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9" r:id="rId3"/>
    <p:sldId id="419" r:id="rId4"/>
    <p:sldId id="445" r:id="rId5"/>
    <p:sldId id="455" r:id="rId6"/>
    <p:sldId id="505" r:id="rId7"/>
    <p:sldId id="513" r:id="rId8"/>
    <p:sldId id="502" r:id="rId9"/>
    <p:sldId id="487" r:id="rId10"/>
    <p:sldId id="529" r:id="rId11"/>
    <p:sldId id="530" r:id="rId12"/>
    <p:sldId id="532" r:id="rId13"/>
    <p:sldId id="531" r:id="rId14"/>
    <p:sldId id="522" r:id="rId15"/>
    <p:sldId id="517" r:id="rId16"/>
    <p:sldId id="518" r:id="rId17"/>
    <p:sldId id="520" r:id="rId18"/>
    <p:sldId id="521" r:id="rId19"/>
    <p:sldId id="526" r:id="rId20"/>
    <p:sldId id="492" r:id="rId21"/>
    <p:sldId id="528" r:id="rId22"/>
    <p:sldId id="497" r:id="rId23"/>
    <p:sldId id="527" r:id="rId24"/>
    <p:sldId id="498" r:id="rId25"/>
    <p:sldId id="472" r:id="rId26"/>
    <p:sldId id="473" r:id="rId27"/>
    <p:sldId id="413" r:id="rId28"/>
  </p:sldIdLst>
  <p:sldSz cx="9144000" cy="5715000" type="screen16x10"/>
  <p:notesSz cx="6819900" cy="99187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66"/>
    <a:srgbClr val="007DDA"/>
    <a:srgbClr val="0192FF"/>
    <a:srgbClr val="10253F"/>
    <a:srgbClr val="E46C0A"/>
    <a:srgbClr val="FFFF00"/>
    <a:srgbClr val="009900"/>
    <a:srgbClr val="256475"/>
    <a:srgbClr val="1841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2" autoAdjust="0"/>
    <p:restoredTop sz="92651" autoAdjust="0"/>
  </p:normalViewPr>
  <p:slideViewPr>
    <p:cSldViewPr>
      <p:cViewPr varScale="1">
        <p:scale>
          <a:sx n="128" d="100"/>
          <a:sy n="128" d="100"/>
        </p:scale>
        <p:origin x="1272" y="10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876912586698865"/>
          <c:y val="0.17264909955562482"/>
          <c:w val="0.69566551285336442"/>
          <c:h val="0.717458486006080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Hoja1!$C$2</c:f>
              <c:strCache>
                <c:ptCount val="1"/>
                <c:pt idx="0">
                  <c:v>San Bernardo</c:v>
                </c:pt>
              </c:strCache>
            </c:strRef>
          </c:tx>
          <c:spPr>
            <a:pattFill prst="narVert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Hoja1!$D$1:$G$1</c:f>
              <c:strCache>
                <c:ptCount val="4"/>
                <c:pt idx="0">
                  <c:v>Siniestros de tránsito (2015)</c:v>
                </c:pt>
                <c:pt idx="1">
                  <c:v>Siniestros de tránsito (2016)</c:v>
                </c:pt>
                <c:pt idx="2">
                  <c:v>Siniestros de tránsito (2017)</c:v>
                </c:pt>
                <c:pt idx="3">
                  <c:v>Siniestros de tránsito (2018)</c:v>
                </c:pt>
              </c:strCache>
            </c:strRef>
          </c:cat>
          <c:val>
            <c:numRef>
              <c:f>Hoja1!$D$2:$G$2</c:f>
              <c:numCache>
                <c:formatCode>General</c:formatCode>
                <c:ptCount val="4"/>
                <c:pt idx="0">
                  <c:v>1259</c:v>
                </c:pt>
                <c:pt idx="1">
                  <c:v>924</c:v>
                </c:pt>
                <c:pt idx="2">
                  <c:v>1158</c:v>
                </c:pt>
                <c:pt idx="3">
                  <c:v>1446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35-4A7D-87AB-D031C235DB12}"/>
            </c:ext>
          </c:extLst>
        </c:ser>
        <c:ser>
          <c:idx val="1"/>
          <c:order val="1"/>
          <c:tx>
            <c:strRef>
              <c:f>Hoja1!$C$3</c:f>
              <c:strCache>
                <c:ptCount val="1"/>
                <c:pt idx="0">
                  <c:v>Buín</c:v>
                </c:pt>
              </c:strCache>
            </c:strRef>
          </c:tx>
          <c:spPr>
            <a:pattFill prst="narVert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val>
            <c:numRef>
              <c:f>Hoja1!$D$3:$G$3</c:f>
              <c:numCache>
                <c:formatCode>General</c:formatCode>
                <c:ptCount val="4"/>
                <c:pt idx="0">
                  <c:v>524</c:v>
                </c:pt>
                <c:pt idx="1">
                  <c:v>500</c:v>
                </c:pt>
                <c:pt idx="2">
                  <c:v>602</c:v>
                </c:pt>
                <c:pt idx="3">
                  <c:v>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35-4A7D-87AB-D031C235DB12}"/>
            </c:ext>
          </c:extLst>
        </c:ser>
        <c:ser>
          <c:idx val="2"/>
          <c:order val="2"/>
          <c:tx>
            <c:strRef>
              <c:f>Hoja1!$C$4</c:f>
              <c:strCache>
                <c:ptCount val="1"/>
                <c:pt idx="0">
                  <c:v>Calera de Tango</c:v>
                </c:pt>
              </c:strCache>
            </c:strRef>
          </c:tx>
          <c:spPr>
            <a:pattFill prst="narVert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val>
            <c:numRef>
              <c:f>Hoja1!$D$4:$G$4</c:f>
              <c:numCache>
                <c:formatCode>General</c:formatCode>
                <c:ptCount val="4"/>
                <c:pt idx="0">
                  <c:v>176</c:v>
                </c:pt>
                <c:pt idx="1">
                  <c:v>193</c:v>
                </c:pt>
                <c:pt idx="2">
                  <c:v>202</c:v>
                </c:pt>
                <c:pt idx="3">
                  <c:v>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35-4A7D-87AB-D031C235DB12}"/>
            </c:ext>
          </c:extLst>
        </c:ser>
        <c:ser>
          <c:idx val="3"/>
          <c:order val="3"/>
          <c:tx>
            <c:strRef>
              <c:f>Hoja1!$C$5</c:f>
              <c:strCache>
                <c:ptCount val="1"/>
                <c:pt idx="0">
                  <c:v>Paine</c:v>
                </c:pt>
              </c:strCache>
            </c:strRef>
          </c:tx>
          <c:spPr>
            <a:pattFill prst="narVert">
              <a:fgClr>
                <a:schemeClr val="accent2">
                  <a:lumMod val="60000"/>
                </a:schemeClr>
              </a:fgClr>
              <a:bgClr>
                <a:schemeClr val="accent2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>
                  <a:lumMod val="60000"/>
                </a:schemeClr>
              </a:innerShdw>
            </a:effectLst>
          </c:spPr>
          <c:invertIfNegative val="0"/>
          <c:val>
            <c:numRef>
              <c:f>Hoja1!$D$5:$G$5</c:f>
              <c:numCache>
                <c:formatCode>General</c:formatCode>
                <c:ptCount val="4"/>
                <c:pt idx="0">
                  <c:v>157</c:v>
                </c:pt>
                <c:pt idx="1">
                  <c:v>292</c:v>
                </c:pt>
                <c:pt idx="2">
                  <c:v>313</c:v>
                </c:pt>
                <c:pt idx="3">
                  <c:v>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35-4A7D-87AB-D031C235DB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7"/>
        <c:overlap val="-48"/>
        <c:axId val="255148592"/>
        <c:axId val="255158576"/>
      </c:barChart>
      <c:catAx>
        <c:axId val="255148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55158576"/>
        <c:crosses val="autoZero"/>
        <c:auto val="1"/>
        <c:lblAlgn val="ctr"/>
        <c:lblOffset val="100"/>
        <c:noMultiLvlLbl val="0"/>
      </c:catAx>
      <c:valAx>
        <c:axId val="25515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55148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DAD83-D150-4131-A858-E4A9ADB879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C6E91918-45AB-43BE-A455-A3ED748B2397}">
      <dgm:prSet/>
      <dgm:spPr/>
      <dgm:t>
        <a:bodyPr/>
        <a:lstStyle/>
        <a:p>
          <a:pPr rtl="0"/>
          <a:r>
            <a:rPr lang="es-CL" smtClean="0"/>
            <a:t>1.- Bienvenida. Contexto de la Mesa y Política Regional de Movilidad Activa y Sustentable.</a:t>
          </a:r>
          <a:endParaRPr lang="es-CL"/>
        </a:p>
      </dgm:t>
    </dgm:pt>
    <dgm:pt modelId="{6E737C66-DCAA-47F5-AEED-67E1081C75D2}" type="parTrans" cxnId="{56539437-A3B3-4B75-9C42-CFA5817AB97B}">
      <dgm:prSet/>
      <dgm:spPr/>
      <dgm:t>
        <a:bodyPr/>
        <a:lstStyle/>
        <a:p>
          <a:endParaRPr lang="es-CL"/>
        </a:p>
      </dgm:t>
    </dgm:pt>
    <dgm:pt modelId="{AB4BCC06-F2CE-4318-B6F5-05499AA7AEC2}" type="sibTrans" cxnId="{56539437-A3B3-4B75-9C42-CFA5817AB97B}">
      <dgm:prSet/>
      <dgm:spPr/>
      <dgm:t>
        <a:bodyPr/>
        <a:lstStyle/>
        <a:p>
          <a:endParaRPr lang="es-CL"/>
        </a:p>
      </dgm:t>
    </dgm:pt>
    <dgm:pt modelId="{2D9FCE2B-EC87-4646-A0A8-C7AD61D90F46}">
      <dgm:prSet/>
      <dgm:spPr/>
      <dgm:t>
        <a:bodyPr/>
        <a:lstStyle/>
        <a:p>
          <a:pPr rtl="0"/>
          <a:r>
            <a:rPr lang="es-CL" dirty="0" smtClean="0"/>
            <a:t>2.- Proceso participativo para la construcción de la Política Regional.</a:t>
          </a:r>
          <a:endParaRPr lang="es-CL" dirty="0"/>
        </a:p>
      </dgm:t>
    </dgm:pt>
    <dgm:pt modelId="{BE859EF6-023B-4C7A-8E16-550008F6B5FA}" type="parTrans" cxnId="{AC0ADEEB-5AC9-4025-8D76-60E83B8ED50A}">
      <dgm:prSet/>
      <dgm:spPr/>
      <dgm:t>
        <a:bodyPr/>
        <a:lstStyle/>
        <a:p>
          <a:endParaRPr lang="es-CL"/>
        </a:p>
      </dgm:t>
    </dgm:pt>
    <dgm:pt modelId="{66AC9008-1A19-49BD-A056-ED5CEB5DBB0E}" type="sibTrans" cxnId="{AC0ADEEB-5AC9-4025-8D76-60E83B8ED50A}">
      <dgm:prSet/>
      <dgm:spPr/>
      <dgm:t>
        <a:bodyPr/>
        <a:lstStyle/>
        <a:p>
          <a:endParaRPr lang="es-CL"/>
        </a:p>
      </dgm:t>
    </dgm:pt>
    <dgm:pt modelId="{5FDF0CF8-DEA5-4673-9A20-B50D2DBDF6B8}">
      <dgm:prSet/>
      <dgm:spPr/>
      <dgm:t>
        <a:bodyPr/>
        <a:lstStyle/>
        <a:p>
          <a:pPr rtl="0"/>
          <a:r>
            <a:rPr lang="es-CL" dirty="0" smtClean="0"/>
            <a:t>3.- Taller. (Diagnóstico y Estrategias) </a:t>
          </a:r>
          <a:endParaRPr lang="es-CL" dirty="0"/>
        </a:p>
      </dgm:t>
    </dgm:pt>
    <dgm:pt modelId="{0D7EACE2-9856-46BE-B9AA-EEA52BDCD239}" type="parTrans" cxnId="{46AD893A-5B35-4CC6-AB8F-79BB272929BF}">
      <dgm:prSet/>
      <dgm:spPr/>
      <dgm:t>
        <a:bodyPr/>
        <a:lstStyle/>
        <a:p>
          <a:endParaRPr lang="es-CL"/>
        </a:p>
      </dgm:t>
    </dgm:pt>
    <dgm:pt modelId="{7B64B16B-2EE1-442B-969A-27501B0891AB}" type="sibTrans" cxnId="{46AD893A-5B35-4CC6-AB8F-79BB272929BF}">
      <dgm:prSet/>
      <dgm:spPr/>
      <dgm:t>
        <a:bodyPr/>
        <a:lstStyle/>
        <a:p>
          <a:endParaRPr lang="es-CL"/>
        </a:p>
      </dgm:t>
    </dgm:pt>
    <dgm:pt modelId="{9672A861-54F7-4DB2-97DB-8D428D22E9C5}" type="pres">
      <dgm:prSet presAssocID="{189DAD83-D150-4131-A858-E4A9ADB879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9B480EF-2668-4F69-8D07-BD82CFD53E34}" type="pres">
      <dgm:prSet presAssocID="{C6E91918-45AB-43BE-A455-A3ED748B239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9E7818-DF88-4098-99BF-E577C95A95E5}" type="pres">
      <dgm:prSet presAssocID="{AB4BCC06-F2CE-4318-B6F5-05499AA7AEC2}" presName="spacer" presStyleCnt="0"/>
      <dgm:spPr/>
    </dgm:pt>
    <dgm:pt modelId="{33645168-1932-4C7F-AF8A-FE81CD9944D1}" type="pres">
      <dgm:prSet presAssocID="{2D9FCE2B-EC87-4646-A0A8-C7AD61D90F4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67A0971-9F62-463D-95AE-C86F3B43752B}" type="pres">
      <dgm:prSet presAssocID="{66AC9008-1A19-49BD-A056-ED5CEB5DBB0E}" presName="spacer" presStyleCnt="0"/>
      <dgm:spPr/>
    </dgm:pt>
    <dgm:pt modelId="{BF3768A1-8E04-42BA-A0A9-3F64CE3F5AA6}" type="pres">
      <dgm:prSet presAssocID="{5FDF0CF8-DEA5-4673-9A20-B50D2DBDF6B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AD79D0D-A920-49AB-ABF2-484F086A40A9}" type="presOf" srcId="{5FDF0CF8-DEA5-4673-9A20-B50D2DBDF6B8}" destId="{BF3768A1-8E04-42BA-A0A9-3F64CE3F5AA6}" srcOrd="0" destOrd="0" presId="urn:microsoft.com/office/officeart/2005/8/layout/vList2"/>
    <dgm:cxn modelId="{AC0ADEEB-5AC9-4025-8D76-60E83B8ED50A}" srcId="{189DAD83-D150-4131-A858-E4A9ADB8795C}" destId="{2D9FCE2B-EC87-4646-A0A8-C7AD61D90F46}" srcOrd="1" destOrd="0" parTransId="{BE859EF6-023B-4C7A-8E16-550008F6B5FA}" sibTransId="{66AC9008-1A19-49BD-A056-ED5CEB5DBB0E}"/>
    <dgm:cxn modelId="{56539437-A3B3-4B75-9C42-CFA5817AB97B}" srcId="{189DAD83-D150-4131-A858-E4A9ADB8795C}" destId="{C6E91918-45AB-43BE-A455-A3ED748B2397}" srcOrd="0" destOrd="0" parTransId="{6E737C66-DCAA-47F5-AEED-67E1081C75D2}" sibTransId="{AB4BCC06-F2CE-4318-B6F5-05499AA7AEC2}"/>
    <dgm:cxn modelId="{7EA34044-EDA8-49F5-B4FA-269B0F0F1C4A}" type="presOf" srcId="{C6E91918-45AB-43BE-A455-A3ED748B2397}" destId="{29B480EF-2668-4F69-8D07-BD82CFD53E34}" srcOrd="0" destOrd="0" presId="urn:microsoft.com/office/officeart/2005/8/layout/vList2"/>
    <dgm:cxn modelId="{51C54D61-38DA-48A8-AFD1-C66ABBFC495F}" type="presOf" srcId="{189DAD83-D150-4131-A858-E4A9ADB8795C}" destId="{9672A861-54F7-4DB2-97DB-8D428D22E9C5}" srcOrd="0" destOrd="0" presId="urn:microsoft.com/office/officeart/2005/8/layout/vList2"/>
    <dgm:cxn modelId="{46AD893A-5B35-4CC6-AB8F-79BB272929BF}" srcId="{189DAD83-D150-4131-A858-E4A9ADB8795C}" destId="{5FDF0CF8-DEA5-4673-9A20-B50D2DBDF6B8}" srcOrd="2" destOrd="0" parTransId="{0D7EACE2-9856-46BE-B9AA-EEA52BDCD239}" sibTransId="{7B64B16B-2EE1-442B-969A-27501B0891AB}"/>
    <dgm:cxn modelId="{09339FD0-6CAB-4E97-83A1-7557E2D1C619}" type="presOf" srcId="{2D9FCE2B-EC87-4646-A0A8-C7AD61D90F46}" destId="{33645168-1932-4C7F-AF8A-FE81CD9944D1}" srcOrd="0" destOrd="0" presId="urn:microsoft.com/office/officeart/2005/8/layout/vList2"/>
    <dgm:cxn modelId="{A5AFC552-B271-4C38-8964-3E2221B491D7}" type="presParOf" srcId="{9672A861-54F7-4DB2-97DB-8D428D22E9C5}" destId="{29B480EF-2668-4F69-8D07-BD82CFD53E34}" srcOrd="0" destOrd="0" presId="urn:microsoft.com/office/officeart/2005/8/layout/vList2"/>
    <dgm:cxn modelId="{E00272D4-1AB9-4EA0-9F57-5BF922317425}" type="presParOf" srcId="{9672A861-54F7-4DB2-97DB-8D428D22E9C5}" destId="{CA9E7818-DF88-4098-99BF-E577C95A95E5}" srcOrd="1" destOrd="0" presId="urn:microsoft.com/office/officeart/2005/8/layout/vList2"/>
    <dgm:cxn modelId="{20ADB8BD-DD65-447C-9B60-9477B4BABD33}" type="presParOf" srcId="{9672A861-54F7-4DB2-97DB-8D428D22E9C5}" destId="{33645168-1932-4C7F-AF8A-FE81CD9944D1}" srcOrd="2" destOrd="0" presId="urn:microsoft.com/office/officeart/2005/8/layout/vList2"/>
    <dgm:cxn modelId="{26B7E36A-FF7F-4204-9C73-4C219EB55A9F}" type="presParOf" srcId="{9672A861-54F7-4DB2-97DB-8D428D22E9C5}" destId="{867A0971-9F62-463D-95AE-C86F3B43752B}" srcOrd="3" destOrd="0" presId="urn:microsoft.com/office/officeart/2005/8/layout/vList2"/>
    <dgm:cxn modelId="{84E973F4-BEC0-4F90-9CC4-86636F608D80}" type="presParOf" srcId="{9672A861-54F7-4DB2-97DB-8D428D22E9C5}" destId="{BF3768A1-8E04-42BA-A0A9-3F64CE3F5AA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114B57-CC3A-46C7-A0D2-25E6509A631B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600EBCF-86AD-448F-9B21-4B2E613E421D}">
      <dgm:prSet phldrT="[Texto]"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Jul 2018 </a:t>
          </a:r>
          <a:r>
            <a:rPr lang="es-ES" sz="900" dirty="0" smtClean="0"/>
            <a:t>(Ciudadanía) Presentación Intendenta</a:t>
          </a:r>
          <a:endParaRPr lang="es-ES" sz="900" dirty="0"/>
        </a:p>
      </dgm:t>
    </dgm:pt>
    <dgm:pt modelId="{E302EC7C-2562-4562-8D38-577A361B5918}" type="parTrans" cxnId="{94E049E7-CCD4-494D-A0DB-BA526696D3E9}">
      <dgm:prSet/>
      <dgm:spPr/>
      <dgm:t>
        <a:bodyPr/>
        <a:lstStyle/>
        <a:p>
          <a:endParaRPr lang="es-ES"/>
        </a:p>
      </dgm:t>
    </dgm:pt>
    <dgm:pt modelId="{802B3E02-34EC-45DB-BD51-7855BC78234C}" type="sibTrans" cxnId="{94E049E7-CCD4-494D-A0DB-BA526696D3E9}">
      <dgm:prSet/>
      <dgm:spPr/>
      <dgm:t>
        <a:bodyPr/>
        <a:lstStyle/>
        <a:p>
          <a:endParaRPr lang="es-ES"/>
        </a:p>
      </dgm:t>
    </dgm:pt>
    <dgm:pt modelId="{00ED43E3-FE43-483E-BACD-A79238AF2A8B}">
      <dgm:prSet phldrT="[Texto]"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Abril 2019 </a:t>
          </a:r>
          <a:r>
            <a:rPr lang="es-ES" sz="900" dirty="0" smtClean="0"/>
            <a:t>(Línea Base y Diagnóstico, Técnicos</a:t>
          </a:r>
          <a:r>
            <a:rPr lang="es-ES" sz="1000" dirty="0" smtClean="0"/>
            <a:t>)</a:t>
          </a:r>
          <a:endParaRPr lang="es-ES" sz="1000" dirty="0"/>
        </a:p>
      </dgm:t>
    </dgm:pt>
    <dgm:pt modelId="{672602B4-9EE4-48C6-A6E6-7DA7CC22E5AE}" type="parTrans" cxnId="{D6C93A28-06F9-485A-BC58-95571414B539}">
      <dgm:prSet/>
      <dgm:spPr/>
      <dgm:t>
        <a:bodyPr/>
        <a:lstStyle/>
        <a:p>
          <a:endParaRPr lang="es-ES"/>
        </a:p>
      </dgm:t>
    </dgm:pt>
    <dgm:pt modelId="{588D245D-5C91-47A5-BA91-3BD0A5B32F83}" type="sibTrans" cxnId="{D6C93A28-06F9-485A-BC58-95571414B539}">
      <dgm:prSet/>
      <dgm:spPr/>
      <dgm:t>
        <a:bodyPr/>
        <a:lstStyle/>
        <a:p>
          <a:endParaRPr lang="es-ES"/>
        </a:p>
      </dgm:t>
    </dgm:pt>
    <dgm:pt modelId="{48F8B87C-E98A-4EB4-982C-71C68C8A3C67}">
      <dgm:prSet phldrT="[Texto]"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Jul 2018 </a:t>
          </a:r>
          <a:r>
            <a:rPr lang="es-ES" sz="900" dirty="0" smtClean="0">
              <a:solidFill>
                <a:schemeClr val="bg1"/>
              </a:solidFill>
            </a:rPr>
            <a:t>(</a:t>
          </a:r>
          <a:r>
            <a:rPr lang="es-CL" sz="900" u="none" strike="noStrike" dirty="0" smtClean="0">
              <a:solidFill>
                <a:schemeClr val="bg1"/>
              </a:solidFill>
              <a:effectLst/>
            </a:rPr>
            <a:t>Autoridades sectores y municipios) </a:t>
          </a:r>
          <a:r>
            <a:rPr lang="es-ES" sz="900" u="none" strike="noStrike" dirty="0" smtClean="0">
              <a:solidFill>
                <a:schemeClr val="bg1"/>
              </a:solidFill>
              <a:effectLst/>
            </a:rPr>
            <a:t>Presentación Intendenta</a:t>
          </a:r>
          <a:endParaRPr lang="es-ES" sz="900" dirty="0">
            <a:solidFill>
              <a:schemeClr val="bg1"/>
            </a:solidFill>
          </a:endParaRPr>
        </a:p>
      </dgm:t>
    </dgm:pt>
    <dgm:pt modelId="{198283AF-2BA1-4137-8654-26193075EBFF}" type="parTrans" cxnId="{807B352A-83C0-4D60-9931-AB45C46D4777}">
      <dgm:prSet/>
      <dgm:spPr/>
      <dgm:t>
        <a:bodyPr/>
        <a:lstStyle/>
        <a:p>
          <a:endParaRPr lang="es-ES"/>
        </a:p>
      </dgm:t>
    </dgm:pt>
    <dgm:pt modelId="{EA382D65-9159-4FC2-A1DD-BBE931BF9F77}" type="sibTrans" cxnId="{807B352A-83C0-4D60-9931-AB45C46D4777}">
      <dgm:prSet/>
      <dgm:spPr/>
      <dgm:t>
        <a:bodyPr/>
        <a:lstStyle/>
        <a:p>
          <a:endParaRPr lang="es-ES"/>
        </a:p>
      </dgm:t>
    </dgm:pt>
    <dgm:pt modelId="{37C5E4E6-A254-4317-BF3D-2CF8E2767AB6}">
      <dgm:prSet phldrT="[Texto]"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Ene 2019 </a:t>
          </a:r>
          <a:r>
            <a:rPr lang="es-ES" sz="1100" dirty="0" smtClean="0"/>
            <a:t>(Taller Técnico)</a:t>
          </a:r>
          <a:endParaRPr lang="es-ES" sz="1100" dirty="0"/>
        </a:p>
      </dgm:t>
    </dgm:pt>
    <dgm:pt modelId="{20216D81-ABC3-4CBD-B71A-AE463D2BCF80}" type="parTrans" cxnId="{60C26F02-59B8-429B-B0C2-975216CD27C3}">
      <dgm:prSet/>
      <dgm:spPr/>
      <dgm:t>
        <a:bodyPr/>
        <a:lstStyle/>
        <a:p>
          <a:endParaRPr lang="es-ES"/>
        </a:p>
      </dgm:t>
    </dgm:pt>
    <dgm:pt modelId="{75677035-60FB-462E-84B7-997A1D05F6AF}" type="sibTrans" cxnId="{60C26F02-59B8-429B-B0C2-975216CD27C3}">
      <dgm:prSet/>
      <dgm:spPr/>
      <dgm:t>
        <a:bodyPr/>
        <a:lstStyle/>
        <a:p>
          <a:endParaRPr lang="es-ES"/>
        </a:p>
      </dgm:t>
    </dgm:pt>
    <dgm:pt modelId="{9994B8AD-BF13-4E74-8D99-73C0EE892B4F}">
      <dgm:prSet phldrT="[Texto]" custT="1"/>
      <dgm:spPr/>
      <dgm:t>
        <a:bodyPr/>
        <a:lstStyle/>
        <a:p>
          <a:r>
            <a:rPr lang="es-ES" sz="1100" b="1" dirty="0" smtClean="0">
              <a:solidFill>
                <a:srgbClr val="FFFF66"/>
              </a:solidFill>
            </a:rPr>
            <a:t>Jul 2018 a Oct 2018 </a:t>
          </a:r>
          <a:r>
            <a:rPr lang="es-ES" sz="900" dirty="0" smtClean="0"/>
            <a:t>(</a:t>
          </a:r>
          <a:r>
            <a:rPr lang="es-CL" sz="900" dirty="0" smtClean="0"/>
            <a:t>Encuesta Plan de Acción en Movilidad y Estrategia Regional de Resiliencia) A Municipios, Sectores y CORE</a:t>
          </a:r>
          <a:endParaRPr lang="es-ES" sz="900" dirty="0"/>
        </a:p>
      </dgm:t>
    </dgm:pt>
    <dgm:pt modelId="{92D803CF-ABBC-4EE7-A98D-2757E0CEB0D1}" type="parTrans" cxnId="{2D0B1323-5AFB-45EB-81C4-B0CA4832B4D9}">
      <dgm:prSet/>
      <dgm:spPr/>
      <dgm:t>
        <a:bodyPr/>
        <a:lstStyle/>
        <a:p>
          <a:endParaRPr lang="es-ES"/>
        </a:p>
      </dgm:t>
    </dgm:pt>
    <dgm:pt modelId="{57A5CE73-3778-48A9-A655-5AB94D3F509B}" type="sibTrans" cxnId="{2D0B1323-5AFB-45EB-81C4-B0CA4832B4D9}">
      <dgm:prSet/>
      <dgm:spPr/>
      <dgm:t>
        <a:bodyPr/>
        <a:lstStyle/>
        <a:p>
          <a:endParaRPr lang="es-ES"/>
        </a:p>
      </dgm:t>
    </dgm:pt>
    <dgm:pt modelId="{8B5E49A9-4151-463B-AC69-61B52B38788E}">
      <dgm:prSet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Dic 2018 </a:t>
          </a:r>
          <a:r>
            <a:rPr lang="es-ES" sz="1000" dirty="0" smtClean="0"/>
            <a:t>(Resultados Encuestas)</a:t>
          </a:r>
          <a:endParaRPr lang="es-ES" sz="1000" dirty="0"/>
        </a:p>
      </dgm:t>
    </dgm:pt>
    <dgm:pt modelId="{51A67DD0-8E26-463D-9B3B-3CDE3F42B0DB}" type="parTrans" cxnId="{5ABC0C55-BD72-4784-B5F1-D2B8D1821616}">
      <dgm:prSet/>
      <dgm:spPr/>
      <dgm:t>
        <a:bodyPr/>
        <a:lstStyle/>
        <a:p>
          <a:endParaRPr lang="es-ES"/>
        </a:p>
      </dgm:t>
    </dgm:pt>
    <dgm:pt modelId="{CE61CD83-7E01-445E-9696-BBF61FC3FC69}" type="sibTrans" cxnId="{5ABC0C55-BD72-4784-B5F1-D2B8D1821616}">
      <dgm:prSet/>
      <dgm:spPr/>
      <dgm:t>
        <a:bodyPr/>
        <a:lstStyle/>
        <a:p>
          <a:endParaRPr lang="es-ES"/>
        </a:p>
      </dgm:t>
    </dgm:pt>
    <dgm:pt modelId="{A730B276-444A-4D7D-94F6-F09EC679D994}">
      <dgm:prSet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Nov 2018 </a:t>
          </a:r>
          <a:r>
            <a:rPr lang="es-ES" sz="800" dirty="0" smtClean="0"/>
            <a:t>(Introducción Ciudadana)</a:t>
          </a:r>
        </a:p>
      </dgm:t>
    </dgm:pt>
    <dgm:pt modelId="{16156835-670C-490B-B372-B92D684EC79E}" type="parTrans" cxnId="{D13F2737-2ACB-46F2-816D-9324E1FD9314}">
      <dgm:prSet/>
      <dgm:spPr/>
      <dgm:t>
        <a:bodyPr/>
        <a:lstStyle/>
        <a:p>
          <a:endParaRPr lang="es-ES"/>
        </a:p>
      </dgm:t>
    </dgm:pt>
    <dgm:pt modelId="{DCA288B4-054E-40D5-99F4-9F887378AD5F}" type="sibTrans" cxnId="{D13F2737-2ACB-46F2-816D-9324E1FD9314}">
      <dgm:prSet/>
      <dgm:spPr/>
      <dgm:t>
        <a:bodyPr/>
        <a:lstStyle/>
        <a:p>
          <a:endParaRPr lang="es-ES"/>
        </a:p>
      </dgm:t>
    </dgm:pt>
    <dgm:pt modelId="{FE0A49C4-294D-4892-A46B-02A692F68DE3}">
      <dgm:prSet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Ene 2019 </a:t>
          </a:r>
          <a:r>
            <a:rPr lang="es-ES" sz="1000" dirty="0" smtClean="0"/>
            <a:t>(Taller Ciudadano)</a:t>
          </a:r>
          <a:endParaRPr lang="es-ES" sz="1000" dirty="0"/>
        </a:p>
      </dgm:t>
    </dgm:pt>
    <dgm:pt modelId="{2AED46BE-D7F4-4B4D-B704-013EA4A8C54B}" type="parTrans" cxnId="{666A2E0B-3729-48F1-84F2-9CB90F47B840}">
      <dgm:prSet/>
      <dgm:spPr/>
      <dgm:t>
        <a:bodyPr/>
        <a:lstStyle/>
        <a:p>
          <a:endParaRPr lang="es-ES"/>
        </a:p>
      </dgm:t>
    </dgm:pt>
    <dgm:pt modelId="{6CD86962-5914-4C3F-9BFA-C670166804C5}" type="sibTrans" cxnId="{666A2E0B-3729-48F1-84F2-9CB90F47B840}">
      <dgm:prSet/>
      <dgm:spPr/>
      <dgm:t>
        <a:bodyPr/>
        <a:lstStyle/>
        <a:p>
          <a:endParaRPr lang="es-ES"/>
        </a:p>
      </dgm:t>
    </dgm:pt>
    <dgm:pt modelId="{6851551C-CB29-4D84-A5A0-DEB9BF8E7EC9}">
      <dgm:prSet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Mar 2019 </a:t>
          </a:r>
          <a:r>
            <a:rPr lang="es-ES" sz="900" dirty="0" smtClean="0"/>
            <a:t>(Línea Base y Diagnóstico, Ciudadano</a:t>
          </a:r>
          <a:r>
            <a:rPr lang="es-ES" sz="1000" dirty="0" smtClean="0"/>
            <a:t>)</a:t>
          </a:r>
          <a:endParaRPr lang="es-ES" sz="1000" dirty="0"/>
        </a:p>
      </dgm:t>
    </dgm:pt>
    <dgm:pt modelId="{029D681B-5BE0-46E6-9EFF-38D01D12CB1B}" type="parTrans" cxnId="{09A3DDF2-81A5-4623-A81F-F6DF35351328}">
      <dgm:prSet/>
      <dgm:spPr/>
      <dgm:t>
        <a:bodyPr/>
        <a:lstStyle/>
        <a:p>
          <a:endParaRPr lang="es-ES"/>
        </a:p>
      </dgm:t>
    </dgm:pt>
    <dgm:pt modelId="{E802D24F-6658-43EB-AD46-0CB0D0C3F53E}" type="sibTrans" cxnId="{09A3DDF2-81A5-4623-A81F-F6DF35351328}">
      <dgm:prSet/>
      <dgm:spPr/>
      <dgm:t>
        <a:bodyPr/>
        <a:lstStyle/>
        <a:p>
          <a:endParaRPr lang="es-ES"/>
        </a:p>
      </dgm:t>
    </dgm:pt>
    <dgm:pt modelId="{826DB967-B635-4D53-ACEC-3AD9608D87B9}">
      <dgm:prSet custT="1"/>
      <dgm:spPr/>
      <dgm:t>
        <a:bodyPr/>
        <a:lstStyle/>
        <a:p>
          <a:r>
            <a:rPr lang="es-ES" sz="1200" b="1" dirty="0" smtClean="0">
              <a:solidFill>
                <a:srgbClr val="FFFF66"/>
              </a:solidFill>
            </a:rPr>
            <a:t>Jun 2019 </a:t>
          </a:r>
        </a:p>
        <a:p>
          <a:r>
            <a:rPr lang="es-ES" sz="900" dirty="0" smtClean="0"/>
            <a:t>Celebración DMDB</a:t>
          </a:r>
        </a:p>
        <a:p>
          <a:r>
            <a:rPr lang="es-ES" sz="900" dirty="0" smtClean="0"/>
            <a:t>(Talleres Provinciales, Línea Base y Estrategia</a:t>
          </a:r>
          <a:r>
            <a:rPr lang="es-ES" sz="1000" dirty="0" smtClean="0"/>
            <a:t>)</a:t>
          </a:r>
        </a:p>
      </dgm:t>
    </dgm:pt>
    <dgm:pt modelId="{54D24039-E61F-437B-BFFB-C782DFBDD8FC}" type="parTrans" cxnId="{C7824A19-5A5E-4E5C-9523-1C0412B6E3B1}">
      <dgm:prSet/>
      <dgm:spPr/>
      <dgm:t>
        <a:bodyPr/>
        <a:lstStyle/>
        <a:p>
          <a:endParaRPr lang="es-ES"/>
        </a:p>
      </dgm:t>
    </dgm:pt>
    <dgm:pt modelId="{1991A47A-BAA5-473A-B501-367509DB6B36}" type="sibTrans" cxnId="{C7824A19-5A5E-4E5C-9523-1C0412B6E3B1}">
      <dgm:prSet/>
      <dgm:spPr/>
      <dgm:t>
        <a:bodyPr/>
        <a:lstStyle/>
        <a:p>
          <a:endParaRPr lang="es-ES"/>
        </a:p>
      </dgm:t>
    </dgm:pt>
    <dgm:pt modelId="{0FF56616-7E74-4BC4-9513-787DF1426F8F}" type="pres">
      <dgm:prSet presAssocID="{6A114B57-CC3A-46C7-A0D2-25E6509A631B}" presName="CompostProcess" presStyleCnt="0">
        <dgm:presLayoutVars>
          <dgm:dir/>
          <dgm:resizeHandles val="exact"/>
        </dgm:presLayoutVars>
      </dgm:prSet>
      <dgm:spPr/>
    </dgm:pt>
    <dgm:pt modelId="{2740C8EC-C6AA-43E9-B005-DFEC1F7EDBAF}" type="pres">
      <dgm:prSet presAssocID="{6A114B57-CC3A-46C7-A0D2-25E6509A631B}" presName="arrow" presStyleLbl="bgShp" presStyleIdx="0" presStyleCnt="1"/>
      <dgm:spPr/>
    </dgm:pt>
    <dgm:pt modelId="{728359BD-3295-4497-A067-5ECDC5E36081}" type="pres">
      <dgm:prSet presAssocID="{6A114B57-CC3A-46C7-A0D2-25E6509A631B}" presName="linearProcess" presStyleCnt="0"/>
      <dgm:spPr/>
    </dgm:pt>
    <dgm:pt modelId="{9074977D-270E-436A-BC6E-F099B519A06A}" type="pres">
      <dgm:prSet presAssocID="{E600EBCF-86AD-448F-9B21-4B2E613E421D}" presName="text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53DBCF0-80F8-41D0-9EFD-94CE01B9A78B}" type="pres">
      <dgm:prSet presAssocID="{802B3E02-34EC-45DB-BD51-7855BC78234C}" presName="sibTrans" presStyleCnt="0"/>
      <dgm:spPr/>
    </dgm:pt>
    <dgm:pt modelId="{3838C054-B013-4E45-A252-DD8717BCE62D}" type="pres">
      <dgm:prSet presAssocID="{48F8B87C-E98A-4EB4-982C-71C68C8A3C67}" presName="text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505B80-BF73-4066-9991-E74AACB62630}" type="pres">
      <dgm:prSet presAssocID="{EA382D65-9159-4FC2-A1DD-BBE931BF9F77}" presName="sibTrans" presStyleCnt="0"/>
      <dgm:spPr/>
    </dgm:pt>
    <dgm:pt modelId="{4C48E7A8-03B6-4185-BC9D-51B02A8BFF39}" type="pres">
      <dgm:prSet presAssocID="{9994B8AD-BF13-4E74-8D99-73C0EE892B4F}" presName="text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18A0244-C47E-4A06-BD89-BD1196D7BA9D}" type="pres">
      <dgm:prSet presAssocID="{57A5CE73-3778-48A9-A655-5AB94D3F509B}" presName="sibTrans" presStyleCnt="0"/>
      <dgm:spPr/>
    </dgm:pt>
    <dgm:pt modelId="{BCE0352A-BFA5-454E-B16A-F11192CAE8C7}" type="pres">
      <dgm:prSet presAssocID="{A730B276-444A-4D7D-94F6-F09EC679D994}" presName="text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6F0822-E316-4870-B842-444C30CA2606}" type="pres">
      <dgm:prSet presAssocID="{DCA288B4-054E-40D5-99F4-9F887378AD5F}" presName="sibTrans" presStyleCnt="0"/>
      <dgm:spPr/>
    </dgm:pt>
    <dgm:pt modelId="{1402CDE2-EBB8-4015-B74E-DB76D723D11B}" type="pres">
      <dgm:prSet presAssocID="{8B5E49A9-4151-463B-AC69-61B52B38788E}" presName="text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D394ED-239B-4765-9B11-554C7479AE78}" type="pres">
      <dgm:prSet presAssocID="{CE61CD83-7E01-445E-9696-BBF61FC3FC69}" presName="sibTrans" presStyleCnt="0"/>
      <dgm:spPr/>
    </dgm:pt>
    <dgm:pt modelId="{838800E2-77EC-4B5B-935E-E3482A1379B5}" type="pres">
      <dgm:prSet presAssocID="{FE0A49C4-294D-4892-A46B-02A692F68DE3}" presName="text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BA0A09-5B66-46AE-BAC8-8268AF89E5AF}" type="pres">
      <dgm:prSet presAssocID="{6CD86962-5914-4C3F-9BFA-C670166804C5}" presName="sibTrans" presStyleCnt="0"/>
      <dgm:spPr/>
    </dgm:pt>
    <dgm:pt modelId="{08F29201-8AEB-4324-BDD6-776EC8E6F38F}" type="pres">
      <dgm:prSet presAssocID="{37C5E4E6-A254-4317-BF3D-2CF8E2767AB6}" presName="text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642E22-B8EA-4A03-96D6-CD407E48B253}" type="pres">
      <dgm:prSet presAssocID="{75677035-60FB-462E-84B7-997A1D05F6AF}" presName="sibTrans" presStyleCnt="0"/>
      <dgm:spPr/>
    </dgm:pt>
    <dgm:pt modelId="{4FB01E0A-F8BB-4791-8812-A7341D5A104C}" type="pres">
      <dgm:prSet presAssocID="{6851551C-CB29-4D84-A5A0-DEB9BF8E7EC9}" presName="text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4D04C9-5FDA-423B-8148-75CF7FA45B6A}" type="pres">
      <dgm:prSet presAssocID="{E802D24F-6658-43EB-AD46-0CB0D0C3F53E}" presName="sibTrans" presStyleCnt="0"/>
      <dgm:spPr/>
    </dgm:pt>
    <dgm:pt modelId="{68C66E66-F6DE-4B73-A35A-0612EE09939B}" type="pres">
      <dgm:prSet presAssocID="{00ED43E3-FE43-483E-BACD-A79238AF2A8B}" presName="text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17EAAAB-473A-4BEB-9935-23870E9B165E}" type="pres">
      <dgm:prSet presAssocID="{588D245D-5C91-47A5-BA91-3BD0A5B32F83}" presName="sibTrans" presStyleCnt="0"/>
      <dgm:spPr/>
    </dgm:pt>
    <dgm:pt modelId="{05DD4492-842F-4D4C-B795-A87BAE0BF626}" type="pres">
      <dgm:prSet presAssocID="{826DB967-B635-4D53-ACEC-3AD9608D87B9}" presName="text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66A2E0B-3729-48F1-84F2-9CB90F47B840}" srcId="{6A114B57-CC3A-46C7-A0D2-25E6509A631B}" destId="{FE0A49C4-294D-4892-A46B-02A692F68DE3}" srcOrd="5" destOrd="0" parTransId="{2AED46BE-D7F4-4B4D-B704-013EA4A8C54B}" sibTransId="{6CD86962-5914-4C3F-9BFA-C670166804C5}"/>
    <dgm:cxn modelId="{60C26F02-59B8-429B-B0C2-975216CD27C3}" srcId="{6A114B57-CC3A-46C7-A0D2-25E6509A631B}" destId="{37C5E4E6-A254-4317-BF3D-2CF8E2767AB6}" srcOrd="6" destOrd="0" parTransId="{20216D81-ABC3-4CBD-B71A-AE463D2BCF80}" sibTransId="{75677035-60FB-462E-84B7-997A1D05F6AF}"/>
    <dgm:cxn modelId="{D6C93A28-06F9-485A-BC58-95571414B539}" srcId="{6A114B57-CC3A-46C7-A0D2-25E6509A631B}" destId="{00ED43E3-FE43-483E-BACD-A79238AF2A8B}" srcOrd="8" destOrd="0" parTransId="{672602B4-9EE4-48C6-A6E6-7DA7CC22E5AE}" sibTransId="{588D245D-5C91-47A5-BA91-3BD0A5B32F83}"/>
    <dgm:cxn modelId="{807B352A-83C0-4D60-9931-AB45C46D4777}" srcId="{6A114B57-CC3A-46C7-A0D2-25E6509A631B}" destId="{48F8B87C-E98A-4EB4-982C-71C68C8A3C67}" srcOrd="1" destOrd="0" parTransId="{198283AF-2BA1-4137-8654-26193075EBFF}" sibTransId="{EA382D65-9159-4FC2-A1DD-BBE931BF9F77}"/>
    <dgm:cxn modelId="{29CD5649-005F-4C5F-96CD-26EF9066033D}" type="presOf" srcId="{8B5E49A9-4151-463B-AC69-61B52B38788E}" destId="{1402CDE2-EBB8-4015-B74E-DB76D723D11B}" srcOrd="0" destOrd="0" presId="urn:microsoft.com/office/officeart/2005/8/layout/hProcess9"/>
    <dgm:cxn modelId="{5ABC0C55-BD72-4784-B5F1-D2B8D1821616}" srcId="{6A114B57-CC3A-46C7-A0D2-25E6509A631B}" destId="{8B5E49A9-4151-463B-AC69-61B52B38788E}" srcOrd="4" destOrd="0" parTransId="{51A67DD0-8E26-463D-9B3B-3CDE3F42B0DB}" sibTransId="{CE61CD83-7E01-445E-9696-BBF61FC3FC69}"/>
    <dgm:cxn modelId="{8993A41A-BDFD-4DAB-BB0D-72F4F0273A53}" type="presOf" srcId="{9994B8AD-BF13-4E74-8D99-73C0EE892B4F}" destId="{4C48E7A8-03B6-4185-BC9D-51B02A8BFF39}" srcOrd="0" destOrd="0" presId="urn:microsoft.com/office/officeart/2005/8/layout/hProcess9"/>
    <dgm:cxn modelId="{AC4DF513-507E-443B-B5AF-86DB6CD9E660}" type="presOf" srcId="{6851551C-CB29-4D84-A5A0-DEB9BF8E7EC9}" destId="{4FB01E0A-F8BB-4791-8812-A7341D5A104C}" srcOrd="0" destOrd="0" presId="urn:microsoft.com/office/officeart/2005/8/layout/hProcess9"/>
    <dgm:cxn modelId="{C7824A19-5A5E-4E5C-9523-1C0412B6E3B1}" srcId="{6A114B57-CC3A-46C7-A0D2-25E6509A631B}" destId="{826DB967-B635-4D53-ACEC-3AD9608D87B9}" srcOrd="9" destOrd="0" parTransId="{54D24039-E61F-437B-BFFB-C782DFBDD8FC}" sibTransId="{1991A47A-BAA5-473A-B501-367509DB6B36}"/>
    <dgm:cxn modelId="{94E049E7-CCD4-494D-A0DB-BA526696D3E9}" srcId="{6A114B57-CC3A-46C7-A0D2-25E6509A631B}" destId="{E600EBCF-86AD-448F-9B21-4B2E613E421D}" srcOrd="0" destOrd="0" parTransId="{E302EC7C-2562-4562-8D38-577A361B5918}" sibTransId="{802B3E02-34EC-45DB-BD51-7855BC78234C}"/>
    <dgm:cxn modelId="{D13F2737-2ACB-46F2-816D-9324E1FD9314}" srcId="{6A114B57-CC3A-46C7-A0D2-25E6509A631B}" destId="{A730B276-444A-4D7D-94F6-F09EC679D994}" srcOrd="3" destOrd="0" parTransId="{16156835-670C-490B-B372-B92D684EC79E}" sibTransId="{DCA288B4-054E-40D5-99F4-9F887378AD5F}"/>
    <dgm:cxn modelId="{78725532-A371-4690-A5CB-3D37CA694D73}" type="presOf" srcId="{FE0A49C4-294D-4892-A46B-02A692F68DE3}" destId="{838800E2-77EC-4B5B-935E-E3482A1379B5}" srcOrd="0" destOrd="0" presId="urn:microsoft.com/office/officeart/2005/8/layout/hProcess9"/>
    <dgm:cxn modelId="{8EC370AB-D66D-493B-A40D-36AB54EA7F85}" type="presOf" srcId="{00ED43E3-FE43-483E-BACD-A79238AF2A8B}" destId="{68C66E66-F6DE-4B73-A35A-0612EE09939B}" srcOrd="0" destOrd="0" presId="urn:microsoft.com/office/officeart/2005/8/layout/hProcess9"/>
    <dgm:cxn modelId="{3F1B210D-33D3-4D98-B383-28BD5BDDC898}" type="presOf" srcId="{6A114B57-CC3A-46C7-A0D2-25E6509A631B}" destId="{0FF56616-7E74-4BC4-9513-787DF1426F8F}" srcOrd="0" destOrd="0" presId="urn:microsoft.com/office/officeart/2005/8/layout/hProcess9"/>
    <dgm:cxn modelId="{2D0B1323-5AFB-45EB-81C4-B0CA4832B4D9}" srcId="{6A114B57-CC3A-46C7-A0D2-25E6509A631B}" destId="{9994B8AD-BF13-4E74-8D99-73C0EE892B4F}" srcOrd="2" destOrd="0" parTransId="{92D803CF-ABBC-4EE7-A98D-2757E0CEB0D1}" sibTransId="{57A5CE73-3778-48A9-A655-5AB94D3F509B}"/>
    <dgm:cxn modelId="{619C0F7D-407E-464E-AD5A-6FA8FB917A9B}" type="presOf" srcId="{37C5E4E6-A254-4317-BF3D-2CF8E2767AB6}" destId="{08F29201-8AEB-4324-BDD6-776EC8E6F38F}" srcOrd="0" destOrd="0" presId="urn:microsoft.com/office/officeart/2005/8/layout/hProcess9"/>
    <dgm:cxn modelId="{DDED1CD9-B9F1-4A94-B4D8-32F1E8786FC8}" type="presOf" srcId="{826DB967-B635-4D53-ACEC-3AD9608D87B9}" destId="{05DD4492-842F-4D4C-B795-A87BAE0BF626}" srcOrd="0" destOrd="0" presId="urn:microsoft.com/office/officeart/2005/8/layout/hProcess9"/>
    <dgm:cxn modelId="{3CBC1B1A-E6D2-460F-BFA1-94E34D7EB845}" type="presOf" srcId="{E600EBCF-86AD-448F-9B21-4B2E613E421D}" destId="{9074977D-270E-436A-BC6E-F099B519A06A}" srcOrd="0" destOrd="0" presId="urn:microsoft.com/office/officeart/2005/8/layout/hProcess9"/>
    <dgm:cxn modelId="{E2D56AD5-BA0C-44F3-A87D-E65B3053970C}" type="presOf" srcId="{48F8B87C-E98A-4EB4-982C-71C68C8A3C67}" destId="{3838C054-B013-4E45-A252-DD8717BCE62D}" srcOrd="0" destOrd="0" presId="urn:microsoft.com/office/officeart/2005/8/layout/hProcess9"/>
    <dgm:cxn modelId="{09A3DDF2-81A5-4623-A81F-F6DF35351328}" srcId="{6A114B57-CC3A-46C7-A0D2-25E6509A631B}" destId="{6851551C-CB29-4D84-A5A0-DEB9BF8E7EC9}" srcOrd="7" destOrd="0" parTransId="{029D681B-5BE0-46E6-9EFF-38D01D12CB1B}" sibTransId="{E802D24F-6658-43EB-AD46-0CB0D0C3F53E}"/>
    <dgm:cxn modelId="{1CC69AD4-7D78-44EC-8BFA-9E6ED8455836}" type="presOf" srcId="{A730B276-444A-4D7D-94F6-F09EC679D994}" destId="{BCE0352A-BFA5-454E-B16A-F11192CAE8C7}" srcOrd="0" destOrd="0" presId="urn:microsoft.com/office/officeart/2005/8/layout/hProcess9"/>
    <dgm:cxn modelId="{5D146598-1A37-4DB7-93E7-897A7E48D5AB}" type="presParOf" srcId="{0FF56616-7E74-4BC4-9513-787DF1426F8F}" destId="{2740C8EC-C6AA-43E9-B005-DFEC1F7EDBAF}" srcOrd="0" destOrd="0" presId="urn:microsoft.com/office/officeart/2005/8/layout/hProcess9"/>
    <dgm:cxn modelId="{2E82C98E-76F4-4521-A3A5-BAE6B22F66F7}" type="presParOf" srcId="{0FF56616-7E74-4BC4-9513-787DF1426F8F}" destId="{728359BD-3295-4497-A067-5ECDC5E36081}" srcOrd="1" destOrd="0" presId="urn:microsoft.com/office/officeart/2005/8/layout/hProcess9"/>
    <dgm:cxn modelId="{B7FC6A19-6153-44AF-9EC2-291B3FC2CED3}" type="presParOf" srcId="{728359BD-3295-4497-A067-5ECDC5E36081}" destId="{9074977D-270E-436A-BC6E-F099B519A06A}" srcOrd="0" destOrd="0" presId="urn:microsoft.com/office/officeart/2005/8/layout/hProcess9"/>
    <dgm:cxn modelId="{49FB2DFC-5DB7-4438-AB30-F54F134E987C}" type="presParOf" srcId="{728359BD-3295-4497-A067-5ECDC5E36081}" destId="{953DBCF0-80F8-41D0-9EFD-94CE01B9A78B}" srcOrd="1" destOrd="0" presId="urn:microsoft.com/office/officeart/2005/8/layout/hProcess9"/>
    <dgm:cxn modelId="{AD5233E3-A0AA-4AC4-AB1A-8EE6ADC26ED8}" type="presParOf" srcId="{728359BD-3295-4497-A067-5ECDC5E36081}" destId="{3838C054-B013-4E45-A252-DD8717BCE62D}" srcOrd="2" destOrd="0" presId="urn:microsoft.com/office/officeart/2005/8/layout/hProcess9"/>
    <dgm:cxn modelId="{E3AE02A5-6D38-4D56-A691-DE49D1083426}" type="presParOf" srcId="{728359BD-3295-4497-A067-5ECDC5E36081}" destId="{32505B80-BF73-4066-9991-E74AACB62630}" srcOrd="3" destOrd="0" presId="urn:microsoft.com/office/officeart/2005/8/layout/hProcess9"/>
    <dgm:cxn modelId="{70782D80-A81E-4526-9729-DA544B939BE7}" type="presParOf" srcId="{728359BD-3295-4497-A067-5ECDC5E36081}" destId="{4C48E7A8-03B6-4185-BC9D-51B02A8BFF39}" srcOrd="4" destOrd="0" presId="urn:microsoft.com/office/officeart/2005/8/layout/hProcess9"/>
    <dgm:cxn modelId="{B64B1C46-C35E-4B8A-B68C-650923C085A2}" type="presParOf" srcId="{728359BD-3295-4497-A067-5ECDC5E36081}" destId="{518A0244-C47E-4A06-BD89-BD1196D7BA9D}" srcOrd="5" destOrd="0" presId="urn:microsoft.com/office/officeart/2005/8/layout/hProcess9"/>
    <dgm:cxn modelId="{BB6EF8DF-19C9-441F-A685-461D269A0A71}" type="presParOf" srcId="{728359BD-3295-4497-A067-5ECDC5E36081}" destId="{BCE0352A-BFA5-454E-B16A-F11192CAE8C7}" srcOrd="6" destOrd="0" presId="urn:microsoft.com/office/officeart/2005/8/layout/hProcess9"/>
    <dgm:cxn modelId="{B2EF6527-C097-4A52-B1EC-09577E360C07}" type="presParOf" srcId="{728359BD-3295-4497-A067-5ECDC5E36081}" destId="{3A6F0822-E316-4870-B842-444C30CA2606}" srcOrd="7" destOrd="0" presId="urn:microsoft.com/office/officeart/2005/8/layout/hProcess9"/>
    <dgm:cxn modelId="{DE346D95-C1A7-4375-A03B-BB7F49B9E9D0}" type="presParOf" srcId="{728359BD-3295-4497-A067-5ECDC5E36081}" destId="{1402CDE2-EBB8-4015-B74E-DB76D723D11B}" srcOrd="8" destOrd="0" presId="urn:microsoft.com/office/officeart/2005/8/layout/hProcess9"/>
    <dgm:cxn modelId="{A46872B8-4677-47E8-933C-F85C0B99A41E}" type="presParOf" srcId="{728359BD-3295-4497-A067-5ECDC5E36081}" destId="{23D394ED-239B-4765-9B11-554C7479AE78}" srcOrd="9" destOrd="0" presId="urn:microsoft.com/office/officeart/2005/8/layout/hProcess9"/>
    <dgm:cxn modelId="{C229A0C7-46F1-4356-8DBF-CB308A9DFD8C}" type="presParOf" srcId="{728359BD-3295-4497-A067-5ECDC5E36081}" destId="{838800E2-77EC-4B5B-935E-E3482A1379B5}" srcOrd="10" destOrd="0" presId="urn:microsoft.com/office/officeart/2005/8/layout/hProcess9"/>
    <dgm:cxn modelId="{249B8785-5087-409F-BCF1-F913B1366D16}" type="presParOf" srcId="{728359BD-3295-4497-A067-5ECDC5E36081}" destId="{4CBA0A09-5B66-46AE-BAC8-8268AF89E5AF}" srcOrd="11" destOrd="0" presId="urn:microsoft.com/office/officeart/2005/8/layout/hProcess9"/>
    <dgm:cxn modelId="{27804337-7E72-4E4C-9A07-0BEF90715AB9}" type="presParOf" srcId="{728359BD-3295-4497-A067-5ECDC5E36081}" destId="{08F29201-8AEB-4324-BDD6-776EC8E6F38F}" srcOrd="12" destOrd="0" presId="urn:microsoft.com/office/officeart/2005/8/layout/hProcess9"/>
    <dgm:cxn modelId="{EF1DBE6D-2008-4FB5-AD49-2AB8ED6421F4}" type="presParOf" srcId="{728359BD-3295-4497-A067-5ECDC5E36081}" destId="{32642E22-B8EA-4A03-96D6-CD407E48B253}" srcOrd="13" destOrd="0" presId="urn:microsoft.com/office/officeart/2005/8/layout/hProcess9"/>
    <dgm:cxn modelId="{FBE3F4B1-DFF6-4E74-B2A4-E23F9BA48301}" type="presParOf" srcId="{728359BD-3295-4497-A067-5ECDC5E36081}" destId="{4FB01E0A-F8BB-4791-8812-A7341D5A104C}" srcOrd="14" destOrd="0" presId="urn:microsoft.com/office/officeart/2005/8/layout/hProcess9"/>
    <dgm:cxn modelId="{6C0DEEC9-788C-493D-BFCA-F3B9547072A7}" type="presParOf" srcId="{728359BD-3295-4497-A067-5ECDC5E36081}" destId="{5C4D04C9-5FDA-423B-8148-75CF7FA45B6A}" srcOrd="15" destOrd="0" presId="urn:microsoft.com/office/officeart/2005/8/layout/hProcess9"/>
    <dgm:cxn modelId="{70FEECAC-BF6F-411F-93A3-BC6747988A19}" type="presParOf" srcId="{728359BD-3295-4497-A067-5ECDC5E36081}" destId="{68C66E66-F6DE-4B73-A35A-0612EE09939B}" srcOrd="16" destOrd="0" presId="urn:microsoft.com/office/officeart/2005/8/layout/hProcess9"/>
    <dgm:cxn modelId="{F2519610-4613-4A02-8FB5-5ABBC08B95C7}" type="presParOf" srcId="{728359BD-3295-4497-A067-5ECDC5E36081}" destId="{117EAAAB-473A-4BEB-9935-23870E9B165E}" srcOrd="17" destOrd="0" presId="urn:microsoft.com/office/officeart/2005/8/layout/hProcess9"/>
    <dgm:cxn modelId="{500044C8-53A2-474C-B473-9AE114ECD15A}" type="presParOf" srcId="{728359BD-3295-4497-A067-5ECDC5E36081}" destId="{05DD4492-842F-4D4C-B795-A87BAE0BF626}" srcOrd="1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480EF-2668-4F69-8D07-BD82CFD53E34}">
      <dsp:nvSpPr>
        <dsp:cNvPr id="0" name=""/>
        <dsp:cNvSpPr/>
      </dsp:nvSpPr>
      <dsp:spPr>
        <a:xfrm>
          <a:off x="0" y="21705"/>
          <a:ext cx="7999145" cy="676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smtClean="0"/>
            <a:t>1.- Bienvenida. Contexto de la Mesa y Política Regional de Movilidad Activa y Sustentable.</a:t>
          </a:r>
          <a:endParaRPr lang="es-CL" sz="1700" kern="1200"/>
        </a:p>
      </dsp:txBody>
      <dsp:txXfrm>
        <a:off x="33012" y="54717"/>
        <a:ext cx="7933121" cy="610236"/>
      </dsp:txXfrm>
    </dsp:sp>
    <dsp:sp modelId="{33645168-1932-4C7F-AF8A-FE81CD9944D1}">
      <dsp:nvSpPr>
        <dsp:cNvPr id="0" name=""/>
        <dsp:cNvSpPr/>
      </dsp:nvSpPr>
      <dsp:spPr>
        <a:xfrm>
          <a:off x="0" y="746925"/>
          <a:ext cx="7999145" cy="676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2.- Proceso participativo para la construcción de la Política Regional.</a:t>
          </a:r>
          <a:endParaRPr lang="es-CL" sz="1700" kern="1200" dirty="0"/>
        </a:p>
      </dsp:txBody>
      <dsp:txXfrm>
        <a:off x="33012" y="779937"/>
        <a:ext cx="7933121" cy="610236"/>
      </dsp:txXfrm>
    </dsp:sp>
    <dsp:sp modelId="{BF3768A1-8E04-42BA-A0A9-3F64CE3F5AA6}">
      <dsp:nvSpPr>
        <dsp:cNvPr id="0" name=""/>
        <dsp:cNvSpPr/>
      </dsp:nvSpPr>
      <dsp:spPr>
        <a:xfrm>
          <a:off x="0" y="1472145"/>
          <a:ext cx="7999145" cy="676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3.- Taller. (Diagnóstico y Estrategias) </a:t>
          </a:r>
          <a:endParaRPr lang="es-CL" sz="1700" kern="1200" dirty="0"/>
        </a:p>
      </dsp:txBody>
      <dsp:txXfrm>
        <a:off x="33012" y="1505157"/>
        <a:ext cx="7933121" cy="610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0C8EC-C6AA-43E9-B005-DFEC1F7EDBAF}">
      <dsp:nvSpPr>
        <dsp:cNvPr id="0" name=""/>
        <dsp:cNvSpPr/>
      </dsp:nvSpPr>
      <dsp:spPr>
        <a:xfrm>
          <a:off x="676961" y="0"/>
          <a:ext cx="7672229" cy="424847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74977D-270E-436A-BC6E-F099B519A06A}">
      <dsp:nvSpPr>
        <dsp:cNvPr id="0" name=""/>
        <dsp:cNvSpPr/>
      </dsp:nvSpPr>
      <dsp:spPr>
        <a:xfrm>
          <a:off x="4737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Jul 2018 </a:t>
          </a:r>
          <a:r>
            <a:rPr lang="es-ES" sz="900" kern="1200" dirty="0" smtClean="0"/>
            <a:t>(Ciudadanía) Presentación Intendenta</a:t>
          </a:r>
          <a:endParaRPr lang="es-ES" sz="900" kern="1200" dirty="0"/>
        </a:p>
      </dsp:txBody>
      <dsp:txXfrm>
        <a:off x="43012" y="1312816"/>
        <a:ext cx="707508" cy="1622838"/>
      </dsp:txXfrm>
    </dsp:sp>
    <dsp:sp modelId="{3838C054-B013-4E45-A252-DD8717BCE62D}">
      <dsp:nvSpPr>
        <dsp:cNvPr id="0" name=""/>
        <dsp:cNvSpPr/>
      </dsp:nvSpPr>
      <dsp:spPr>
        <a:xfrm>
          <a:off x="919473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Jul 2018 </a:t>
          </a:r>
          <a:r>
            <a:rPr lang="es-ES" sz="900" kern="1200" dirty="0" smtClean="0">
              <a:solidFill>
                <a:schemeClr val="bg1"/>
              </a:solidFill>
            </a:rPr>
            <a:t>(</a:t>
          </a:r>
          <a:r>
            <a:rPr lang="es-CL" sz="900" u="none" strike="noStrike" kern="1200" dirty="0" smtClean="0">
              <a:solidFill>
                <a:schemeClr val="bg1"/>
              </a:solidFill>
              <a:effectLst/>
            </a:rPr>
            <a:t>Autoridades sectores y municipios) </a:t>
          </a:r>
          <a:r>
            <a:rPr lang="es-ES" sz="900" u="none" strike="noStrike" kern="1200" dirty="0" smtClean="0">
              <a:solidFill>
                <a:schemeClr val="bg1"/>
              </a:solidFill>
              <a:effectLst/>
            </a:rPr>
            <a:t>Presentación Intendenta</a:t>
          </a:r>
          <a:endParaRPr lang="es-ES" sz="900" kern="1200" dirty="0">
            <a:solidFill>
              <a:schemeClr val="bg1"/>
            </a:solidFill>
          </a:endParaRPr>
        </a:p>
      </dsp:txBody>
      <dsp:txXfrm>
        <a:off x="957748" y="1312816"/>
        <a:ext cx="707508" cy="1622838"/>
      </dsp:txXfrm>
    </dsp:sp>
    <dsp:sp modelId="{4C48E7A8-03B6-4185-BC9D-51B02A8BFF39}">
      <dsp:nvSpPr>
        <dsp:cNvPr id="0" name=""/>
        <dsp:cNvSpPr/>
      </dsp:nvSpPr>
      <dsp:spPr>
        <a:xfrm>
          <a:off x="1834208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solidFill>
                <a:srgbClr val="FFFF66"/>
              </a:solidFill>
            </a:rPr>
            <a:t>Jul 2018 a Oct 2018 </a:t>
          </a:r>
          <a:r>
            <a:rPr lang="es-ES" sz="900" kern="1200" dirty="0" smtClean="0"/>
            <a:t>(</a:t>
          </a:r>
          <a:r>
            <a:rPr lang="es-CL" sz="900" kern="1200" dirty="0" smtClean="0"/>
            <a:t>Encuesta Plan de Acción en Movilidad y Estrategia Regional de Resiliencia) A Municipios, Sectores y CORE</a:t>
          </a:r>
          <a:endParaRPr lang="es-ES" sz="900" kern="1200" dirty="0"/>
        </a:p>
      </dsp:txBody>
      <dsp:txXfrm>
        <a:off x="1872483" y="1312816"/>
        <a:ext cx="707508" cy="1622838"/>
      </dsp:txXfrm>
    </dsp:sp>
    <dsp:sp modelId="{BCE0352A-BFA5-454E-B16A-F11192CAE8C7}">
      <dsp:nvSpPr>
        <dsp:cNvPr id="0" name=""/>
        <dsp:cNvSpPr/>
      </dsp:nvSpPr>
      <dsp:spPr>
        <a:xfrm>
          <a:off x="2748943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Nov 2018 </a:t>
          </a:r>
          <a:r>
            <a:rPr lang="es-ES" sz="800" kern="1200" dirty="0" smtClean="0"/>
            <a:t>(Introducción Ciudadana)</a:t>
          </a:r>
        </a:p>
      </dsp:txBody>
      <dsp:txXfrm>
        <a:off x="2787218" y="1312816"/>
        <a:ext cx="707508" cy="1622838"/>
      </dsp:txXfrm>
    </dsp:sp>
    <dsp:sp modelId="{1402CDE2-EBB8-4015-B74E-DB76D723D11B}">
      <dsp:nvSpPr>
        <dsp:cNvPr id="0" name=""/>
        <dsp:cNvSpPr/>
      </dsp:nvSpPr>
      <dsp:spPr>
        <a:xfrm>
          <a:off x="3663678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Dic 2018 </a:t>
          </a:r>
          <a:r>
            <a:rPr lang="es-ES" sz="1000" kern="1200" dirty="0" smtClean="0"/>
            <a:t>(Resultados Encuestas)</a:t>
          </a:r>
          <a:endParaRPr lang="es-ES" sz="1000" kern="1200" dirty="0"/>
        </a:p>
      </dsp:txBody>
      <dsp:txXfrm>
        <a:off x="3701953" y="1312816"/>
        <a:ext cx="707508" cy="1622838"/>
      </dsp:txXfrm>
    </dsp:sp>
    <dsp:sp modelId="{838800E2-77EC-4B5B-935E-E3482A1379B5}">
      <dsp:nvSpPr>
        <dsp:cNvPr id="0" name=""/>
        <dsp:cNvSpPr/>
      </dsp:nvSpPr>
      <dsp:spPr>
        <a:xfrm>
          <a:off x="4578414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Ene 2019 </a:t>
          </a:r>
          <a:r>
            <a:rPr lang="es-ES" sz="1000" kern="1200" dirty="0" smtClean="0"/>
            <a:t>(Taller Ciudadano)</a:t>
          </a:r>
          <a:endParaRPr lang="es-ES" sz="1000" kern="1200" dirty="0"/>
        </a:p>
      </dsp:txBody>
      <dsp:txXfrm>
        <a:off x="4616689" y="1312816"/>
        <a:ext cx="707508" cy="1622838"/>
      </dsp:txXfrm>
    </dsp:sp>
    <dsp:sp modelId="{08F29201-8AEB-4324-BDD6-776EC8E6F38F}">
      <dsp:nvSpPr>
        <dsp:cNvPr id="0" name=""/>
        <dsp:cNvSpPr/>
      </dsp:nvSpPr>
      <dsp:spPr>
        <a:xfrm>
          <a:off x="5493149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Ene 2019 </a:t>
          </a:r>
          <a:r>
            <a:rPr lang="es-ES" sz="1100" kern="1200" dirty="0" smtClean="0"/>
            <a:t>(Taller Técnico)</a:t>
          </a:r>
          <a:endParaRPr lang="es-ES" sz="1100" kern="1200" dirty="0"/>
        </a:p>
      </dsp:txBody>
      <dsp:txXfrm>
        <a:off x="5531424" y="1312816"/>
        <a:ext cx="707508" cy="1622838"/>
      </dsp:txXfrm>
    </dsp:sp>
    <dsp:sp modelId="{4FB01E0A-F8BB-4791-8812-A7341D5A104C}">
      <dsp:nvSpPr>
        <dsp:cNvPr id="0" name=""/>
        <dsp:cNvSpPr/>
      </dsp:nvSpPr>
      <dsp:spPr>
        <a:xfrm>
          <a:off x="6407884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Mar 2019 </a:t>
          </a:r>
          <a:r>
            <a:rPr lang="es-ES" sz="900" kern="1200" dirty="0" smtClean="0"/>
            <a:t>(Línea Base y Diagnóstico, Ciudadano</a:t>
          </a:r>
          <a:r>
            <a:rPr lang="es-ES" sz="1000" kern="1200" dirty="0" smtClean="0"/>
            <a:t>)</a:t>
          </a:r>
          <a:endParaRPr lang="es-ES" sz="1000" kern="1200" dirty="0"/>
        </a:p>
      </dsp:txBody>
      <dsp:txXfrm>
        <a:off x="6446159" y="1312816"/>
        <a:ext cx="707508" cy="1622838"/>
      </dsp:txXfrm>
    </dsp:sp>
    <dsp:sp modelId="{68C66E66-F6DE-4B73-A35A-0612EE09939B}">
      <dsp:nvSpPr>
        <dsp:cNvPr id="0" name=""/>
        <dsp:cNvSpPr/>
      </dsp:nvSpPr>
      <dsp:spPr>
        <a:xfrm>
          <a:off x="7322620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Abril 2019 </a:t>
          </a:r>
          <a:r>
            <a:rPr lang="es-ES" sz="900" kern="1200" dirty="0" smtClean="0"/>
            <a:t>(Línea Base y Diagnóstico, Técnicos</a:t>
          </a:r>
          <a:r>
            <a:rPr lang="es-ES" sz="1000" kern="1200" dirty="0" smtClean="0"/>
            <a:t>)</a:t>
          </a:r>
          <a:endParaRPr lang="es-ES" sz="1000" kern="1200" dirty="0"/>
        </a:p>
      </dsp:txBody>
      <dsp:txXfrm>
        <a:off x="7360895" y="1312816"/>
        <a:ext cx="707508" cy="1622838"/>
      </dsp:txXfrm>
    </dsp:sp>
    <dsp:sp modelId="{05DD4492-842F-4D4C-B795-A87BAE0BF626}">
      <dsp:nvSpPr>
        <dsp:cNvPr id="0" name=""/>
        <dsp:cNvSpPr/>
      </dsp:nvSpPr>
      <dsp:spPr>
        <a:xfrm>
          <a:off x="8237355" y="1274541"/>
          <a:ext cx="784058" cy="169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rgbClr val="FFFF66"/>
              </a:solidFill>
            </a:rPr>
            <a:t>Jun 2019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Celebración DMDB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(Talleres Provinciales, Línea Base y Estrategia</a:t>
          </a:r>
          <a:r>
            <a:rPr lang="es-ES" sz="1000" kern="1200" dirty="0" smtClean="0"/>
            <a:t>)</a:t>
          </a:r>
        </a:p>
      </dsp:txBody>
      <dsp:txXfrm>
        <a:off x="8275630" y="1312816"/>
        <a:ext cx="707508" cy="1622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62388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26A88-EE08-4649-9A71-7B723B56E96C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62388" y="9421813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6E93C-DC0E-44DE-AC25-1E9F88F2F1B7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82154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5D2D2-6631-40C0-99C2-1249AE648339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744538"/>
            <a:ext cx="59499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1990" y="4711383"/>
            <a:ext cx="5455920" cy="4463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63032" y="9421044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FE611-433C-4C03-A52B-AD6B26D3F30F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2889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8887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769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24771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5965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49827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83305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6916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2107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9028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1260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dirty="0" smtClean="0">
                <a:solidFill>
                  <a:srgbClr val="0070C0"/>
                </a:solidFill>
              </a:rPr>
              <a:t>Transporte Sustentable: </a:t>
            </a:r>
            <a:r>
              <a:rPr lang="es-MX" sz="1200" dirty="0" smtClean="0">
                <a:solidFill>
                  <a:srgbClr val="0070C0"/>
                </a:solidFill>
              </a:rPr>
              <a:t>Condición en la que se optimizan los factores económicos, sociales y ambientales, teniendo en cuenta los impactos indirectos a largo plazo (</a:t>
            </a:r>
            <a:r>
              <a:rPr lang="es-MX" sz="1200" dirty="0" err="1" smtClean="0">
                <a:solidFill>
                  <a:srgbClr val="0070C0"/>
                </a:solidFill>
              </a:rPr>
              <a:t>Litman</a:t>
            </a:r>
            <a:r>
              <a:rPr lang="es-MX" sz="1200" dirty="0" smtClean="0">
                <a:solidFill>
                  <a:srgbClr val="0070C0"/>
                </a:solidFill>
              </a:rPr>
              <a:t>, 2011). Implica que las personas y comunidades puedan satisfacer sus necesidades y lograr sus propósitos de vida sin afectar que futuras generaciones logren los suyos (Ministerio de Vivienda y Urbanismo , 2015). Dicho esto, la sustentabilidad busca reducir el transporte (movimiento físico realizado) y mantener y mejorar las condiciones de la movilidad en su característica como posible movimiento (</a:t>
            </a:r>
            <a:r>
              <a:rPr lang="es-MX" sz="1200" dirty="0" err="1" smtClean="0">
                <a:solidFill>
                  <a:srgbClr val="0070C0"/>
                </a:solidFill>
              </a:rPr>
              <a:t>Krüger</a:t>
            </a:r>
            <a:r>
              <a:rPr lang="es-MX" sz="1200" dirty="0" smtClean="0">
                <a:solidFill>
                  <a:srgbClr val="0070C0"/>
                </a:solidFill>
              </a:rPr>
              <a:t>, 2017).</a:t>
            </a:r>
            <a:endParaRPr lang="es-CL" sz="1200" dirty="0" smtClean="0">
              <a:solidFill>
                <a:srgbClr val="0070C0"/>
              </a:solidFill>
            </a:endParaRPr>
          </a:p>
          <a:p>
            <a:endParaRPr lang="es-CL" dirty="0" smtClean="0"/>
          </a:p>
          <a:p>
            <a:pPr algn="l"/>
            <a:r>
              <a:rPr lang="es-CL" sz="1200" b="1" dirty="0" smtClean="0">
                <a:solidFill>
                  <a:srgbClr val="0070C0"/>
                </a:solidFill>
              </a:rPr>
              <a:t>Genero</a:t>
            </a:r>
            <a:r>
              <a:rPr lang="es-CL" sz="1200" b="1" baseline="0" dirty="0" smtClean="0">
                <a:solidFill>
                  <a:srgbClr val="0070C0"/>
                </a:solidFill>
              </a:rPr>
              <a:t> y Transporte: </a:t>
            </a:r>
            <a:r>
              <a:rPr lang="es-CL" sz="1200" dirty="0" smtClean="0">
                <a:solidFill>
                  <a:srgbClr val="0070C0"/>
                </a:solidFill>
              </a:rPr>
              <a:t>La perspectiva de género remite a una categoría relacional que identifica roles socialmente construidos y relaciones entre hombres y mujeres. El enfoque de género en transportes</a:t>
            </a:r>
            <a:r>
              <a:rPr lang="es-CL" sz="1200" baseline="0" dirty="0" smtClean="0">
                <a:solidFill>
                  <a:srgbClr val="0070C0"/>
                </a:solidFill>
              </a:rPr>
              <a:t> </a:t>
            </a:r>
            <a:r>
              <a:rPr lang="es-CL" sz="1200" dirty="0" smtClean="0">
                <a:solidFill>
                  <a:srgbClr val="0070C0"/>
                </a:solidFill>
              </a:rPr>
              <a:t>constata que hombres y mujeres tienen diferentes responsabilidades y roles socio-económicos asociados con diferentes patrones de uso, acceso y necesidad de transporte.</a:t>
            </a:r>
          </a:p>
          <a:p>
            <a:pPr algn="l"/>
            <a:r>
              <a:rPr lang="es-MX" sz="1200" dirty="0" smtClean="0">
                <a:solidFill>
                  <a:srgbClr val="0070C0"/>
                </a:solidFill>
              </a:rPr>
              <a:t>“Las dificultades de acceso a los medios de transporte significan una barrera considerable para la participación de las mujeres en la esfera económica, política y social, en igualdad de condiciones con los hombres” (Ministerio de Transportes y Telecomunicaciones , 2018, pág. 40)</a:t>
            </a:r>
            <a:endParaRPr lang="es-CL" sz="1200" dirty="0" smtClean="0">
              <a:solidFill>
                <a:srgbClr val="0070C0"/>
              </a:solidFill>
            </a:endParaRPr>
          </a:p>
          <a:p>
            <a:pPr algn="just">
              <a:lnSpc>
                <a:spcPct val="105000"/>
              </a:lnSpc>
              <a:spcAft>
                <a:spcPts val="1000"/>
              </a:spcAft>
            </a:pPr>
            <a:endParaRPr lang="es-MX" sz="12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05000"/>
              </a:lnSpc>
              <a:spcAft>
                <a:spcPts val="1000"/>
              </a:spcAft>
            </a:pPr>
            <a:r>
              <a:rPr lang="es-MX" sz="1200" b="1" dirty="0" smtClean="0">
                <a:solidFill>
                  <a:srgbClr val="0070C0"/>
                </a:solidFill>
              </a:rPr>
              <a:t>Movilidad activa:</a:t>
            </a:r>
            <a:endParaRPr lang="es-CL" sz="1200" b="1" dirty="0" smtClean="0">
              <a:solidFill>
                <a:srgbClr val="0070C0"/>
              </a:solidFill>
            </a:endParaRPr>
          </a:p>
          <a:p>
            <a:pPr algn="l">
              <a:lnSpc>
                <a:spcPct val="105000"/>
              </a:lnSpc>
              <a:spcAft>
                <a:spcPts val="1000"/>
              </a:spcAft>
            </a:pPr>
            <a:r>
              <a:rPr lang="es-MX" sz="1200" dirty="0" smtClean="0">
                <a:solidFill>
                  <a:srgbClr val="0070C0"/>
                </a:solidFill>
              </a:rPr>
              <a:t>Corresponde a todo movimiento que implique energía humana. Vale decir, se refiere a caminar, usar la bicicleta o variantes no motorizados. Según </a:t>
            </a:r>
            <a:r>
              <a:rPr lang="es-MX" sz="1200" dirty="0" err="1" smtClean="0">
                <a:solidFill>
                  <a:srgbClr val="0070C0"/>
                </a:solidFill>
              </a:rPr>
              <a:t>Litman</a:t>
            </a:r>
            <a:r>
              <a:rPr lang="es-MX" sz="1200" dirty="0" smtClean="0">
                <a:solidFill>
                  <a:srgbClr val="0070C0"/>
                </a:solidFill>
              </a:rPr>
              <a:t> (2018) la movilidad activa es eficiente y contribuye a mecanismos de desplazamiento equitativos y accesibles que contribuyen a mejorar la condición física y de salud y a disfrutar la ciudad. </a:t>
            </a:r>
            <a:endParaRPr lang="es-CL" dirty="0" smtClean="0"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s-MX" sz="1200" dirty="0" smtClean="0">
                <a:solidFill>
                  <a:srgbClr val="0070C0"/>
                </a:solidFill>
              </a:rPr>
              <a:t>Las dificultades de acceso a los medios de transporte significan una barrera considerable para la participación de las mujeres en la esfera económica, política y social, en igualdad</a:t>
            </a:r>
            <a:r>
              <a:rPr lang="es-MX" sz="1200" baseline="0" dirty="0" smtClean="0">
                <a:solidFill>
                  <a:srgbClr val="0070C0"/>
                </a:solidFill>
              </a:rPr>
              <a:t> </a:t>
            </a:r>
            <a:r>
              <a:rPr lang="es-MX" sz="1200" dirty="0" smtClean="0">
                <a:solidFill>
                  <a:srgbClr val="0070C0"/>
                </a:solidFill>
              </a:rPr>
              <a:t>de condiciones con los hombres” (Ministerio de Transportes y Telecomunicaciones , 2018, pág. 40)</a:t>
            </a:r>
            <a:endParaRPr lang="es-CL" sz="1200" dirty="0" smtClean="0">
              <a:solidFill>
                <a:srgbClr val="0070C0"/>
              </a:solidFill>
            </a:endParaRPr>
          </a:p>
          <a:p>
            <a:endParaRPr lang="es-CL" dirty="0" smtClean="0"/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1694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4848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09930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20891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38711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FE611-433C-4C03-A52B-AD6B26D3F30F}" type="slidenum">
              <a:rPr lang="es-CL" smtClean="0"/>
              <a:pPr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4447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142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069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145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418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473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348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254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715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014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4191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65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10C4-C1CD-4501-88D4-22A88EC9EA30}" type="datetimeFigureOut">
              <a:rPr lang="es-CL" smtClean="0"/>
              <a:pPr/>
              <a:t>26-09-2019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C7135-B8A6-4756-8C59-DE7F2B1A200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1967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jpeg"/><Relationship Id="rId4" Type="http://schemas.openxmlformats.org/officeDocument/2006/relationships/image" Target="../media/image3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nvu.cl/" TargetMode="External"/><Relationship Id="rId3" Type="http://schemas.openxmlformats.org/officeDocument/2006/relationships/hyperlink" Target="https://www.gobiernosantiago.cl/" TargetMode="External"/><Relationship Id="rId7" Type="http://schemas.openxmlformats.org/officeDocument/2006/relationships/hyperlink" Target="http://santiagorespira.gob.cl/" TargetMode="External"/><Relationship Id="rId12" Type="http://schemas.openxmlformats.org/officeDocument/2006/relationships/hyperlink" Target="http://www.ciclovida.ufpr.br/wp-content/uploads/2011/07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tpi.org/" TargetMode="External"/><Relationship Id="rId11" Type="http://schemas.openxmlformats.org/officeDocument/2006/relationships/hyperlink" Target="https://www.dtpm.cl/GEF/2ciclovias.htm" TargetMode="External"/><Relationship Id="rId5" Type="http://schemas.openxmlformats.org/officeDocument/2006/relationships/hyperlink" Target="http://www.munistgo.info/movilidad/pim/" TargetMode="External"/><Relationship Id="rId10" Type="http://schemas.openxmlformats.org/officeDocument/2006/relationships/hyperlink" Target="http://www.sectra.gob.cl/biblioteca/biblioteca.asp" TargetMode="External"/><Relationship Id="rId4" Type="http://schemas.openxmlformats.org/officeDocument/2006/relationships/hyperlink" Target="http://www.compartamoslacalle.cl/" TargetMode="External"/><Relationship Id="rId9" Type="http://schemas.openxmlformats.org/officeDocument/2006/relationships/hyperlink" Target="http://www.minvu.cl/opensite_20150512124450.aspx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btrans.cl/wpcontent/uploads/2018/11/Politica_Equidad_Genero_Transportes.pdf" TargetMode="External"/><Relationship Id="rId3" Type="http://schemas.openxmlformats.org/officeDocument/2006/relationships/hyperlink" Target="http://www.sectra.gob.cl/biblioteca/biblioteca.asp" TargetMode="External"/><Relationship Id="rId7" Type="http://schemas.openxmlformats.org/officeDocument/2006/relationships/hyperlink" Target="https://www.conaset.cl/wp-content/uploads/2017/12/POL%C3%8DTICA-NACIONAL-DE-SEGURIDAD-DE-TR%C3%81NSITO-2017_versi%C3%B3n-web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tt.gob.cl/wp-content/uploads/2013/05/documento-politica.pdf" TargetMode="External"/><Relationship Id="rId5" Type="http://schemas.openxmlformats.org/officeDocument/2006/relationships/hyperlink" Target="http://www.sectra.gob.cl/biblioteca/detalle1.asp?mfn=3253" TargetMode="External"/><Relationship Id="rId10" Type="http://schemas.openxmlformats.org/officeDocument/2006/relationships/hyperlink" Target="http://www.vivelabici.cl/category/medicion-eficiencia-en-modos-de-transportes/" TargetMode="External"/><Relationship Id="rId4" Type="http://schemas.openxmlformats.org/officeDocument/2006/relationships/hyperlink" Target="http://www.sectra.gob.cl/metodologias/mespivu.htm" TargetMode="External"/><Relationship Id="rId9" Type="http://schemas.openxmlformats.org/officeDocument/2006/relationships/hyperlink" Target="http://www.subtrans.cl/wpcontent/uploads/2018/11/Agenda-PEGT-2018-2022.pdf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5.jpeg"/><Relationship Id="rId4" Type="http://schemas.openxmlformats.org/officeDocument/2006/relationships/diagramData" Target="../diagrams/data1.xm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16.jpeg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4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13.jpeg"/><Relationship Id="rId4" Type="http://schemas.openxmlformats.org/officeDocument/2006/relationships/diagramData" Target="../diagrams/data2.xml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697260"/>
            <a:ext cx="4752528" cy="3456384"/>
          </a:xfrm>
        </p:spPr>
        <p:txBody>
          <a:bodyPr>
            <a:noAutofit/>
          </a:bodyPr>
          <a:lstStyle/>
          <a:p>
            <a:r>
              <a:rPr lang="es-CL" sz="3600" b="1" cap="small" dirty="0" smtClean="0">
                <a:solidFill>
                  <a:schemeClr val="bg1"/>
                </a:solidFill>
              </a:rPr>
              <a:t>Mesa Regional de Movilidad</a:t>
            </a:r>
            <a:br>
              <a:rPr lang="es-CL" sz="3600" b="1" cap="small" dirty="0" smtClean="0">
                <a:solidFill>
                  <a:schemeClr val="bg1"/>
                </a:solidFill>
              </a:rPr>
            </a:br>
            <a:r>
              <a:rPr lang="es-CL" sz="800" b="1" cap="small" dirty="0" smtClean="0">
                <a:solidFill>
                  <a:schemeClr val="bg1"/>
                </a:solidFill>
              </a:rPr>
              <a:t/>
            </a:r>
            <a:br>
              <a:rPr lang="es-CL" sz="800" b="1" cap="small" dirty="0" smtClean="0">
                <a:solidFill>
                  <a:schemeClr val="bg1"/>
                </a:solidFill>
              </a:rPr>
            </a:br>
            <a:r>
              <a:rPr lang="es-CL" sz="3600" b="1" cap="small" dirty="0" smtClean="0">
                <a:solidFill>
                  <a:schemeClr val="bg1"/>
                </a:solidFill>
              </a:rPr>
              <a:t>Región Metropolitana de Santiago</a:t>
            </a:r>
            <a:endParaRPr lang="es-CL" sz="3600" b="1" cap="small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339752" y="4729708"/>
            <a:ext cx="4464496" cy="936104"/>
          </a:xfrm>
        </p:spPr>
        <p:txBody>
          <a:bodyPr>
            <a:normAutofit/>
          </a:bodyPr>
          <a:lstStyle/>
          <a:p>
            <a:r>
              <a:rPr lang="es-CL" sz="1400" dirty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Departamento de Planificación Regional</a:t>
            </a:r>
          </a:p>
          <a:p>
            <a:r>
              <a:rPr lang="es-CL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División de Planificación y Desarrollo</a:t>
            </a:r>
          </a:p>
          <a:p>
            <a:r>
              <a:rPr lang="es-CL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Gobierno Regional Metropolitano de Santiago</a:t>
            </a:r>
            <a:endParaRPr lang="es-CL" sz="1400" dirty="0">
              <a:solidFill>
                <a:schemeClr val="accent1">
                  <a:lumMod val="40000"/>
                  <a:lumOff val="6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563888" y="4287787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Junio del </a:t>
            </a:r>
            <a:r>
              <a:rPr lang="es-CL" sz="1400" dirty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166572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203849" y="3672417"/>
            <a:ext cx="5290864" cy="1135063"/>
          </a:xfrm>
        </p:spPr>
        <p:txBody>
          <a:bodyPr>
            <a:noAutofit/>
          </a:bodyPr>
          <a:lstStyle/>
          <a:p>
            <a:r>
              <a:rPr lang="es-CL" sz="3200" dirty="0">
                <a:solidFill>
                  <a:srgbClr val="0070C0"/>
                </a:solidFill>
              </a:rPr>
              <a:t>4</a:t>
            </a:r>
            <a:r>
              <a:rPr lang="es-CL" sz="3200" dirty="0" smtClean="0">
                <a:solidFill>
                  <a:srgbClr val="0070C0"/>
                </a:solidFill>
              </a:rPr>
              <a:t>.- taller</a:t>
            </a:r>
            <a:endParaRPr lang="es-CL" sz="3200" dirty="0">
              <a:solidFill>
                <a:srgbClr val="0070C0"/>
              </a:solidFill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3203848" y="2422261"/>
            <a:ext cx="5688631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2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73448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Taller:</a:t>
            </a:r>
          </a:p>
          <a:p>
            <a:endParaRPr lang="es-CL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39752" y="11293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4" name="Rectángulo 3"/>
          <p:cNvSpPr/>
          <p:nvPr/>
        </p:nvSpPr>
        <p:spPr>
          <a:xfrm>
            <a:off x="399360" y="148934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L" dirty="0"/>
          </a:p>
          <a:p>
            <a:pPr algn="just">
              <a:spcAft>
                <a:spcPts val="0"/>
              </a:spcAft>
            </a:pPr>
            <a:endParaRPr lang="es-ES" b="1" dirty="0" smtClean="0"/>
          </a:p>
          <a:p>
            <a:pPr algn="just">
              <a:spcAft>
                <a:spcPts val="0"/>
              </a:spcAft>
            </a:pPr>
            <a:r>
              <a:rPr lang="es-ES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s-CL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51520" y="1015906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b="1" dirty="0">
                <a:solidFill>
                  <a:schemeClr val="accent1">
                    <a:lumMod val="50000"/>
                  </a:schemeClr>
                </a:solidFill>
              </a:rPr>
              <a:t>OBJETIVO DE LA ACTIVIDAD </a:t>
            </a:r>
            <a:endParaRPr lang="es-CL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s-CL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s-CL" dirty="0" smtClean="0">
                <a:solidFill>
                  <a:schemeClr val="accent1">
                    <a:lumMod val="50000"/>
                  </a:schemeClr>
                </a:solidFill>
              </a:rPr>
              <a:t>Identificar </a:t>
            </a:r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y analizar las principales problemáticas asociadas a la movilidad activa que afectan a los ciudadanos de comunas rurales de la RMS, y posibles líneas estratégicas que subsanen las brechas detectadas.</a:t>
            </a:r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636713"/>
              </p:ext>
            </p:extLst>
          </p:nvPr>
        </p:nvGraphicFramePr>
        <p:xfrm>
          <a:off x="1619672" y="2703279"/>
          <a:ext cx="5995035" cy="2180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4755">
                  <a:extLst>
                    <a:ext uri="{9D8B030D-6E8A-4147-A177-3AD203B41FA5}">
                      <a16:colId xmlns:a16="http://schemas.microsoft.com/office/drawing/2014/main" val="1515382757"/>
                    </a:ext>
                  </a:extLst>
                </a:gridCol>
                <a:gridCol w="4780280">
                  <a:extLst>
                    <a:ext uri="{9D8B030D-6E8A-4147-A177-3AD203B41FA5}">
                      <a16:colId xmlns:a16="http://schemas.microsoft.com/office/drawing/2014/main" val="1410992851"/>
                    </a:ext>
                  </a:extLst>
                </a:gridCol>
              </a:tblGrid>
              <a:tr h="22225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15620" algn="ctr"/>
                          <a:tab pos="3394710" algn="ctr"/>
                        </a:tabLst>
                      </a:pPr>
                      <a:r>
                        <a:rPr lang="es-CL" sz="1100">
                          <a:effectLst/>
                        </a:rPr>
                        <a:t>	</a:t>
                      </a:r>
                      <a:r>
                        <a:rPr lang="es-CL" sz="1200">
                          <a:effectLst/>
                        </a:rPr>
                        <a:t>Horario 	Actividad 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65344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12.00-12.10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255"/>
                        </a:spcAft>
                      </a:pPr>
                      <a:r>
                        <a:rPr lang="es-CL" sz="1200">
                          <a:effectLst/>
                        </a:rPr>
                        <a:t>Bienvenida y palabras autoridades presentes.  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3678912010"/>
                  </a:ext>
                </a:extLst>
              </a:tr>
              <a:tr h="5010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12.10-12.20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255"/>
                        </a:spcAft>
                      </a:pPr>
                      <a:r>
                        <a:rPr lang="es-CL" sz="1200">
                          <a:effectLst/>
                        </a:rPr>
                        <a:t>Contextualización del taller en el marco de la construcción de la Política Regional de Movilidad: Álvaro Jordan.</a:t>
                      </a:r>
                      <a:endParaRPr lang="es-CL" sz="1100">
                        <a:effectLst/>
                      </a:endParaRPr>
                    </a:p>
                    <a:p>
                      <a:pPr marL="1270">
                        <a:lnSpc>
                          <a:spcPct val="107000"/>
                        </a:lnSpc>
                        <a:spcAft>
                          <a:spcPts val="255"/>
                        </a:spcAft>
                      </a:pPr>
                      <a:r>
                        <a:rPr lang="es-CL" sz="1200">
                          <a:effectLst/>
                        </a:rPr>
                        <a:t> 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1511884864"/>
                  </a:ext>
                </a:extLst>
              </a:tr>
              <a:tr h="258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12.20-12.50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 u="sng">
                          <a:effectLst/>
                        </a:rPr>
                        <a:t>Primera Parte: Diagnóstico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25704934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12.50-13.05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 Coffee Break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3724454438"/>
                  </a:ext>
                </a:extLst>
              </a:tr>
              <a:tr h="31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>
                          <a:effectLst/>
                        </a:rPr>
                        <a:t>13.05-13.45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 u="sng">
                          <a:effectLst/>
                        </a:rPr>
                        <a:t>Segunda Parte: Estrategia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3819777944"/>
                  </a:ext>
                </a:extLst>
              </a:tr>
              <a:tr h="146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899160" algn="ctr"/>
                        </a:tabLst>
                      </a:pPr>
                      <a:r>
                        <a:rPr lang="es-CL" sz="1200">
                          <a:effectLst/>
                        </a:rPr>
                        <a:t>13.45-14.00 </a:t>
                      </a:r>
                      <a:endParaRPr lang="es-CL" sz="11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200" dirty="0">
                          <a:effectLst/>
                        </a:rPr>
                        <a:t>Cierre</a:t>
                      </a:r>
                      <a:endParaRPr lang="es-CL" sz="11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37465" marT="33020" marB="0"/>
                </a:tc>
                <a:extLst>
                  <a:ext uri="{0D108BD9-81ED-4DB2-BD59-A6C34878D82A}">
                    <a16:rowId xmlns:a16="http://schemas.microsoft.com/office/drawing/2014/main" val="2726618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12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73448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Taller: 1) Trabajo Grupal, identificación de problemas</a:t>
            </a:r>
          </a:p>
          <a:p>
            <a:endParaRPr lang="es-CL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39752" y="11293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4"/>
          <a:srcRect l="25700" t="27680" r="25700" b="19761"/>
          <a:stretch/>
        </p:blipFill>
        <p:spPr>
          <a:xfrm>
            <a:off x="1114531" y="932850"/>
            <a:ext cx="6912768" cy="467251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63888" y="1489348"/>
            <a:ext cx="20162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600" b="1" dirty="0" err="1">
                <a:solidFill>
                  <a:srgbClr val="0070C0"/>
                </a:solidFill>
              </a:rPr>
              <a:t>Ej</a:t>
            </a:r>
            <a:r>
              <a:rPr lang="es-CL" sz="1600" b="1" dirty="0" smtClean="0">
                <a:solidFill>
                  <a:srgbClr val="0070C0"/>
                </a:solidFill>
              </a:rPr>
              <a:t>: Acceso </a:t>
            </a:r>
            <a:r>
              <a:rPr lang="es-CL" sz="1600" b="1" dirty="0">
                <a:solidFill>
                  <a:srgbClr val="0070C0"/>
                </a:solidFill>
              </a:rPr>
              <a:t>peatonal dificultoso a </a:t>
            </a:r>
            <a:r>
              <a:rPr lang="es-CL" sz="1600" b="1" dirty="0" smtClean="0">
                <a:solidFill>
                  <a:srgbClr val="0070C0"/>
                </a:solidFill>
              </a:rPr>
              <a:t>paraderos</a:t>
            </a:r>
            <a:endParaRPr lang="es-CL" sz="1600" dirty="0" smtClean="0">
              <a:solidFill>
                <a:srgbClr val="0070C0"/>
              </a:solidFill>
            </a:endParaRPr>
          </a:p>
          <a:p>
            <a:pPr algn="just"/>
            <a:endParaRPr lang="es-CL" sz="1600" dirty="0">
              <a:solidFill>
                <a:srgbClr val="0070C0"/>
              </a:solidFill>
            </a:endParaRPr>
          </a:p>
          <a:p>
            <a:pPr algn="just"/>
            <a:endParaRPr lang="es-CL" sz="1600" dirty="0" smtClean="0">
              <a:solidFill>
                <a:srgbClr val="0070C0"/>
              </a:solidFill>
            </a:endParaRPr>
          </a:p>
          <a:p>
            <a:pPr algn="just"/>
            <a:endParaRPr lang="es-CL" sz="1600" dirty="0">
              <a:solidFill>
                <a:srgbClr val="0070C0"/>
              </a:solidFill>
            </a:endParaRPr>
          </a:p>
          <a:p>
            <a:pPr algn="just"/>
            <a:r>
              <a:rPr lang="es-CL" sz="1600" dirty="0" err="1">
                <a:solidFill>
                  <a:srgbClr val="0070C0"/>
                </a:solidFill>
              </a:rPr>
              <a:t>Ej</a:t>
            </a:r>
            <a:r>
              <a:rPr lang="es-CL" sz="1600" dirty="0">
                <a:solidFill>
                  <a:srgbClr val="0070C0"/>
                </a:solidFill>
              </a:rPr>
              <a:t>: </a:t>
            </a:r>
            <a:r>
              <a:rPr lang="es-CL" sz="1600" dirty="0" smtClean="0">
                <a:solidFill>
                  <a:srgbClr val="0070C0"/>
                </a:solidFill>
              </a:rPr>
              <a:t>Falta </a:t>
            </a:r>
            <a:r>
              <a:rPr lang="es-CL" sz="1600" dirty="0">
                <a:solidFill>
                  <a:srgbClr val="0070C0"/>
                </a:solidFill>
              </a:rPr>
              <a:t>de </a:t>
            </a:r>
            <a:r>
              <a:rPr lang="es-CL" sz="1600" dirty="0" smtClean="0">
                <a:solidFill>
                  <a:srgbClr val="0070C0"/>
                </a:solidFill>
              </a:rPr>
              <a:t>ciclovías, pasarelas inseguras, campañas de educación vial,   etc</a:t>
            </a:r>
            <a:endParaRPr lang="es-CL" sz="1600" dirty="0">
              <a:solidFill>
                <a:srgbClr val="0070C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403648" y="1489348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 smtClean="0">
                <a:solidFill>
                  <a:srgbClr val="0070C0"/>
                </a:solidFill>
              </a:rPr>
              <a:t>* Vandalismo</a:t>
            </a:r>
            <a:endParaRPr lang="es-CL" sz="1600" dirty="0">
              <a:solidFill>
                <a:srgbClr val="0070C0"/>
              </a:solidFill>
            </a:endParaRPr>
          </a:p>
          <a:p>
            <a:r>
              <a:rPr lang="es-CL" sz="1600" dirty="0" smtClean="0">
                <a:solidFill>
                  <a:srgbClr val="0070C0"/>
                </a:solidFill>
              </a:rPr>
              <a:t>* Veredas </a:t>
            </a:r>
            <a:r>
              <a:rPr lang="es-CL" sz="1600" dirty="0">
                <a:solidFill>
                  <a:srgbClr val="0070C0"/>
                </a:solidFill>
              </a:rPr>
              <a:t>en mal estado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084168" y="1534497"/>
            <a:ext cx="1871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 smtClean="0">
                <a:solidFill>
                  <a:srgbClr val="0070C0"/>
                </a:solidFill>
              </a:rPr>
              <a:t>Percepción negativa del transporte público</a:t>
            </a:r>
            <a:endParaRPr lang="es-CL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9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1345332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Taller: 2</a:t>
            </a:r>
            <a:r>
              <a:rPr lang="es-CL" sz="2400" b="1" dirty="0">
                <a:solidFill>
                  <a:schemeClr val="bg1"/>
                </a:solidFill>
              </a:rPr>
              <a:t>) </a:t>
            </a:r>
            <a:r>
              <a:rPr lang="es-CL" sz="2400" b="1" dirty="0" smtClean="0">
                <a:solidFill>
                  <a:schemeClr val="bg1"/>
                </a:solidFill>
              </a:rPr>
              <a:t>Estrategia</a:t>
            </a:r>
            <a:r>
              <a:rPr lang="es-CL" sz="2400" b="1" dirty="0">
                <a:solidFill>
                  <a:schemeClr val="bg1"/>
                </a:solidFill>
              </a:rPr>
              <a:t>: identificar líneas de acción que respondan a las problemáticas detectadas en la primera parte (diagnóstico).</a:t>
            </a:r>
            <a:endParaRPr lang="es-CL" sz="2400" b="1" dirty="0" smtClean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39752" y="11293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4" name="Rectángulo 3"/>
          <p:cNvSpPr/>
          <p:nvPr/>
        </p:nvSpPr>
        <p:spPr>
          <a:xfrm>
            <a:off x="399360" y="148934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L" dirty="0"/>
          </a:p>
          <a:p>
            <a:pPr algn="just">
              <a:spcAft>
                <a:spcPts val="0"/>
              </a:spcAft>
            </a:pPr>
            <a:endParaRPr lang="es-ES" b="1" dirty="0" smtClean="0"/>
          </a:p>
          <a:p>
            <a:pPr algn="just">
              <a:spcAft>
                <a:spcPts val="0"/>
              </a:spcAft>
            </a:pPr>
            <a:r>
              <a:rPr lang="es-ES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s-CL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13" y="1705371"/>
            <a:ext cx="4608511" cy="3456383"/>
          </a:xfrm>
          <a:prstGeom prst="rect">
            <a:avLst/>
          </a:prstGeom>
        </p:spPr>
      </p:pic>
      <p:pic>
        <p:nvPicPr>
          <p:cNvPr id="4098" name="Picture 2" descr="Resultado de imagen para post-its en par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493" y="1683668"/>
            <a:ext cx="3292549" cy="219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50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15816" y="3721596"/>
            <a:ext cx="6298977" cy="1135063"/>
          </a:xfrm>
        </p:spPr>
        <p:txBody>
          <a:bodyPr>
            <a:noAutofit/>
          </a:bodyPr>
          <a:lstStyle/>
          <a:p>
            <a:r>
              <a:rPr lang="es-CL" sz="2800" dirty="0">
                <a:solidFill>
                  <a:srgbClr val="0070C0"/>
                </a:solidFill>
              </a:rPr>
              <a:t>3</a:t>
            </a:r>
            <a:r>
              <a:rPr lang="es-CL" sz="2800" dirty="0" smtClean="0">
                <a:solidFill>
                  <a:srgbClr val="0070C0"/>
                </a:solidFill>
              </a:rPr>
              <a:t>.- Línea </a:t>
            </a:r>
            <a:r>
              <a:rPr lang="es-CL" sz="2800" dirty="0">
                <a:solidFill>
                  <a:srgbClr val="0070C0"/>
                </a:solidFill>
              </a:rPr>
              <a:t>Base: </a:t>
            </a:r>
            <a:r>
              <a:rPr lang="es-CL" sz="2800" dirty="0" smtClean="0">
                <a:solidFill>
                  <a:srgbClr val="0070C0"/>
                </a:solidFill>
              </a:rPr>
              <a:t>OFERTA EN TRANSPORTE RURAL.</a:t>
            </a: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2808312" y="2335129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dirty="0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79512" y="143584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>
                <a:solidFill>
                  <a:schemeClr val="bg1"/>
                </a:solidFill>
              </a:rPr>
              <a:t>Cobertura Rurales Corrientes</a:t>
            </a:r>
            <a:endParaRPr lang="es-CL" sz="2400" b="1" dirty="0">
              <a:solidFill>
                <a:schemeClr val="bg1"/>
              </a:solidFill>
              <a:sym typeface="Calibri"/>
            </a:endParaRPr>
          </a:p>
          <a:p>
            <a:endParaRPr lang="es-CL" sz="20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72" y="843040"/>
            <a:ext cx="6408712" cy="453474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6441" y="2283036"/>
            <a:ext cx="3526129" cy="29355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CuadroTexto 1"/>
          <p:cNvSpPr txBox="1"/>
          <p:nvPr/>
        </p:nvSpPr>
        <p:spPr>
          <a:xfrm>
            <a:off x="44264" y="5413868"/>
            <a:ext cx="9073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>
                <a:solidFill>
                  <a:srgbClr val="0070C0"/>
                </a:solidFill>
              </a:rPr>
              <a:t>Fuente: </a:t>
            </a:r>
            <a:r>
              <a:rPr lang="es-ES_tradnl" sz="800" dirty="0">
                <a:solidFill>
                  <a:srgbClr val="0070C0"/>
                </a:solidFill>
              </a:rPr>
              <a:t>“Caracterización Oferta Servicios de Transporte Público Rural y Periférico Remunerado de Pasajeros - Región </a:t>
            </a:r>
            <a:r>
              <a:rPr lang="es-ES_tradnl" sz="800" dirty="0" smtClean="0">
                <a:solidFill>
                  <a:srgbClr val="0070C0"/>
                </a:solidFill>
              </a:rPr>
              <a:t>Metropolitana” </a:t>
            </a:r>
            <a:r>
              <a:rPr lang="es-ES_tradnl" sz="800" dirty="0">
                <a:solidFill>
                  <a:srgbClr val="0070C0"/>
                </a:solidFill>
              </a:rPr>
              <a:t>(</a:t>
            </a:r>
            <a:r>
              <a:rPr lang="es-ES_tradnl" sz="800" dirty="0" smtClean="0">
                <a:solidFill>
                  <a:srgbClr val="0070C0"/>
                </a:solidFill>
              </a:rPr>
              <a:t>Suroeste</a:t>
            </a:r>
            <a:r>
              <a:rPr lang="es-ES_tradnl" sz="800" dirty="0">
                <a:solidFill>
                  <a:srgbClr val="0070C0"/>
                </a:solidFill>
              </a:rPr>
              <a:t>, MTT, GORE RMS 2017)</a:t>
            </a:r>
            <a:endParaRPr lang="es-CL" sz="800" dirty="0">
              <a:solidFill>
                <a:srgbClr val="0070C0"/>
              </a:solidFill>
            </a:endParaRPr>
          </a:p>
        </p:txBody>
      </p:sp>
      <p:cxnSp>
        <p:nvCxnSpPr>
          <p:cNvPr id="13" name="Conector recto de flecha 12"/>
          <p:cNvCxnSpPr/>
          <p:nvPr/>
        </p:nvCxnSpPr>
        <p:spPr>
          <a:xfrm>
            <a:off x="6084168" y="3217540"/>
            <a:ext cx="115212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6556684" y="4297660"/>
            <a:ext cx="67961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>
            <a:off x="6588224" y="3793604"/>
            <a:ext cx="67961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32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dirty="0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3923929" y="-42824"/>
            <a:ext cx="77967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>
                <a:solidFill>
                  <a:schemeClr val="bg1"/>
                </a:solidFill>
              </a:rPr>
              <a:t>Cobertura Rurales </a:t>
            </a:r>
          </a:p>
          <a:p>
            <a:r>
              <a:rPr lang="es-CL" sz="2400" b="1" dirty="0">
                <a:solidFill>
                  <a:schemeClr val="bg1"/>
                </a:solidFill>
              </a:rPr>
              <a:t>Periféricos</a:t>
            </a:r>
          </a:p>
          <a:p>
            <a:endParaRPr lang="es-CL" sz="28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392" y="1276086"/>
            <a:ext cx="4601824" cy="203414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84" y="-4745"/>
            <a:ext cx="3812296" cy="5387719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4264" y="5413868"/>
            <a:ext cx="9073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>
                <a:solidFill>
                  <a:srgbClr val="0070C0"/>
                </a:solidFill>
              </a:rPr>
              <a:t>Fuente: </a:t>
            </a:r>
            <a:r>
              <a:rPr lang="es-ES_tradnl" sz="800" dirty="0">
                <a:solidFill>
                  <a:srgbClr val="0070C0"/>
                </a:solidFill>
              </a:rPr>
              <a:t>“Caracterización Oferta Servicios de Transporte Público Rural y Periférico Remunerado de Pasajeros - Región </a:t>
            </a:r>
            <a:r>
              <a:rPr lang="es-ES_tradnl" sz="800" dirty="0" smtClean="0">
                <a:solidFill>
                  <a:srgbClr val="0070C0"/>
                </a:solidFill>
              </a:rPr>
              <a:t>Metropolitana” </a:t>
            </a:r>
            <a:r>
              <a:rPr lang="es-ES_tradnl" sz="800" dirty="0">
                <a:solidFill>
                  <a:srgbClr val="0070C0"/>
                </a:solidFill>
              </a:rPr>
              <a:t>(</a:t>
            </a:r>
            <a:r>
              <a:rPr lang="es-ES_tradnl" sz="800" dirty="0" smtClean="0">
                <a:solidFill>
                  <a:srgbClr val="0070C0"/>
                </a:solidFill>
              </a:rPr>
              <a:t>Suroeste</a:t>
            </a:r>
            <a:r>
              <a:rPr lang="es-ES_tradnl" sz="800" dirty="0">
                <a:solidFill>
                  <a:srgbClr val="0070C0"/>
                </a:solidFill>
              </a:rPr>
              <a:t>, MTT, GORE RMS 2017)</a:t>
            </a:r>
            <a:endParaRPr lang="es-CL" sz="800" dirty="0">
              <a:solidFill>
                <a:srgbClr val="0070C0"/>
              </a:solidFill>
            </a:endParaRPr>
          </a:p>
        </p:txBody>
      </p:sp>
      <p:cxnSp>
        <p:nvCxnSpPr>
          <p:cNvPr id="13" name="Conector recto de flecha 12"/>
          <p:cNvCxnSpPr/>
          <p:nvPr/>
        </p:nvCxnSpPr>
        <p:spPr>
          <a:xfrm>
            <a:off x="4860032" y="2857500"/>
            <a:ext cx="115212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magen relaciona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13121"/>
            <a:ext cx="2934323" cy="1676756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04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dirty="0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79512" y="143584"/>
            <a:ext cx="81369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Zonas Sin Acceso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2" y="894425"/>
            <a:ext cx="5954127" cy="420555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867" y="2930097"/>
            <a:ext cx="2935178" cy="175373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0321" y="946392"/>
            <a:ext cx="3677474" cy="183813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CuadroTexto 12"/>
          <p:cNvSpPr txBox="1"/>
          <p:nvPr/>
        </p:nvSpPr>
        <p:spPr>
          <a:xfrm>
            <a:off x="44264" y="5449788"/>
            <a:ext cx="9073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>
                <a:solidFill>
                  <a:srgbClr val="0070C0"/>
                </a:solidFill>
              </a:rPr>
              <a:t>Fuente: </a:t>
            </a:r>
            <a:r>
              <a:rPr lang="es-ES_tradnl" sz="800" dirty="0">
                <a:solidFill>
                  <a:srgbClr val="0070C0"/>
                </a:solidFill>
              </a:rPr>
              <a:t>“Caracterización Oferta Servicios de Transporte Público Rural y Periférico Remunerado de Pasajeros - Región </a:t>
            </a:r>
            <a:r>
              <a:rPr lang="es-ES_tradnl" sz="800" dirty="0" smtClean="0">
                <a:solidFill>
                  <a:srgbClr val="0070C0"/>
                </a:solidFill>
              </a:rPr>
              <a:t>Metropolitana” </a:t>
            </a:r>
            <a:r>
              <a:rPr lang="es-ES_tradnl" sz="800" dirty="0">
                <a:solidFill>
                  <a:srgbClr val="0070C0"/>
                </a:solidFill>
              </a:rPr>
              <a:t>(</a:t>
            </a:r>
            <a:r>
              <a:rPr lang="es-ES_tradnl" sz="800" dirty="0" smtClean="0">
                <a:solidFill>
                  <a:srgbClr val="0070C0"/>
                </a:solidFill>
              </a:rPr>
              <a:t>Suroeste</a:t>
            </a:r>
            <a:r>
              <a:rPr lang="es-ES_tradnl" sz="800" dirty="0">
                <a:solidFill>
                  <a:srgbClr val="0070C0"/>
                </a:solidFill>
              </a:rPr>
              <a:t>, MTT, GORE RMS 2017)</a:t>
            </a:r>
            <a:endParaRPr lang="es-CL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7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-33327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dirty="0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79512" y="143584"/>
            <a:ext cx="81369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Zonas críticas y de muy alto acceso precario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039" y="1110139"/>
            <a:ext cx="2577233" cy="153986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9269"/>
            <a:ext cx="3196879" cy="451826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2422" y="613669"/>
            <a:ext cx="2987779" cy="48361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13" name="CuadroTexto 12"/>
          <p:cNvSpPr txBox="1"/>
          <p:nvPr/>
        </p:nvSpPr>
        <p:spPr>
          <a:xfrm>
            <a:off x="44264" y="5450368"/>
            <a:ext cx="9073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>
                <a:solidFill>
                  <a:srgbClr val="0070C0"/>
                </a:solidFill>
              </a:rPr>
              <a:t>Fuente: </a:t>
            </a:r>
            <a:r>
              <a:rPr lang="es-ES_tradnl" sz="800" dirty="0">
                <a:solidFill>
                  <a:srgbClr val="0070C0"/>
                </a:solidFill>
              </a:rPr>
              <a:t>“Caracterización Oferta Servicios de Transporte Público Rural y Periférico Remunerado de Pasajeros - Región </a:t>
            </a:r>
            <a:r>
              <a:rPr lang="es-ES_tradnl" sz="800" dirty="0" smtClean="0">
                <a:solidFill>
                  <a:srgbClr val="0070C0"/>
                </a:solidFill>
              </a:rPr>
              <a:t>Metropolitana” </a:t>
            </a:r>
            <a:r>
              <a:rPr lang="es-ES_tradnl" sz="800" dirty="0">
                <a:solidFill>
                  <a:srgbClr val="0070C0"/>
                </a:solidFill>
              </a:rPr>
              <a:t>(</a:t>
            </a:r>
            <a:r>
              <a:rPr lang="es-ES_tradnl" sz="800" dirty="0" smtClean="0">
                <a:solidFill>
                  <a:srgbClr val="0070C0"/>
                </a:solidFill>
              </a:rPr>
              <a:t>Suroeste</a:t>
            </a:r>
            <a:r>
              <a:rPr lang="es-ES_tradnl" sz="800" dirty="0">
                <a:solidFill>
                  <a:srgbClr val="0070C0"/>
                </a:solidFill>
              </a:rPr>
              <a:t>, MTT, GORE RMS 2017)</a:t>
            </a:r>
            <a:endParaRPr lang="es-CL" sz="800" dirty="0">
              <a:solidFill>
                <a:srgbClr val="0070C0"/>
              </a:solidFill>
            </a:endParaRPr>
          </a:p>
        </p:txBody>
      </p:sp>
      <p:cxnSp>
        <p:nvCxnSpPr>
          <p:cNvPr id="22" name="Conector recto de flecha 21"/>
          <p:cNvCxnSpPr/>
          <p:nvPr/>
        </p:nvCxnSpPr>
        <p:spPr>
          <a:xfrm>
            <a:off x="4499992" y="3008821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1 CuadroTexto"/>
          <p:cNvSpPr txBox="1"/>
          <p:nvPr/>
        </p:nvSpPr>
        <p:spPr>
          <a:xfrm>
            <a:off x="6916557" y="3008821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s-CL" sz="1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Variables: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sz="1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Distancia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sz="1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Cobertura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sz="1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Tarifa</a:t>
            </a:r>
          </a:p>
        </p:txBody>
      </p:sp>
      <p:cxnSp>
        <p:nvCxnSpPr>
          <p:cNvPr id="12" name="Conector recto de flecha 11"/>
          <p:cNvCxnSpPr/>
          <p:nvPr/>
        </p:nvCxnSpPr>
        <p:spPr>
          <a:xfrm>
            <a:off x="4499992" y="2353444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4499992" y="4297660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>
            <a:off x="4572000" y="5287537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40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15816" y="3721596"/>
            <a:ext cx="6298977" cy="1135063"/>
          </a:xfrm>
        </p:spPr>
        <p:txBody>
          <a:bodyPr>
            <a:noAutofit/>
          </a:bodyPr>
          <a:lstStyle/>
          <a:p>
            <a:r>
              <a:rPr lang="es-CL" sz="2800" dirty="0" smtClean="0">
                <a:solidFill>
                  <a:srgbClr val="0070C0"/>
                </a:solidFill>
              </a:rPr>
              <a:t>3.- Línea </a:t>
            </a:r>
            <a:r>
              <a:rPr lang="es-CL" sz="2800" dirty="0">
                <a:solidFill>
                  <a:srgbClr val="0070C0"/>
                </a:solidFill>
              </a:rPr>
              <a:t>Base: </a:t>
            </a:r>
            <a:r>
              <a:rPr lang="es-CL" sz="2800" dirty="0" smtClean="0">
                <a:solidFill>
                  <a:srgbClr val="0070C0"/>
                </a:solidFill>
              </a:rPr>
              <a:t>infraestructura para ciclovías y ciclos.</a:t>
            </a: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2808312" y="2335129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2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203849" y="4386733"/>
            <a:ext cx="5290864" cy="1135063"/>
          </a:xfrm>
        </p:spPr>
        <p:txBody>
          <a:bodyPr>
            <a:normAutofit/>
          </a:bodyPr>
          <a:lstStyle/>
          <a:p>
            <a:r>
              <a:rPr lang="es-CL" dirty="0" smtClean="0">
                <a:solidFill>
                  <a:srgbClr val="0070C0"/>
                </a:solidFill>
              </a:rPr>
              <a:t>PRESENTACIÓN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3203849" y="3136577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9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73448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LÍNEA </a:t>
            </a:r>
            <a:r>
              <a:rPr lang="es-CL" sz="2400" b="1" dirty="0">
                <a:solidFill>
                  <a:schemeClr val="bg1"/>
                </a:solidFill>
              </a:rPr>
              <a:t>BASE: el estado de la movilidad </a:t>
            </a:r>
            <a:endParaRPr lang="es-CL" sz="2400" b="1" dirty="0" smtClean="0">
              <a:solidFill>
                <a:schemeClr val="bg1"/>
              </a:solidFill>
            </a:endParaRPr>
          </a:p>
          <a:p>
            <a:r>
              <a:rPr lang="es-CL" sz="2400" b="1" dirty="0" smtClean="0">
                <a:solidFill>
                  <a:schemeClr val="bg1"/>
                </a:solidFill>
              </a:rPr>
              <a:t>en </a:t>
            </a:r>
            <a:r>
              <a:rPr lang="es-CL" sz="2400" b="1" dirty="0">
                <a:solidFill>
                  <a:schemeClr val="bg1"/>
                </a:solidFill>
              </a:rPr>
              <a:t>la </a:t>
            </a:r>
            <a:r>
              <a:rPr lang="es-CL" sz="2400" b="1" dirty="0" smtClean="0">
                <a:solidFill>
                  <a:schemeClr val="bg1"/>
                </a:solidFill>
              </a:rPr>
              <a:t>región.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3552716" y="5411430"/>
            <a:ext cx="13689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Elaboración propia</a:t>
            </a:r>
            <a:endParaRPr lang="es-CL" sz="1200" dirty="0">
              <a:solidFill>
                <a:srgbClr val="0070C0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32644" y="810870"/>
            <a:ext cx="80798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dirty="0">
                <a:solidFill>
                  <a:srgbClr val="0070C0"/>
                </a:solidFill>
              </a:rPr>
              <a:t>En relación a las Multisendas localizadas en las comunas que no forman parte del Gran Santiago (denominadas comunas “rurales) existen </a:t>
            </a:r>
            <a:r>
              <a:rPr lang="es-CL" sz="2000" b="1" dirty="0">
                <a:solidFill>
                  <a:srgbClr val="0070C0"/>
                </a:solidFill>
              </a:rPr>
              <a:t>289,9 Km </a:t>
            </a:r>
            <a:r>
              <a:rPr lang="es-CL" sz="1600" dirty="0">
                <a:solidFill>
                  <a:srgbClr val="0070C0"/>
                </a:solidFill>
              </a:rPr>
              <a:t>de ciclovías urbanas (70 km) y </a:t>
            </a:r>
            <a:r>
              <a:rPr lang="es-CL" sz="1600" dirty="0" smtClean="0">
                <a:solidFill>
                  <a:srgbClr val="0070C0"/>
                </a:solidFill>
              </a:rPr>
              <a:t>sendas </a:t>
            </a:r>
            <a:r>
              <a:rPr lang="es-CL" sz="1600" dirty="0">
                <a:solidFill>
                  <a:srgbClr val="0070C0"/>
                </a:solidFill>
              </a:rPr>
              <a:t>multipropósitos (219 km) distribuidas de la siguiente manera:</a:t>
            </a:r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440183"/>
              </p:ext>
            </p:extLst>
          </p:nvPr>
        </p:nvGraphicFramePr>
        <p:xfrm>
          <a:off x="432073" y="1791930"/>
          <a:ext cx="3096260" cy="3619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3146337246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3158729115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317113007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39648039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COMUNA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RURAL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URBANO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 dirty="0">
                          <a:effectLst/>
                        </a:rPr>
                        <a:t>TOTAL</a:t>
                      </a:r>
                      <a:endParaRPr lang="es-C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247341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COLINA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15,98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6,94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22,92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313044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LAMPA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4,91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4,40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9,31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3746320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TILTIL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2,55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0,84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3,39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09788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PIRQUE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7,07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1,75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8,83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980894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SAN JOSE DE MAIPO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 dirty="0">
                          <a:effectLst/>
                        </a:rPr>
                        <a:t>0,00</a:t>
                      </a:r>
                      <a:endParaRPr lang="es-C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709329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BUIN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13,47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19,57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33,03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13681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CALERA DE TANGO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23,41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1,99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25,40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5700221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PAINE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45,56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11,90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57,45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294973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ALHUE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1,29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1,29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166051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CURACAVI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3,97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3,97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410682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MARIA PINTO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34,99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34,99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238831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MELIPILLA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22,68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2,24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24,92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3796163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SAN PEDRO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3,50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0,00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3,50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558498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EL MONTE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5,52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5,71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11,23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630258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ISLA DE MAIPO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15,02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1,09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16,11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787920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PADRE HURTADO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1,13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1,52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2,65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5275927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PEÑAFLOR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3,03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3,24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6,26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3966105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TALAGANTE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15,37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>
                          <a:effectLst/>
                        </a:rPr>
                        <a:t>9,32</a:t>
                      </a:r>
                      <a:endParaRPr lang="es-C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1000" dirty="0">
                          <a:effectLst/>
                        </a:rPr>
                        <a:t>24,70</a:t>
                      </a:r>
                      <a:endParaRPr lang="es-C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6828463"/>
                  </a:ext>
                </a:extLst>
              </a:tr>
            </a:tbl>
          </a:graphicData>
        </a:graphic>
      </p:graphicFrame>
      <p:pic>
        <p:nvPicPr>
          <p:cNvPr id="1025" name="Picture 1" descr="REGION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56297"/>
            <a:ext cx="5030216" cy="3655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ector recto de flecha 9"/>
          <p:cNvCxnSpPr/>
          <p:nvPr/>
        </p:nvCxnSpPr>
        <p:spPr>
          <a:xfrm>
            <a:off x="1475656" y="3073524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>
            <a:off x="1475656" y="3217540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1475656" y="3433564"/>
            <a:ext cx="3600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18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15816" y="3721596"/>
            <a:ext cx="6298977" cy="1135063"/>
          </a:xfrm>
        </p:spPr>
        <p:txBody>
          <a:bodyPr>
            <a:noAutofit/>
          </a:bodyPr>
          <a:lstStyle/>
          <a:p>
            <a:r>
              <a:rPr lang="es-CL" sz="2800" dirty="0" smtClean="0">
                <a:solidFill>
                  <a:srgbClr val="0070C0"/>
                </a:solidFill>
              </a:rPr>
              <a:t>3.- Línea </a:t>
            </a:r>
            <a:r>
              <a:rPr lang="es-CL" sz="2800" dirty="0">
                <a:solidFill>
                  <a:srgbClr val="0070C0"/>
                </a:solidFill>
              </a:rPr>
              <a:t>Base: </a:t>
            </a:r>
            <a:r>
              <a:rPr lang="es-CL" sz="2800" dirty="0" smtClean="0">
                <a:solidFill>
                  <a:srgbClr val="0070C0"/>
                </a:solidFill>
              </a:rPr>
              <a:t>SINIESTROS</a:t>
            </a: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2808312" y="2335129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7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91450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LÍNEA </a:t>
            </a:r>
            <a:r>
              <a:rPr lang="es-CL" sz="2400" b="1" dirty="0">
                <a:solidFill>
                  <a:schemeClr val="bg1"/>
                </a:solidFill>
              </a:rPr>
              <a:t>BASE: el estado de la movilidad </a:t>
            </a:r>
            <a:r>
              <a:rPr lang="es-CL" sz="2400" b="1" dirty="0" smtClean="0">
                <a:solidFill>
                  <a:schemeClr val="bg1"/>
                </a:solidFill>
              </a:rPr>
              <a:t>en la región.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39752" y="11293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3" name="CuadroTexto 12"/>
          <p:cNvSpPr txBox="1"/>
          <p:nvPr/>
        </p:nvSpPr>
        <p:spPr>
          <a:xfrm>
            <a:off x="4570915" y="1338946"/>
            <a:ext cx="532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>
                <a:solidFill>
                  <a:srgbClr val="007DDA"/>
                </a:solidFill>
              </a:rPr>
              <a:t>Países OCDE – Fallecidos por cada 100.000 habitantes 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457200" y="845021"/>
            <a:ext cx="5472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 smtClean="0">
                <a:solidFill>
                  <a:srgbClr val="0070C0"/>
                </a:solidFill>
              </a:rPr>
              <a:t>Seguridad </a:t>
            </a:r>
            <a:r>
              <a:rPr lang="es-CL" sz="1600" dirty="0">
                <a:solidFill>
                  <a:srgbClr val="0070C0"/>
                </a:solidFill>
              </a:rPr>
              <a:t>de Tránsito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32900" t="28400" r="31100" b="25521"/>
          <a:stretch/>
        </p:blipFill>
        <p:spPr>
          <a:xfrm>
            <a:off x="217109" y="1921396"/>
            <a:ext cx="3915617" cy="313249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/>
          <a:srcRect l="10401" t="21920" r="36500" b="16160"/>
          <a:stretch/>
        </p:blipFill>
        <p:spPr>
          <a:xfrm>
            <a:off x="4275789" y="1534583"/>
            <a:ext cx="4861458" cy="3543096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5929808" y="5377780"/>
            <a:ext cx="33966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</a:t>
            </a:r>
            <a:r>
              <a:rPr lang="es-ES" sz="800" dirty="0">
                <a:solidFill>
                  <a:srgbClr val="0070C0"/>
                </a:solidFill>
              </a:rPr>
              <a:t>P</a:t>
            </a:r>
            <a:r>
              <a:rPr lang="es-ES" sz="800" dirty="0" smtClean="0">
                <a:solidFill>
                  <a:srgbClr val="0070C0"/>
                </a:solidFill>
              </a:rPr>
              <a:t>olítica Nacional de Seguridad de Tránsito. CONASET. 2017.</a:t>
            </a:r>
            <a:endParaRPr lang="es-CL" sz="1200" dirty="0">
              <a:solidFill>
                <a:srgbClr val="0070C0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361717" y="1324945"/>
            <a:ext cx="532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>
                <a:solidFill>
                  <a:srgbClr val="007DDA"/>
                </a:solidFill>
              </a:rPr>
              <a:t>Fallecidos según tipo de usuario (2012-2016) </a:t>
            </a:r>
          </a:p>
        </p:txBody>
      </p:sp>
    </p:spTree>
    <p:extLst>
      <p:ext uri="{BB962C8B-B14F-4D97-AF65-F5344CB8AC3E}">
        <p14:creationId xmlns:p14="http://schemas.microsoft.com/office/powerpoint/2010/main" val="384478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dirty="0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79512" y="143584"/>
            <a:ext cx="81369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Siniestros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2" name="Rectángulo 1"/>
          <p:cNvSpPr/>
          <p:nvPr/>
        </p:nvSpPr>
        <p:spPr>
          <a:xfrm>
            <a:off x="251520" y="1065064"/>
            <a:ext cx="33465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dirty="0">
                <a:solidFill>
                  <a:srgbClr val="0070C0"/>
                </a:solidFill>
              </a:rPr>
              <a:t>Entre el año 2015 y el 2018 en la región Metropolitana se desarrollaron 122.395 siniestros de tránsito, el cual un </a:t>
            </a:r>
            <a:r>
              <a:rPr lang="es-CL" sz="2400" dirty="0">
                <a:solidFill>
                  <a:srgbClr val="0070C0"/>
                </a:solidFill>
              </a:rPr>
              <a:t>7,2%</a:t>
            </a:r>
            <a:r>
              <a:rPr lang="es-CL" sz="1600" dirty="0">
                <a:solidFill>
                  <a:srgbClr val="0070C0"/>
                </a:solidFill>
              </a:rPr>
              <a:t> se produjo en la provincia de Maipo. </a:t>
            </a:r>
          </a:p>
          <a:p>
            <a:endParaRPr lang="es-CL" sz="1600" dirty="0">
              <a:solidFill>
                <a:srgbClr val="0070C0"/>
              </a:solidFill>
            </a:endParaRPr>
          </a:p>
          <a:p>
            <a:r>
              <a:rPr lang="es-CL" sz="1600" dirty="0">
                <a:solidFill>
                  <a:srgbClr val="0070C0"/>
                </a:solidFill>
              </a:rPr>
              <a:t>Siendo la tercera provincia con mayor porcentaje de siniestros durante estos 4 años en la Región Metropolitana de Santiago, luego de la Provincia de Santiago (73%) y la Provincia de Cordillera (8,4%)</a:t>
            </a: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034999"/>
              </p:ext>
            </p:extLst>
          </p:nvPr>
        </p:nvGraphicFramePr>
        <p:xfrm>
          <a:off x="3598068" y="1371600"/>
          <a:ext cx="4774407" cy="241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873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91450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LÍNEA </a:t>
            </a:r>
            <a:r>
              <a:rPr lang="es-CL" sz="2400" b="1" dirty="0">
                <a:solidFill>
                  <a:schemeClr val="bg1"/>
                </a:solidFill>
              </a:rPr>
              <a:t>BASE: el estado de la movilidad </a:t>
            </a:r>
            <a:r>
              <a:rPr lang="es-CL" sz="2400" b="1" dirty="0" smtClean="0">
                <a:solidFill>
                  <a:schemeClr val="bg1"/>
                </a:solidFill>
              </a:rPr>
              <a:t>en la región.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39752" y="11293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3" name="CuadroTexto 12"/>
          <p:cNvSpPr txBox="1"/>
          <p:nvPr/>
        </p:nvSpPr>
        <p:spPr>
          <a:xfrm>
            <a:off x="5289904" y="5377780"/>
            <a:ext cx="33966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</a:t>
            </a:r>
            <a:r>
              <a:rPr lang="es-ES" sz="800" dirty="0">
                <a:solidFill>
                  <a:srgbClr val="0070C0"/>
                </a:solidFill>
              </a:rPr>
              <a:t>P</a:t>
            </a:r>
            <a:r>
              <a:rPr lang="es-ES" sz="800" dirty="0" smtClean="0">
                <a:solidFill>
                  <a:srgbClr val="0070C0"/>
                </a:solidFill>
              </a:rPr>
              <a:t>olítica </a:t>
            </a:r>
            <a:r>
              <a:rPr lang="es-ES" sz="800" dirty="0">
                <a:solidFill>
                  <a:srgbClr val="0070C0"/>
                </a:solidFill>
              </a:rPr>
              <a:t>de </a:t>
            </a:r>
            <a:r>
              <a:rPr lang="es-ES" sz="800" dirty="0" smtClean="0">
                <a:solidFill>
                  <a:srgbClr val="0070C0"/>
                </a:solidFill>
              </a:rPr>
              <a:t>Equidad </a:t>
            </a:r>
            <a:r>
              <a:rPr lang="es-ES" sz="800" dirty="0">
                <a:solidFill>
                  <a:srgbClr val="0070C0"/>
                </a:solidFill>
              </a:rPr>
              <a:t>de </a:t>
            </a:r>
            <a:r>
              <a:rPr lang="es-ES" sz="800" dirty="0" smtClean="0">
                <a:solidFill>
                  <a:srgbClr val="0070C0"/>
                </a:solidFill>
              </a:rPr>
              <a:t>Género </a:t>
            </a:r>
            <a:r>
              <a:rPr lang="es-ES" sz="800" dirty="0">
                <a:solidFill>
                  <a:srgbClr val="0070C0"/>
                </a:solidFill>
              </a:rPr>
              <a:t>en T</a:t>
            </a:r>
            <a:r>
              <a:rPr lang="es-ES" sz="800" dirty="0" smtClean="0">
                <a:solidFill>
                  <a:srgbClr val="0070C0"/>
                </a:solidFill>
              </a:rPr>
              <a:t>ransportes. </a:t>
            </a:r>
            <a:r>
              <a:rPr lang="es-ES" sz="800" dirty="0" err="1" smtClean="0">
                <a:solidFill>
                  <a:srgbClr val="0070C0"/>
                </a:solidFill>
              </a:rPr>
              <a:t>Subtrans</a:t>
            </a:r>
            <a:r>
              <a:rPr lang="es-ES" sz="800" dirty="0" smtClean="0">
                <a:solidFill>
                  <a:srgbClr val="0070C0"/>
                </a:solidFill>
              </a:rPr>
              <a:t>, 2018.</a:t>
            </a:r>
            <a:endParaRPr lang="es-CL" sz="1200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08608" y="841276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 smtClean="0">
                <a:solidFill>
                  <a:srgbClr val="0070C0"/>
                </a:solidFill>
              </a:rPr>
              <a:t>Equidad </a:t>
            </a:r>
            <a:r>
              <a:rPr lang="es-CL" sz="1600" dirty="0">
                <a:solidFill>
                  <a:srgbClr val="0070C0"/>
                </a:solidFill>
              </a:rPr>
              <a:t>de género en transportes.</a:t>
            </a:r>
          </a:p>
          <a:p>
            <a:endParaRPr lang="es-CL" sz="1600" dirty="0">
              <a:solidFill>
                <a:srgbClr val="0070C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/>
          <a:srcRect l="19850" t="22640" r="29750" b="24800"/>
          <a:stretch/>
        </p:blipFill>
        <p:spPr>
          <a:xfrm>
            <a:off x="4247456" y="794774"/>
            <a:ext cx="4896544" cy="319149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/>
          <a:srcRect l="19850" t="39920" r="26151" b="21201"/>
          <a:stretch/>
        </p:blipFill>
        <p:spPr>
          <a:xfrm>
            <a:off x="118773" y="3505573"/>
            <a:ext cx="4847558" cy="218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3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49188"/>
            <a:ext cx="8229600" cy="720081"/>
          </a:xfrm>
        </p:spPr>
        <p:txBody>
          <a:bodyPr>
            <a:noAutofit/>
          </a:bodyPr>
          <a:lstStyle/>
          <a:p>
            <a:pPr algn="l"/>
            <a:r>
              <a:rPr lang="es-CL" sz="2400" b="1" dirty="0" smtClean="0">
                <a:solidFill>
                  <a:schemeClr val="bg1"/>
                </a:solidFill>
              </a:rPr>
              <a:t>Bibliografía</a:t>
            </a:r>
            <a:endParaRPr lang="es-CL" sz="2400" b="1" dirty="0">
              <a:solidFill>
                <a:schemeClr val="bg1"/>
              </a:solidFill>
            </a:endParaRPr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520" y="752238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Gobierno Regional Metropolitano de Santiago (GORE RMS), 2016. Estrategia Santiago Humano y </a:t>
            </a:r>
            <a:r>
              <a:rPr lang="es-CL" sz="1000" dirty="0" err="1">
                <a:solidFill>
                  <a:srgbClr val="0070C0"/>
                </a:solidFill>
              </a:rPr>
              <a:t>Resiliente</a:t>
            </a:r>
            <a:r>
              <a:rPr lang="es-CL" sz="1000" dirty="0">
                <a:solidFill>
                  <a:srgbClr val="0070C0"/>
                </a:solidFill>
              </a:rPr>
              <a:t>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3"/>
              </a:rPr>
              <a:t>https://www.gobiernosantiago.cl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I. Municipalidad de Providencia y Organización </a:t>
            </a:r>
            <a:r>
              <a:rPr lang="es-CL" sz="1000" dirty="0" err="1">
                <a:solidFill>
                  <a:srgbClr val="0070C0"/>
                </a:solidFill>
              </a:rPr>
              <a:t>Pedalable</a:t>
            </a:r>
            <a:r>
              <a:rPr lang="es-CL" sz="1000" dirty="0">
                <a:solidFill>
                  <a:srgbClr val="0070C0"/>
                </a:solidFill>
              </a:rPr>
              <a:t>, 2017. Visto en noviembre del 2017 en  </a:t>
            </a:r>
            <a:r>
              <a:rPr lang="es-CL" sz="1000" u="sng" dirty="0">
                <a:solidFill>
                  <a:srgbClr val="0070C0"/>
                </a:solidFill>
                <a:hlinkClick r:id="rId4"/>
              </a:rPr>
              <a:t>http://www.compartamoslacalle.cl</a:t>
            </a:r>
            <a:r>
              <a:rPr lang="es-CL" sz="1000" u="sng" dirty="0" smtClean="0">
                <a:solidFill>
                  <a:srgbClr val="0070C0"/>
                </a:solidFill>
                <a:hlinkClick r:id="rId4"/>
              </a:rPr>
              <a:t>/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I. Municipalidad de Santiago. 2015. Plan Integral de Movilidad Comuna de Santiago. Vista en noviembre del 2017 en </a:t>
            </a:r>
            <a:r>
              <a:rPr lang="es-CL" sz="1000" dirty="0">
                <a:solidFill>
                  <a:srgbClr val="0070C0"/>
                </a:solidFill>
                <a:hlinkClick r:id="rId5"/>
              </a:rPr>
              <a:t>http://</a:t>
            </a:r>
            <a:r>
              <a:rPr lang="es-CL" sz="1000" dirty="0" smtClean="0">
                <a:solidFill>
                  <a:srgbClr val="0070C0"/>
                </a:solidFill>
                <a:hlinkClick r:id="rId5"/>
              </a:rPr>
              <a:t>www.munistgo.info/movilidad/pim/</a:t>
            </a:r>
            <a:endParaRPr lang="es-CL" sz="1000" dirty="0" smtClean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I. Municipalidad de El Bosque. 2018. Iniciativa Plan </a:t>
            </a:r>
            <a:r>
              <a:rPr lang="es-CL" sz="1000" dirty="0" smtClean="0">
                <a:solidFill>
                  <a:srgbClr val="0070C0"/>
                </a:solidFill>
              </a:rPr>
              <a:t>Comunal De </a:t>
            </a:r>
            <a:r>
              <a:rPr lang="es-CL" sz="1000" dirty="0">
                <a:solidFill>
                  <a:srgbClr val="0070C0"/>
                </a:solidFill>
              </a:rPr>
              <a:t>Movilidad Sostenible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000" dirty="0" err="1" smtClean="0">
                <a:solidFill>
                  <a:srgbClr val="0070C0"/>
                </a:solidFill>
              </a:rPr>
              <a:t>Litman</a:t>
            </a:r>
            <a:r>
              <a:rPr lang="en-US" sz="1000" dirty="0" smtClean="0">
                <a:solidFill>
                  <a:srgbClr val="0070C0"/>
                </a:solidFill>
              </a:rPr>
              <a:t> </a:t>
            </a:r>
            <a:r>
              <a:rPr lang="en-US" sz="1000" dirty="0">
                <a:solidFill>
                  <a:srgbClr val="0070C0"/>
                </a:solidFill>
              </a:rPr>
              <a:t>T., 2014. Economic Value of Walkability.  </a:t>
            </a:r>
            <a:r>
              <a:rPr lang="es-CL" sz="1000" dirty="0">
                <a:solidFill>
                  <a:srgbClr val="0070C0"/>
                </a:solidFill>
              </a:rPr>
              <a:t>Victoria </a:t>
            </a:r>
            <a:r>
              <a:rPr lang="es-CL" sz="1000" dirty="0" err="1">
                <a:solidFill>
                  <a:srgbClr val="0070C0"/>
                </a:solidFill>
              </a:rPr>
              <a:t>Transport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  <a:r>
              <a:rPr lang="es-CL" sz="1000" dirty="0" err="1">
                <a:solidFill>
                  <a:srgbClr val="0070C0"/>
                </a:solidFill>
              </a:rPr>
              <a:t>Policy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  <a:r>
              <a:rPr lang="es-CL" sz="1000" dirty="0" err="1">
                <a:solidFill>
                  <a:srgbClr val="0070C0"/>
                </a:solidFill>
              </a:rPr>
              <a:t>Institute</a:t>
            </a:r>
            <a:r>
              <a:rPr lang="es-CL" sz="1000" dirty="0">
                <a:solidFill>
                  <a:srgbClr val="0070C0"/>
                </a:solidFill>
              </a:rPr>
              <a:t>. Visto en noviembre del 2017 en  </a:t>
            </a:r>
            <a:r>
              <a:rPr lang="es-CL" sz="1000" u="sng" dirty="0" smtClean="0">
                <a:solidFill>
                  <a:srgbClr val="0070C0"/>
                </a:solidFill>
                <a:hlinkClick r:id="rId6"/>
              </a:rPr>
              <a:t>www.vtpi.org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0070C0"/>
                </a:solidFill>
              </a:rPr>
              <a:t>Litman</a:t>
            </a:r>
            <a:r>
              <a:rPr lang="en-US" sz="1000" dirty="0">
                <a:solidFill>
                  <a:srgbClr val="0070C0"/>
                </a:solidFill>
              </a:rPr>
              <a:t> T., 2017. Guide to Valuing Walking and Cycling Improvements and Encouragement Programs. </a:t>
            </a:r>
            <a:r>
              <a:rPr lang="es-CL" sz="1000" dirty="0">
                <a:solidFill>
                  <a:srgbClr val="0070C0"/>
                </a:solidFill>
              </a:rPr>
              <a:t>Victoria </a:t>
            </a:r>
            <a:r>
              <a:rPr lang="es-CL" sz="1000" dirty="0" err="1">
                <a:solidFill>
                  <a:srgbClr val="0070C0"/>
                </a:solidFill>
              </a:rPr>
              <a:t>Transport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  <a:r>
              <a:rPr lang="es-CL" sz="1000" dirty="0" err="1">
                <a:solidFill>
                  <a:srgbClr val="0070C0"/>
                </a:solidFill>
              </a:rPr>
              <a:t>Policy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  <a:r>
              <a:rPr lang="es-CL" sz="1000" dirty="0" err="1">
                <a:solidFill>
                  <a:srgbClr val="0070C0"/>
                </a:solidFill>
              </a:rPr>
              <a:t>Institute</a:t>
            </a:r>
            <a:r>
              <a:rPr lang="es-CL" sz="1000" dirty="0">
                <a:solidFill>
                  <a:srgbClr val="0070C0"/>
                </a:solidFill>
              </a:rPr>
              <a:t>. Visto en noviembre del 2017 en  </a:t>
            </a:r>
            <a:r>
              <a:rPr lang="es-CL" sz="1000" u="sng" dirty="0">
                <a:solidFill>
                  <a:srgbClr val="0070C0"/>
                </a:solidFill>
                <a:hlinkClick r:id="rId6"/>
              </a:rPr>
              <a:t>www.vtpi.org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del Medio Ambiente. 2015. Plan Santiago Respira. Visto en noviembre del 2017 en </a:t>
            </a:r>
            <a:r>
              <a:rPr lang="es-CL" sz="1000" dirty="0">
                <a:solidFill>
                  <a:srgbClr val="0070C0"/>
                </a:solidFill>
                <a:hlinkClick r:id="rId7"/>
              </a:rPr>
              <a:t>http://santiagorespira.gob.cl/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 Vivienda y Urbanismo (MINVU). 2013. Movilidad Urbana, Bici estacionamientos en el espacio urbano.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8"/>
              </a:rPr>
              <a:t>http://www.minvu.cl/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 Vivienda y Urbanismo (MINVU). 2009. Recomendaciones para el Diseño de Elemento de Infraestructura Vial Urbana (REDEVU).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8"/>
              </a:rPr>
              <a:t>http://www.minvu.cl/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 Vivienda y Urbanismo (MINVU). 2015. Manuales de Diseño y Construcción de Ciclovías de Alto Estándar.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9"/>
              </a:rPr>
              <a:t>http://www.minvu.cl/opensite_20150512124450.aspx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 Vivienda y Urbanismo (MINVU). 2015. Manual de Vialidad Ciclo-Inclusiva.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9"/>
              </a:rPr>
              <a:t>http://www.minvu.cl/opensite_20150512124450.aspx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Ministerio de Transporte y Telecomunicaciones (MTT). 2012. Plan Maestro de Santiago al 2025.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10"/>
              </a:rPr>
              <a:t>http://www.sectra.gob.cl/biblioteca/biblioteca.asp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70C0"/>
                </a:solidFill>
              </a:rPr>
              <a:t>Mindell J. 2004.Health Impact Assessment </a:t>
            </a:r>
            <a:r>
              <a:rPr lang="en-US" sz="1000" dirty="0" err="1">
                <a:solidFill>
                  <a:srgbClr val="0070C0"/>
                </a:solidFill>
              </a:rPr>
              <a:t>Asanagent</a:t>
            </a:r>
            <a:r>
              <a:rPr lang="en-US" sz="1000" dirty="0">
                <a:solidFill>
                  <a:srgbClr val="0070C0"/>
                </a:solidFill>
              </a:rPr>
              <a:t> of Policy Change: improving the health impact </a:t>
            </a:r>
            <a:r>
              <a:rPr lang="en-US" sz="1000" dirty="0" err="1">
                <a:solidFill>
                  <a:srgbClr val="0070C0"/>
                </a:solidFill>
              </a:rPr>
              <a:t>sof</a:t>
            </a:r>
            <a:r>
              <a:rPr lang="en-US" sz="1000" dirty="0">
                <a:solidFill>
                  <a:srgbClr val="0070C0"/>
                </a:solidFill>
              </a:rPr>
              <a:t> the mayor of London´s draft transport strategy. J. </a:t>
            </a:r>
            <a:r>
              <a:rPr lang="en-US" sz="1000" dirty="0" err="1">
                <a:solidFill>
                  <a:srgbClr val="0070C0"/>
                </a:solidFill>
              </a:rPr>
              <a:t>Epidemiol</a:t>
            </a:r>
            <a:r>
              <a:rPr lang="en-US" sz="1000" dirty="0">
                <a:solidFill>
                  <a:srgbClr val="0070C0"/>
                </a:solidFill>
              </a:rPr>
              <a:t> Community Health 58 (3), pp 169–174.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Programa de </a:t>
            </a:r>
            <a:r>
              <a:rPr lang="es-CL" sz="1000" dirty="0" smtClean="0">
                <a:solidFill>
                  <a:srgbClr val="0070C0"/>
                </a:solidFill>
              </a:rPr>
              <a:t>Naciones Unidas </a:t>
            </a:r>
            <a:r>
              <a:rPr lang="es-CL" sz="1000" dirty="0">
                <a:solidFill>
                  <a:srgbClr val="0070C0"/>
                </a:solidFill>
              </a:rPr>
              <a:t>para el Medio Ambiente (PNUMA). 2009. “Plan de Seguimiento del Programa de Fomento al Uso de la Bicicleta en las Comunas de Santiago, Providencia y Ñuñoa”.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11"/>
              </a:rPr>
              <a:t>https://</a:t>
            </a:r>
            <a:r>
              <a:rPr lang="es-CL" sz="1000" u="sng" dirty="0" smtClean="0">
                <a:solidFill>
                  <a:srgbClr val="0070C0"/>
                </a:solidFill>
                <a:hlinkClick r:id="rId11"/>
              </a:rPr>
              <a:t>www.dtpm.cl/GEF/2Ciclovías.htm</a:t>
            </a:r>
            <a:r>
              <a:rPr lang="es-CL" sz="1000" dirty="0" smtClean="0">
                <a:solidFill>
                  <a:srgbClr val="0070C0"/>
                </a:solidFill>
              </a:rPr>
              <a:t>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Plataforma Holandesa de Información y Tecnología para la Infraestructura, el Tráfico, el Transporte y el Espacio Público – CROW-. 2011 (Versión en español). Manual de Diseño para el Tráfico de Bicicletas.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12"/>
              </a:rPr>
              <a:t>http://www.ciclovida.ufpr.br/wp-content/uploads/2011/07</a:t>
            </a:r>
            <a:r>
              <a:rPr lang="es-CL" sz="1000" dirty="0">
                <a:solidFill>
                  <a:srgbClr val="0070C0"/>
                </a:solidFill>
              </a:rPr>
              <a:t> 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Secretaria de Planificación del Transporte Urbano (SECTRA), 2012. “Análisis estratégico de proyectos de transporte urbano, III Etapa: Orden de Trabajo N.02. Escenarios de desarrollo urbano del Gran Santiago”. CIS Asociados Consultores en Transporte S.A.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10"/>
              </a:rPr>
              <a:t>http://www.sectra.gob.cl/biblioteca/biblioteca.asp</a:t>
            </a:r>
            <a:r>
              <a:rPr lang="es-CL" sz="1000" dirty="0">
                <a:solidFill>
                  <a:srgbClr val="0070C0"/>
                </a:solidFill>
              </a:rPr>
              <a:t>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083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49188"/>
            <a:ext cx="8229600" cy="720081"/>
          </a:xfrm>
        </p:spPr>
        <p:txBody>
          <a:bodyPr>
            <a:noAutofit/>
          </a:bodyPr>
          <a:lstStyle/>
          <a:p>
            <a:pPr algn="l"/>
            <a:r>
              <a:rPr lang="es-CL" sz="2400" b="1" dirty="0" smtClean="0">
                <a:solidFill>
                  <a:schemeClr val="bg1"/>
                </a:solidFill>
              </a:rPr>
              <a:t>Bibliografía</a:t>
            </a:r>
            <a:endParaRPr lang="es-CL" sz="2400" b="1" dirty="0">
              <a:solidFill>
                <a:schemeClr val="bg1"/>
              </a:solidFill>
            </a:endParaRPr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520" y="752238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Secretaría </a:t>
            </a:r>
            <a:r>
              <a:rPr lang="es-CL" sz="1000" dirty="0">
                <a:solidFill>
                  <a:srgbClr val="0070C0"/>
                </a:solidFill>
              </a:rPr>
              <a:t>de Planificación del Transporte Urbano (SECTRA), 2013. “Análisis Normativo de La Bicicleta”, IGG Consultores.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3"/>
              </a:rPr>
              <a:t>http://www.sectra.gob.cl/biblioteca/biblioteca.asp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Secretaria de Planificación del Transporte Urbano (SECTRA), 2013. “Análisis y Evaluación del Plan Maestro de Ciclovías del Gran Santiago”. </a:t>
            </a:r>
            <a:r>
              <a:rPr lang="es-CL" sz="1000" dirty="0" err="1">
                <a:solidFill>
                  <a:srgbClr val="0070C0"/>
                </a:solidFill>
              </a:rPr>
              <a:t>Steer</a:t>
            </a:r>
            <a:r>
              <a:rPr lang="es-CL" sz="1000" dirty="0">
                <a:solidFill>
                  <a:srgbClr val="0070C0"/>
                </a:solidFill>
              </a:rPr>
              <a:t> Davies </a:t>
            </a:r>
            <a:r>
              <a:rPr lang="es-CL" sz="1000" dirty="0" err="1">
                <a:solidFill>
                  <a:srgbClr val="0070C0"/>
                </a:solidFill>
              </a:rPr>
              <a:t>Gleave</a:t>
            </a:r>
            <a:r>
              <a:rPr lang="es-CL" sz="1000" dirty="0">
                <a:solidFill>
                  <a:srgbClr val="0070C0"/>
                </a:solidFill>
              </a:rPr>
              <a:t>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3"/>
              </a:rPr>
              <a:t>http://www.sectra.gob.cl/biblioteca/biblioteca.asp</a:t>
            </a:r>
            <a:r>
              <a:rPr lang="es-CL" sz="1000" dirty="0">
                <a:solidFill>
                  <a:srgbClr val="0070C0"/>
                </a:solidFill>
              </a:rPr>
              <a:t>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Secretaría </a:t>
            </a:r>
            <a:r>
              <a:rPr lang="es-CL" sz="1000" dirty="0">
                <a:solidFill>
                  <a:srgbClr val="0070C0"/>
                </a:solidFill>
              </a:rPr>
              <a:t>de Planificación del Transporte Urbano (SECTRA), 2013. “Análisis del Comportamiento de la Demanda de Infraestructura Especializada para Bicicletas”. </a:t>
            </a:r>
            <a:r>
              <a:rPr lang="es-CL" sz="1000" dirty="0" err="1">
                <a:solidFill>
                  <a:srgbClr val="0070C0"/>
                </a:solidFill>
              </a:rPr>
              <a:t>UyT</a:t>
            </a:r>
            <a:r>
              <a:rPr lang="es-CL" sz="1000" dirty="0">
                <a:solidFill>
                  <a:srgbClr val="0070C0"/>
                </a:solidFill>
              </a:rPr>
              <a:t>.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3"/>
              </a:rPr>
              <a:t>http://www.sectra.gob.cl/biblioteca/biblioteca.asp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Secretaría </a:t>
            </a:r>
            <a:r>
              <a:rPr lang="es-CL" sz="1000" dirty="0">
                <a:solidFill>
                  <a:srgbClr val="0070C0"/>
                </a:solidFill>
              </a:rPr>
              <a:t>de Planificación del Transporte Urbano (SECTRA), 2014. “Catastro y Georreferenciación de Ciclovías Existentes del Gran Santiago”. </a:t>
            </a:r>
            <a:r>
              <a:rPr lang="es-CL" sz="1000" dirty="0" err="1">
                <a:solidFill>
                  <a:srgbClr val="0070C0"/>
                </a:solidFill>
              </a:rPr>
              <a:t>UyT</a:t>
            </a:r>
            <a:r>
              <a:rPr lang="es-CL" sz="1000" dirty="0">
                <a:solidFill>
                  <a:srgbClr val="0070C0"/>
                </a:solidFill>
              </a:rPr>
              <a:t>.  Visto en noviembre del 2017 en </a:t>
            </a:r>
            <a:r>
              <a:rPr lang="es-CL" sz="1000" u="sng" dirty="0">
                <a:solidFill>
                  <a:srgbClr val="0070C0"/>
                </a:solidFill>
                <a:hlinkClick r:id="rId3"/>
              </a:rPr>
              <a:t>http://www.sectra.gob.cl/biblioteca/biblioteca.asp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Secretaría </a:t>
            </a:r>
            <a:r>
              <a:rPr lang="es-CL" sz="1000" dirty="0">
                <a:solidFill>
                  <a:srgbClr val="0070C0"/>
                </a:solidFill>
              </a:rPr>
              <a:t>de Planificación del Transporte Urbano (SECTRA). 2014. Manual de diseño y evaluación social de proyectos de vialidad urbana - MESPIVU </a:t>
            </a:r>
            <a:r>
              <a:rPr lang="es-CL" sz="1000" dirty="0">
                <a:solidFill>
                  <a:srgbClr val="0070C0"/>
                </a:solidFill>
                <a:hlinkClick r:id="rId4"/>
              </a:rPr>
              <a:t>http://www.sectra.gob.cl/metodologias/mespivu.htm</a:t>
            </a:r>
            <a:r>
              <a:rPr lang="es-CL" sz="1000" dirty="0">
                <a:solidFill>
                  <a:srgbClr val="0070C0"/>
                </a:solidFill>
              </a:rPr>
              <a:t>  </a:t>
            </a:r>
            <a:endParaRPr lang="es-CL" sz="1000" dirty="0" smtClean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Secretaría </a:t>
            </a:r>
            <a:r>
              <a:rPr lang="es-CL" sz="1000" dirty="0">
                <a:solidFill>
                  <a:srgbClr val="0070C0"/>
                </a:solidFill>
              </a:rPr>
              <a:t>de Planificación del Transporte Urbano (SECTRA). 2014 </a:t>
            </a:r>
            <a:r>
              <a:rPr lang="es-CL" sz="1000" dirty="0" smtClean="0">
                <a:solidFill>
                  <a:srgbClr val="0070C0"/>
                </a:solidFill>
              </a:rPr>
              <a:t>. Plan </a:t>
            </a:r>
            <a:r>
              <a:rPr lang="es-CL" sz="1000" dirty="0">
                <a:solidFill>
                  <a:srgbClr val="0070C0"/>
                </a:solidFill>
              </a:rPr>
              <a:t>de Transporte de Santiago 2025: https://</a:t>
            </a:r>
            <a:r>
              <a:rPr lang="es-CL" sz="1000" dirty="0" smtClean="0">
                <a:solidFill>
                  <a:srgbClr val="0070C0"/>
                </a:solidFill>
              </a:rPr>
              <a:t>www.mtt.gob.cl/wp-content/uploads/2014/02/plan_maestro_2025_2.pdf 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Secretaria de Planificación del Transporte Urbano (SECTRA). 2014 </a:t>
            </a:r>
            <a:r>
              <a:rPr lang="es-CL" sz="1000" dirty="0" smtClean="0">
                <a:solidFill>
                  <a:srgbClr val="0070C0"/>
                </a:solidFill>
              </a:rPr>
              <a:t> Encuesta </a:t>
            </a:r>
            <a:r>
              <a:rPr lang="es-CL" sz="1000" dirty="0">
                <a:solidFill>
                  <a:srgbClr val="0070C0"/>
                </a:solidFill>
              </a:rPr>
              <a:t>Origen Destino de viajes 2012: </a:t>
            </a:r>
            <a:r>
              <a:rPr lang="es-CL" sz="1000" dirty="0">
                <a:solidFill>
                  <a:srgbClr val="0070C0"/>
                </a:solidFill>
                <a:hlinkClick r:id="rId5"/>
              </a:rPr>
              <a:t>http://</a:t>
            </a:r>
            <a:r>
              <a:rPr lang="es-CL" sz="1000" dirty="0" smtClean="0">
                <a:solidFill>
                  <a:srgbClr val="0070C0"/>
                </a:solidFill>
                <a:hlinkClick r:id="rId5"/>
              </a:rPr>
              <a:t>www.sectra.gob.cl/biblioteca/detalle1.asp?mfn=3253</a:t>
            </a:r>
            <a:r>
              <a:rPr lang="es-CL" sz="1000" dirty="0" smtClean="0">
                <a:solidFill>
                  <a:srgbClr val="0070C0"/>
                </a:solidFill>
              </a:rPr>
              <a:t>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Subsecretaría de Trasportes. 2013. Política </a:t>
            </a:r>
            <a:r>
              <a:rPr lang="es-CL" sz="1000" dirty="0">
                <a:solidFill>
                  <a:srgbClr val="0070C0"/>
                </a:solidFill>
              </a:rPr>
              <a:t>Nacional de </a:t>
            </a:r>
            <a:r>
              <a:rPr lang="es-CL" sz="1000" dirty="0" smtClean="0">
                <a:solidFill>
                  <a:srgbClr val="0070C0"/>
                </a:solidFill>
              </a:rPr>
              <a:t>Transporte: </a:t>
            </a:r>
            <a:r>
              <a:rPr lang="es-CL" sz="1000" dirty="0">
                <a:solidFill>
                  <a:srgbClr val="0070C0"/>
                </a:solidFill>
                <a:hlinkClick r:id="rId6"/>
              </a:rPr>
              <a:t>http://</a:t>
            </a:r>
            <a:r>
              <a:rPr lang="es-CL" sz="1000" dirty="0" smtClean="0">
                <a:solidFill>
                  <a:srgbClr val="0070C0"/>
                </a:solidFill>
                <a:hlinkClick r:id="rId6"/>
              </a:rPr>
              <a:t>www.mtt.gob.cl/wp-content/uploads/2013/05/documento-politica.pdf</a:t>
            </a:r>
            <a:r>
              <a:rPr lang="es-CL" sz="1000" dirty="0" smtClean="0">
                <a:solidFill>
                  <a:srgbClr val="0070C0"/>
                </a:solidFill>
              </a:rPr>
              <a:t> 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Subsecretaría </a:t>
            </a:r>
            <a:r>
              <a:rPr lang="es-CL" sz="1000" dirty="0">
                <a:solidFill>
                  <a:srgbClr val="0070C0"/>
                </a:solidFill>
              </a:rPr>
              <a:t>de </a:t>
            </a:r>
            <a:r>
              <a:rPr lang="es-CL" sz="1000" dirty="0" smtClean="0">
                <a:solidFill>
                  <a:srgbClr val="0070C0"/>
                </a:solidFill>
              </a:rPr>
              <a:t>Trasportes.2017. Política </a:t>
            </a:r>
            <a:r>
              <a:rPr lang="es-CL" sz="1000" dirty="0">
                <a:solidFill>
                  <a:srgbClr val="0070C0"/>
                </a:solidFill>
              </a:rPr>
              <a:t>Nacional de Seguridad de </a:t>
            </a:r>
            <a:r>
              <a:rPr lang="es-CL" sz="1000" dirty="0" smtClean="0">
                <a:solidFill>
                  <a:srgbClr val="0070C0"/>
                </a:solidFill>
              </a:rPr>
              <a:t>Tránsito: </a:t>
            </a:r>
            <a:r>
              <a:rPr lang="es-CL" sz="1000" dirty="0">
                <a:solidFill>
                  <a:srgbClr val="0070C0"/>
                </a:solidFill>
                <a:hlinkClick r:id="rId7"/>
              </a:rPr>
              <a:t>https://</a:t>
            </a:r>
            <a:r>
              <a:rPr lang="es-CL" sz="1000" dirty="0" smtClean="0">
                <a:solidFill>
                  <a:srgbClr val="0070C0"/>
                </a:solidFill>
                <a:hlinkClick r:id="rId7"/>
              </a:rPr>
              <a:t>www.conaset.cl/wp-content/uploads/2017/12/POL%C3%8DTICA-NACIONAL-DE-SEGURIDAD-DE-TR%C3%81NSITO-2017_versi%C3%B3n-web.pdf</a:t>
            </a:r>
            <a:r>
              <a:rPr lang="es-CL" sz="1000" dirty="0" smtClean="0">
                <a:solidFill>
                  <a:srgbClr val="0070C0"/>
                </a:solidFill>
              </a:rPr>
              <a:t>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Subsecretaría </a:t>
            </a:r>
            <a:r>
              <a:rPr lang="es-CL" sz="1000" dirty="0">
                <a:solidFill>
                  <a:srgbClr val="0070C0"/>
                </a:solidFill>
              </a:rPr>
              <a:t>de Trasportes. </a:t>
            </a:r>
            <a:r>
              <a:rPr lang="es-CL" sz="1000" dirty="0" smtClean="0">
                <a:solidFill>
                  <a:srgbClr val="0070C0"/>
                </a:solidFill>
              </a:rPr>
              <a:t>2018. Política </a:t>
            </a:r>
            <a:r>
              <a:rPr lang="es-CL" sz="1000" dirty="0">
                <a:solidFill>
                  <a:srgbClr val="0070C0"/>
                </a:solidFill>
              </a:rPr>
              <a:t>de Equidad de Género en </a:t>
            </a:r>
            <a:r>
              <a:rPr lang="es-CL" sz="1000" dirty="0" smtClean="0">
                <a:solidFill>
                  <a:srgbClr val="0070C0"/>
                </a:solidFill>
              </a:rPr>
              <a:t>Transporte: </a:t>
            </a:r>
            <a:r>
              <a:rPr lang="es-CL" sz="1000" dirty="0">
                <a:solidFill>
                  <a:srgbClr val="0070C0"/>
                </a:solidFill>
                <a:hlinkClick r:id="rId8"/>
              </a:rPr>
              <a:t>http://</a:t>
            </a:r>
            <a:r>
              <a:rPr lang="es-CL" sz="1000" dirty="0" smtClean="0">
                <a:solidFill>
                  <a:srgbClr val="0070C0"/>
                </a:solidFill>
                <a:hlinkClick r:id="rId8"/>
              </a:rPr>
              <a:t>www.subtrans.cl/wpcontent/uploads/2018/11/Politica_Equidad_Genero_Transportes.pdf</a:t>
            </a:r>
            <a:r>
              <a:rPr lang="es-CL" sz="1000" dirty="0" smtClean="0">
                <a:solidFill>
                  <a:srgbClr val="0070C0"/>
                </a:solidFill>
              </a:rPr>
              <a:t>   </a:t>
            </a:r>
            <a:endParaRPr lang="es-CL" sz="1000" dirty="0">
              <a:solidFill>
                <a:srgbClr val="0070C0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smtClean="0">
                <a:solidFill>
                  <a:srgbClr val="0070C0"/>
                </a:solidFill>
              </a:rPr>
              <a:t>Subsecretaría </a:t>
            </a:r>
            <a:r>
              <a:rPr lang="es-CL" sz="1000" dirty="0">
                <a:solidFill>
                  <a:srgbClr val="0070C0"/>
                </a:solidFill>
              </a:rPr>
              <a:t>de Trasportes. </a:t>
            </a:r>
            <a:r>
              <a:rPr lang="es-CL" sz="1000" dirty="0" smtClean="0">
                <a:solidFill>
                  <a:srgbClr val="0070C0"/>
                </a:solidFill>
              </a:rPr>
              <a:t> Agenda </a:t>
            </a:r>
            <a:r>
              <a:rPr lang="es-CL" sz="1000" dirty="0">
                <a:solidFill>
                  <a:srgbClr val="0070C0"/>
                </a:solidFill>
              </a:rPr>
              <a:t>para la Política de Equidad de Género en Transportes 2018-2022: </a:t>
            </a:r>
            <a:r>
              <a:rPr lang="es-CL" sz="1000" dirty="0">
                <a:solidFill>
                  <a:srgbClr val="0070C0"/>
                </a:solidFill>
                <a:hlinkClick r:id="rId9"/>
              </a:rPr>
              <a:t>http://</a:t>
            </a:r>
            <a:r>
              <a:rPr lang="es-CL" sz="1000" dirty="0" smtClean="0">
                <a:solidFill>
                  <a:srgbClr val="0070C0"/>
                </a:solidFill>
                <a:hlinkClick r:id="rId9"/>
              </a:rPr>
              <a:t>www.subtrans.cl/wpcontent/uploads/2018/11/Agenda-PEGT-2018-2022.pdf</a:t>
            </a:r>
            <a:r>
              <a:rPr lang="es-CL" sz="1000" dirty="0" smtClean="0">
                <a:solidFill>
                  <a:srgbClr val="0070C0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err="1" smtClean="0">
                <a:solidFill>
                  <a:srgbClr val="0070C0"/>
                </a:solidFill>
              </a:rPr>
              <a:t>Sagaris</a:t>
            </a:r>
            <a:r>
              <a:rPr lang="es-CL" sz="1000" dirty="0">
                <a:solidFill>
                  <a:srgbClr val="0070C0"/>
                </a:solidFill>
              </a:rPr>
              <a:t>, L., </a:t>
            </a:r>
            <a:r>
              <a:rPr lang="es-CL" sz="1000" dirty="0" err="1">
                <a:solidFill>
                  <a:srgbClr val="0070C0"/>
                </a:solidFill>
              </a:rPr>
              <a:t>Landon</a:t>
            </a:r>
            <a:r>
              <a:rPr lang="es-CL" sz="1000" dirty="0">
                <a:solidFill>
                  <a:srgbClr val="0070C0"/>
                </a:solidFill>
              </a:rPr>
              <a:t> P., 2017. Autopistas, ciudadanía y democratización: la Costanera Norte y el Acceso Sur, Santiago de Chile (1997-2007). EURE. </a:t>
            </a:r>
            <a:r>
              <a:rPr lang="es-CL" sz="1000" dirty="0" err="1">
                <a:solidFill>
                  <a:srgbClr val="0070C0"/>
                </a:solidFill>
              </a:rPr>
              <a:t>vol</a:t>
            </a:r>
            <a:r>
              <a:rPr lang="es-CL" sz="1000" dirty="0">
                <a:solidFill>
                  <a:srgbClr val="0070C0"/>
                </a:solidFill>
              </a:rPr>
              <a:t> 43, n° 128 pp. 127-151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 err="1">
                <a:solidFill>
                  <a:srgbClr val="0070C0"/>
                </a:solidFill>
              </a:rPr>
              <a:t>TomTom</a:t>
            </a:r>
            <a:r>
              <a:rPr lang="es-CL" sz="1000" dirty="0">
                <a:solidFill>
                  <a:srgbClr val="0070C0"/>
                </a:solidFill>
              </a:rPr>
              <a:t>. Índice de Trafico </a:t>
            </a:r>
            <a:r>
              <a:rPr lang="es-CL" sz="1000" dirty="0" err="1">
                <a:solidFill>
                  <a:srgbClr val="0070C0"/>
                </a:solidFill>
              </a:rPr>
              <a:t>TomTom</a:t>
            </a:r>
            <a:r>
              <a:rPr lang="es-CL" sz="1000" dirty="0">
                <a:solidFill>
                  <a:srgbClr val="0070C0"/>
                </a:solidFill>
              </a:rPr>
              <a:t>. 2017. Visto en noviembre del 2017 en https://www.tomtom.com/en_gb/trafficindex/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rgbClr val="0070C0"/>
                </a:solidFill>
              </a:rPr>
              <a:t>IX edición de Medición y Eficiencia Modos de Transportes en Santiago.  Visto en noviembre del 2017 en  </a:t>
            </a:r>
            <a:r>
              <a:rPr lang="es-CL" sz="1000" u="sng" dirty="0">
                <a:solidFill>
                  <a:srgbClr val="0070C0"/>
                </a:solidFill>
                <a:hlinkClick r:id="rId10"/>
              </a:rPr>
              <a:t>http://www.vivelabici.cl/category/medicion-eficiencia-en-modos-de-transportes/</a:t>
            </a:r>
            <a:endParaRPr lang="es-CL" sz="1000" dirty="0">
              <a:solidFill>
                <a:srgbClr val="0070C0"/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99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339752" y="697260"/>
            <a:ext cx="4464496" cy="3456384"/>
          </a:xfrm>
        </p:spPr>
        <p:txBody>
          <a:bodyPr>
            <a:noAutofit/>
          </a:bodyPr>
          <a:lstStyle/>
          <a:p>
            <a:r>
              <a:rPr lang="es-CL" sz="3600" b="1" cap="small" dirty="0" smtClean="0">
                <a:solidFill>
                  <a:schemeClr val="bg1"/>
                </a:solidFill>
              </a:rPr>
              <a:t>Mesa Regional de Movilidad</a:t>
            </a:r>
            <a:br>
              <a:rPr lang="es-CL" sz="3600" b="1" cap="small" dirty="0" smtClean="0">
                <a:solidFill>
                  <a:schemeClr val="bg1"/>
                </a:solidFill>
              </a:rPr>
            </a:br>
            <a:r>
              <a:rPr lang="es-CL" sz="800" b="1" cap="small" dirty="0" smtClean="0">
                <a:solidFill>
                  <a:schemeClr val="bg1"/>
                </a:solidFill>
              </a:rPr>
              <a:t/>
            </a:r>
            <a:br>
              <a:rPr lang="es-CL" sz="800" b="1" cap="small" dirty="0" smtClean="0">
                <a:solidFill>
                  <a:schemeClr val="bg1"/>
                </a:solidFill>
              </a:rPr>
            </a:br>
            <a:r>
              <a:rPr lang="es-CL" sz="3600" b="1" cap="small" dirty="0" smtClean="0">
                <a:solidFill>
                  <a:schemeClr val="bg1"/>
                </a:solidFill>
              </a:rPr>
              <a:t>Región Metropolitana de Santiago</a:t>
            </a:r>
            <a:endParaRPr lang="es-CL" sz="3600" b="1" cap="small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339752" y="4729708"/>
            <a:ext cx="4464496" cy="936104"/>
          </a:xfrm>
        </p:spPr>
        <p:txBody>
          <a:bodyPr>
            <a:normAutofit/>
          </a:bodyPr>
          <a:lstStyle/>
          <a:p>
            <a:r>
              <a:rPr lang="es-CL" sz="1400" dirty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Departamento de Planificación Regional</a:t>
            </a:r>
          </a:p>
          <a:p>
            <a:r>
              <a:rPr lang="es-CL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División de Planificación y Desarrollo</a:t>
            </a:r>
          </a:p>
          <a:p>
            <a:r>
              <a:rPr lang="es-CL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Gobierno Regional Metropolitano de Santiago</a:t>
            </a:r>
            <a:endParaRPr lang="es-CL" sz="1400" dirty="0">
              <a:solidFill>
                <a:schemeClr val="accent1">
                  <a:lumMod val="40000"/>
                  <a:lumOff val="6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4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49188"/>
            <a:ext cx="8229600" cy="720081"/>
          </a:xfrm>
        </p:spPr>
        <p:txBody>
          <a:bodyPr>
            <a:noAutofit/>
          </a:bodyPr>
          <a:lstStyle/>
          <a:p>
            <a:pPr algn="l"/>
            <a:r>
              <a:rPr lang="es-CL" sz="2800" b="1" dirty="0" smtClean="0">
                <a:solidFill>
                  <a:schemeClr val="bg1"/>
                </a:solidFill>
              </a:rPr>
              <a:t>TABLA</a:t>
            </a:r>
            <a:endParaRPr lang="es-CL" sz="2800" b="1" dirty="0">
              <a:solidFill>
                <a:schemeClr val="bg1"/>
              </a:solidFill>
            </a:endParaRPr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7164288" y="300151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 smtClean="0">
                <a:solidFill>
                  <a:schemeClr val="bg1"/>
                </a:solidFill>
              </a:rPr>
              <a:t>$1.634.162.120.804</a:t>
            </a:r>
            <a:endParaRPr lang="es-CL" sz="1400" dirty="0">
              <a:solidFill>
                <a:schemeClr val="bg1"/>
              </a:solidFill>
            </a:endParaRP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722935305"/>
              </p:ext>
            </p:extLst>
          </p:nvPr>
        </p:nvGraphicFramePr>
        <p:xfrm>
          <a:off x="571342" y="941017"/>
          <a:ext cx="7999145" cy="217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45" y="3265237"/>
            <a:ext cx="2918383" cy="181783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" name="CuadroTexto 4"/>
          <p:cNvSpPr txBox="1"/>
          <p:nvPr/>
        </p:nvSpPr>
        <p:spPr>
          <a:xfrm>
            <a:off x="142097" y="5186729"/>
            <a:ext cx="410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70C0"/>
                </a:solidFill>
              </a:rPr>
              <a:t>Foto 1: Salón Vicuña Mackenna, Intendencia Regional. Mesa Regional de Movilidad (</a:t>
            </a:r>
            <a:r>
              <a:rPr lang="es-ES" sz="800" dirty="0" smtClean="0">
                <a:solidFill>
                  <a:srgbClr val="0070C0"/>
                </a:solidFill>
              </a:rPr>
              <a:t>13-07-18)</a:t>
            </a:r>
            <a:endParaRPr lang="es-CL" sz="1200" dirty="0">
              <a:solidFill>
                <a:srgbClr val="0070C0"/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585" y="3265237"/>
            <a:ext cx="2918383" cy="181783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2" name="CuadroTexto 11"/>
          <p:cNvSpPr txBox="1"/>
          <p:nvPr/>
        </p:nvSpPr>
        <p:spPr>
          <a:xfrm>
            <a:off x="4644008" y="5170338"/>
            <a:ext cx="410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70C0"/>
                </a:solidFill>
              </a:rPr>
              <a:t>Foto </a:t>
            </a:r>
            <a:r>
              <a:rPr lang="es-ES" sz="800" dirty="0" smtClean="0">
                <a:solidFill>
                  <a:srgbClr val="0070C0"/>
                </a:solidFill>
              </a:rPr>
              <a:t>2: Salón Tomás Poblete G., GORE RMS. </a:t>
            </a:r>
            <a:r>
              <a:rPr lang="es-ES" sz="800" dirty="0">
                <a:solidFill>
                  <a:srgbClr val="0070C0"/>
                </a:solidFill>
              </a:rPr>
              <a:t>Mesa Regional de Movilidad </a:t>
            </a:r>
            <a:r>
              <a:rPr lang="es-ES" sz="800" dirty="0" smtClean="0">
                <a:solidFill>
                  <a:srgbClr val="0070C0"/>
                </a:solidFill>
              </a:rPr>
              <a:t>(05-01-19)</a:t>
            </a:r>
            <a:endParaRPr lang="es-CL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58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15816" y="3721596"/>
            <a:ext cx="6298977" cy="1135063"/>
          </a:xfrm>
        </p:spPr>
        <p:txBody>
          <a:bodyPr>
            <a:noAutofit/>
          </a:bodyPr>
          <a:lstStyle/>
          <a:p>
            <a:r>
              <a:rPr lang="es-CL" sz="2800" dirty="0" smtClean="0">
                <a:solidFill>
                  <a:srgbClr val="0070C0"/>
                </a:solidFill>
              </a:rPr>
              <a:t>1.- Contexto </a:t>
            </a:r>
            <a:r>
              <a:rPr lang="es-CL" sz="2800" dirty="0">
                <a:solidFill>
                  <a:srgbClr val="0070C0"/>
                </a:solidFill>
              </a:rPr>
              <a:t>de la Mesa </a:t>
            </a:r>
            <a:r>
              <a:rPr lang="es-CL" sz="2800" dirty="0" smtClean="0">
                <a:solidFill>
                  <a:srgbClr val="0070C0"/>
                </a:solidFill>
              </a:rPr>
              <a:t/>
            </a:r>
            <a:br>
              <a:rPr lang="es-CL" sz="2800" dirty="0" smtClean="0">
                <a:solidFill>
                  <a:srgbClr val="0070C0"/>
                </a:solidFill>
              </a:rPr>
            </a:br>
            <a:r>
              <a:rPr lang="es-CL" sz="2800" dirty="0" smtClean="0">
                <a:solidFill>
                  <a:srgbClr val="0070C0"/>
                </a:solidFill>
              </a:rPr>
              <a:t>y </a:t>
            </a:r>
            <a:br>
              <a:rPr lang="es-CL" sz="2800" dirty="0" smtClean="0">
                <a:solidFill>
                  <a:srgbClr val="0070C0"/>
                </a:solidFill>
              </a:rPr>
            </a:br>
            <a:r>
              <a:rPr lang="es-CL" sz="2800" dirty="0" smtClean="0">
                <a:solidFill>
                  <a:srgbClr val="0070C0"/>
                </a:solidFill>
              </a:rPr>
              <a:t>Política </a:t>
            </a:r>
            <a:r>
              <a:rPr lang="es-CL" sz="2800" dirty="0">
                <a:solidFill>
                  <a:srgbClr val="0070C0"/>
                </a:solidFill>
              </a:rPr>
              <a:t>Regional de Movilidad Activa y Sustentable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2808312" y="2335129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86816" y="49188"/>
            <a:ext cx="8229600" cy="720081"/>
          </a:xfrm>
        </p:spPr>
        <p:txBody>
          <a:bodyPr>
            <a:noAutofit/>
          </a:bodyPr>
          <a:lstStyle/>
          <a:p>
            <a:pPr algn="l"/>
            <a:r>
              <a:rPr lang="es-CL" sz="2600" b="1" dirty="0">
                <a:solidFill>
                  <a:schemeClr val="bg1"/>
                </a:solidFill>
              </a:rPr>
              <a:t>Contexto de la Mesa y Política Regional de Movilidad Activa y Sustentable</a:t>
            </a:r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3356648"/>
            <a:ext cx="3473927" cy="202113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93907"/>
            <a:ext cx="3473927" cy="23113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204" y="1382053"/>
            <a:ext cx="2973948" cy="182317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636" y="801143"/>
            <a:ext cx="2567890" cy="1738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47"/>
          <a:stretch/>
        </p:blipFill>
        <p:spPr>
          <a:xfrm>
            <a:off x="6049163" y="3803315"/>
            <a:ext cx="2982734" cy="166109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0" t="27115" r="5381" b="-286"/>
          <a:stretch/>
        </p:blipFill>
        <p:spPr>
          <a:xfrm>
            <a:off x="4002941" y="2874418"/>
            <a:ext cx="2558620" cy="178328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7" name="CuadroTexto 36"/>
          <p:cNvSpPr txBox="1"/>
          <p:nvPr/>
        </p:nvSpPr>
        <p:spPr>
          <a:xfrm>
            <a:off x="286439" y="5464406"/>
            <a:ext cx="61577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Día Mundial de la Bicicleta, 3 de junio 2019. </a:t>
            </a:r>
            <a:r>
              <a:rPr lang="es-CL" sz="800" dirty="0" smtClean="0">
                <a:solidFill>
                  <a:srgbClr val="0070C0"/>
                </a:solidFill>
              </a:rPr>
              <a:t>Revista Pedalea – GORE RMS – Corporación de Desarrollo Territorial y Turismo – CORE 2019</a:t>
            </a:r>
            <a:endParaRPr lang="es-CL" sz="800" dirty="0">
              <a:solidFill>
                <a:srgbClr val="0070C0"/>
              </a:solidFill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4012635" y="4690957"/>
            <a:ext cx="16212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 smtClean="0">
                <a:solidFill>
                  <a:srgbClr val="0070C0"/>
                </a:solidFill>
              </a:rPr>
              <a:t>Taller 05 de enero 2019</a:t>
            </a:r>
            <a:endParaRPr lang="es-CL" sz="800" dirty="0">
              <a:solidFill>
                <a:srgbClr val="0070C0"/>
              </a:solidFill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6771066" y="3218662"/>
            <a:ext cx="1915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 smtClean="0">
                <a:solidFill>
                  <a:srgbClr val="0070C0"/>
                </a:solidFill>
              </a:rPr>
              <a:t>Mesa Movilidad Regional 13 de julio 2018</a:t>
            </a:r>
            <a:endParaRPr lang="es-CL" sz="800" dirty="0">
              <a:solidFill>
                <a:srgbClr val="0070C0"/>
              </a:solidFill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6580525" y="5450597"/>
            <a:ext cx="2527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 smtClean="0">
                <a:solidFill>
                  <a:srgbClr val="0070C0"/>
                </a:solidFill>
              </a:rPr>
              <a:t>Mesa Movilidad Regional 13 de diciembre 2018</a:t>
            </a:r>
            <a:endParaRPr lang="es-CL" sz="800" dirty="0">
              <a:solidFill>
                <a:srgbClr val="0070C0"/>
              </a:solidFill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4358039" y="2502204"/>
            <a:ext cx="1915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dirty="0" smtClean="0">
                <a:solidFill>
                  <a:srgbClr val="0070C0"/>
                </a:solidFill>
              </a:rPr>
              <a:t>DMDB 3 de junio 2019</a:t>
            </a:r>
            <a:endParaRPr lang="es-CL" sz="800" dirty="0">
              <a:solidFill>
                <a:srgbClr val="0070C0"/>
              </a:solidFill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3038982" y="2378999"/>
            <a:ext cx="3568569" cy="2032956"/>
          </a:xfrm>
          <a:prstGeom prst="ellipse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b="1" dirty="0" smtClean="0"/>
              <a:t>Se nos solicita ampliar el trabajo, </a:t>
            </a:r>
          </a:p>
          <a:p>
            <a:pPr algn="ctr"/>
            <a:r>
              <a:rPr lang="es-CL" sz="2400" b="1" dirty="0" smtClean="0"/>
              <a:t>a las provincias de la RMS</a:t>
            </a:r>
            <a:endParaRPr lang="es-CL" sz="2400" b="1" dirty="0"/>
          </a:p>
        </p:txBody>
      </p:sp>
    </p:spTree>
    <p:extLst>
      <p:ext uri="{BB962C8B-B14F-4D97-AF65-F5344CB8AC3E}">
        <p14:creationId xmlns:p14="http://schemas.microsoft.com/office/powerpoint/2010/main" val="33211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915816" y="3721596"/>
            <a:ext cx="6298977" cy="1135063"/>
          </a:xfrm>
        </p:spPr>
        <p:txBody>
          <a:bodyPr>
            <a:noAutofit/>
          </a:bodyPr>
          <a:lstStyle/>
          <a:p>
            <a:r>
              <a:rPr lang="es-CL" sz="2800" dirty="0" smtClean="0">
                <a:solidFill>
                  <a:srgbClr val="0070C0"/>
                </a:solidFill>
              </a:rPr>
              <a:t>3.- </a:t>
            </a:r>
            <a:r>
              <a:rPr lang="es-CL" sz="2800" dirty="0">
                <a:solidFill>
                  <a:srgbClr val="0070C0"/>
                </a:solidFill>
              </a:rPr>
              <a:t>Proceso </a:t>
            </a:r>
            <a:r>
              <a:rPr lang="es-CL" sz="2800" dirty="0" smtClean="0">
                <a:solidFill>
                  <a:srgbClr val="0070C0"/>
                </a:solidFill>
              </a:rPr>
              <a:t>participativo.</a:t>
            </a:r>
            <a:r>
              <a:rPr lang="es-CL" sz="2800" dirty="0">
                <a:solidFill>
                  <a:srgbClr val="0070C0"/>
                </a:solidFill>
              </a:rPr>
              <a:t/>
            </a:r>
            <a:br>
              <a:rPr lang="es-CL" sz="2800" dirty="0">
                <a:solidFill>
                  <a:srgbClr val="0070C0"/>
                </a:solidFill>
              </a:rPr>
            </a:br>
            <a:r>
              <a:rPr lang="es-CL" sz="28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2808312" y="2335129"/>
            <a:ext cx="5290864" cy="1250156"/>
          </a:xfrm>
        </p:spPr>
        <p:txBody>
          <a:bodyPr/>
          <a:lstStyle/>
          <a:p>
            <a:r>
              <a:rPr lang="es-CL" cap="small" dirty="0">
                <a:solidFill>
                  <a:srgbClr val="0070C0"/>
                </a:solidFill>
              </a:rPr>
              <a:t>Política Regional de Movilidad Activa y Sustentable</a:t>
            </a:r>
          </a:p>
          <a:p>
            <a:r>
              <a:rPr lang="es-CL" cap="small" dirty="0">
                <a:solidFill>
                  <a:srgbClr val="0070C0"/>
                </a:solidFill>
              </a:rPr>
              <a:t>Región Metropolitana de Santiago</a:t>
            </a: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2555776" cy="5715000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1" b="50000"/>
          <a:stretch/>
        </p:blipFill>
        <p:spPr>
          <a:xfrm>
            <a:off x="-108520" y="-166836"/>
            <a:ext cx="2808312" cy="31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36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6 Rectángulo"/>
          <p:cNvSpPr/>
          <p:nvPr/>
        </p:nvSpPr>
        <p:spPr>
          <a:xfrm>
            <a:off x="-3829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-2722" y="45153"/>
            <a:ext cx="8319138" cy="720081"/>
          </a:xfrm>
        </p:spPr>
        <p:txBody>
          <a:bodyPr>
            <a:noAutofit/>
          </a:bodyPr>
          <a:lstStyle/>
          <a:p>
            <a:pPr algn="l"/>
            <a:r>
              <a:rPr lang="es-CL" sz="2800" b="1" dirty="0">
                <a:solidFill>
                  <a:schemeClr val="bg1"/>
                </a:solidFill>
              </a:rPr>
              <a:t>Proceso </a:t>
            </a:r>
            <a:r>
              <a:rPr lang="es-CL" sz="2800" b="1" dirty="0" smtClean="0">
                <a:solidFill>
                  <a:schemeClr val="bg1"/>
                </a:solidFill>
              </a:rPr>
              <a:t>participativo para la formulación de la Política</a:t>
            </a:r>
            <a:endParaRPr lang="es-CL" sz="2800" b="1" dirty="0">
              <a:solidFill>
                <a:schemeClr val="bg1"/>
              </a:solidFill>
            </a:endParaRPr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-22820"/>
            <a:ext cx="792088" cy="728149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7164288" y="300151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 smtClean="0">
                <a:solidFill>
                  <a:schemeClr val="bg1"/>
                </a:solidFill>
              </a:rPr>
              <a:t>$1.634.162.120.804</a:t>
            </a:r>
            <a:endParaRPr lang="es-CL" sz="1400" dirty="0">
              <a:solidFill>
                <a:schemeClr val="bg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045990260"/>
              </p:ext>
            </p:extLst>
          </p:nvPr>
        </p:nvGraphicFramePr>
        <p:xfrm>
          <a:off x="0" y="1129308"/>
          <a:ext cx="902615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00589"/>
            <a:ext cx="2475862" cy="140886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765234"/>
            <a:ext cx="1844618" cy="139029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447" y="753690"/>
            <a:ext cx="1899393" cy="1424545"/>
          </a:xfrm>
          <a:prstGeom prst="rect">
            <a:avLst/>
          </a:prstGeom>
        </p:spPr>
      </p:pic>
      <p:cxnSp>
        <p:nvCxnSpPr>
          <p:cNvPr id="17" name="Conector recto de flecha 16"/>
          <p:cNvCxnSpPr/>
          <p:nvPr/>
        </p:nvCxnSpPr>
        <p:spPr>
          <a:xfrm>
            <a:off x="554472" y="3987488"/>
            <a:ext cx="0" cy="4541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/>
          <p:nvPr/>
        </p:nvCxnSpPr>
        <p:spPr>
          <a:xfrm flipV="1">
            <a:off x="2987824" y="1926207"/>
            <a:ext cx="0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n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543" y="753691"/>
            <a:ext cx="2181961" cy="1401836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06127" y="3822914"/>
            <a:ext cx="1404354" cy="2160240"/>
          </a:xfrm>
          <a:prstGeom prst="rect">
            <a:avLst/>
          </a:prstGeom>
        </p:spPr>
      </p:pic>
      <p:cxnSp>
        <p:nvCxnSpPr>
          <p:cNvPr id="27" name="Conector recto de flecha 26"/>
          <p:cNvCxnSpPr/>
          <p:nvPr/>
        </p:nvCxnSpPr>
        <p:spPr>
          <a:xfrm>
            <a:off x="7740352" y="3961255"/>
            <a:ext cx="0" cy="4541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n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41" y="4200589"/>
            <a:ext cx="2086263" cy="1404622"/>
          </a:xfrm>
          <a:prstGeom prst="rect">
            <a:avLst/>
          </a:prstGeom>
        </p:spPr>
      </p:pic>
      <p:cxnSp>
        <p:nvCxnSpPr>
          <p:cNvPr id="30" name="Conector recto de flecha 29"/>
          <p:cNvCxnSpPr/>
          <p:nvPr/>
        </p:nvCxnSpPr>
        <p:spPr>
          <a:xfrm flipV="1">
            <a:off x="5647792" y="1980854"/>
            <a:ext cx="0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/>
          <p:nvPr/>
        </p:nvCxnSpPr>
        <p:spPr>
          <a:xfrm flipV="1">
            <a:off x="8820472" y="1980854"/>
            <a:ext cx="0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/>
        </p:nvCxnSpPr>
        <p:spPr>
          <a:xfrm>
            <a:off x="5004048" y="3961255"/>
            <a:ext cx="0" cy="4541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4264" y="24422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79512" y="143584"/>
            <a:ext cx="81369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Marco conceptual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2" name="CuadroTexto 1"/>
          <p:cNvSpPr txBox="1"/>
          <p:nvPr/>
        </p:nvSpPr>
        <p:spPr>
          <a:xfrm>
            <a:off x="3563888" y="933709"/>
            <a:ext cx="2483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 smtClean="0">
                <a:solidFill>
                  <a:srgbClr val="0070C0"/>
                </a:solidFill>
              </a:rPr>
              <a:t>Transporte Sustentable</a:t>
            </a:r>
            <a:endParaRPr lang="es-CL" sz="1600" dirty="0">
              <a:solidFill>
                <a:srgbClr val="0070C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/>
          <a:srcRect l="18951" t="22892" r="42350" b="16160"/>
          <a:stretch/>
        </p:blipFill>
        <p:spPr>
          <a:xfrm>
            <a:off x="3131840" y="1705372"/>
            <a:ext cx="2732465" cy="268955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86439" y="5194010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</a:t>
            </a:r>
            <a:r>
              <a:rPr lang="es-CL" sz="800" dirty="0" smtClean="0">
                <a:solidFill>
                  <a:srgbClr val="0070C0"/>
                </a:solidFill>
              </a:rPr>
              <a:t>MINVU, 2019  </a:t>
            </a:r>
            <a:r>
              <a:rPr lang="es-CL" sz="800" dirty="0">
                <a:solidFill>
                  <a:srgbClr val="0070C0"/>
                </a:solidFill>
              </a:rPr>
              <a:t>“Guía metodológica para la elaboración de estudio de movilidad urbana sostenible y capacidad vial y estudio de equipamiento comunal para los Planes</a:t>
            </a:r>
          </a:p>
          <a:p>
            <a:r>
              <a:rPr lang="es-CL" sz="800" dirty="0">
                <a:solidFill>
                  <a:srgbClr val="0070C0"/>
                </a:solidFill>
              </a:rPr>
              <a:t>Reguladores</a:t>
            </a:r>
            <a:r>
              <a:rPr lang="es-CL" sz="800" dirty="0" smtClean="0">
                <a:solidFill>
                  <a:srgbClr val="0070C0"/>
                </a:solidFill>
              </a:rPr>
              <a:t>” (en elaboración – avance preliminar).</a:t>
            </a:r>
          </a:p>
          <a:p>
            <a:r>
              <a:rPr lang="es-CL" sz="800" dirty="0">
                <a:solidFill>
                  <a:srgbClr val="0070C0"/>
                </a:solidFill>
              </a:rPr>
              <a:t>Fuente: Agenda para la </a:t>
            </a:r>
            <a:r>
              <a:rPr lang="es-CL" sz="800" dirty="0" smtClean="0">
                <a:solidFill>
                  <a:srgbClr val="0070C0"/>
                </a:solidFill>
              </a:rPr>
              <a:t>Política de </a:t>
            </a:r>
            <a:r>
              <a:rPr lang="es-CL" sz="800" dirty="0">
                <a:solidFill>
                  <a:srgbClr val="0070C0"/>
                </a:solidFill>
              </a:rPr>
              <a:t>Equidad de </a:t>
            </a:r>
            <a:r>
              <a:rPr lang="es-CL" sz="800" dirty="0" smtClean="0">
                <a:solidFill>
                  <a:srgbClr val="0070C0"/>
                </a:solidFill>
              </a:rPr>
              <a:t>Género en Transportes, </a:t>
            </a:r>
            <a:r>
              <a:rPr lang="es-CL" sz="800" dirty="0" err="1" smtClean="0">
                <a:solidFill>
                  <a:srgbClr val="0070C0"/>
                </a:solidFill>
              </a:rPr>
              <a:t>Subtrans</a:t>
            </a:r>
            <a:r>
              <a:rPr lang="es-CL" sz="800" dirty="0" smtClean="0">
                <a:solidFill>
                  <a:srgbClr val="0070C0"/>
                </a:solidFill>
              </a:rPr>
              <a:t> 2018</a:t>
            </a:r>
            <a:endParaRPr lang="es-CL" sz="800" dirty="0">
              <a:solidFill>
                <a:srgbClr val="0070C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/>
          <a:srcRect l="24350" t="23360" r="35150" b="18321"/>
          <a:stretch/>
        </p:blipFill>
        <p:spPr>
          <a:xfrm>
            <a:off x="35496" y="1705372"/>
            <a:ext cx="2905383" cy="261484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/>
          <a:srcRect l="26600" t="17601" r="24800" b="7521"/>
          <a:stretch/>
        </p:blipFill>
        <p:spPr>
          <a:xfrm>
            <a:off x="6156176" y="1705372"/>
            <a:ext cx="2804566" cy="2700693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6514108" y="928032"/>
            <a:ext cx="2162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 smtClean="0">
                <a:solidFill>
                  <a:srgbClr val="0070C0"/>
                </a:solidFill>
              </a:rPr>
              <a:t>Género y Transporte</a:t>
            </a:r>
            <a:endParaRPr lang="es-CL" sz="1600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537444" y="933709"/>
            <a:ext cx="2162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 smtClean="0">
                <a:solidFill>
                  <a:srgbClr val="0070C0"/>
                </a:solidFill>
              </a:rPr>
              <a:t>Movilidad Activa</a:t>
            </a:r>
            <a:endParaRPr lang="es-CL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16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9141831" cy="769269"/>
          </a:xfrm>
          <a:prstGeom prst="rect">
            <a:avLst/>
          </a:prstGeom>
          <a:solidFill>
            <a:srgbClr val="019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8" name="10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1120"/>
            <a:ext cx="792088" cy="728149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57200" y="1047135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/>
          </a:p>
          <a:p>
            <a:endParaRPr lang="es-CL" sz="1600" dirty="0" smtClean="0"/>
          </a:p>
          <a:p>
            <a:endParaRPr lang="es-CL" sz="16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107504" y="41120"/>
            <a:ext cx="73448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Justificación</a:t>
            </a:r>
            <a:endParaRPr lang="es-CL" sz="2400" b="1" dirty="0">
              <a:solidFill>
                <a:schemeClr val="bg1"/>
              </a:solidFill>
            </a:endParaRPr>
          </a:p>
          <a:p>
            <a:endParaRPr lang="es-CL" sz="28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026084" y="5282721"/>
            <a:ext cx="14311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rgbClr val="0070C0"/>
                </a:solidFill>
              </a:rPr>
              <a:t>Fuente: Elaboración propia</a:t>
            </a:r>
            <a:endParaRPr lang="es-CL" sz="1200" dirty="0">
              <a:solidFill>
                <a:srgbClr val="0070C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8164" y="790785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solidFill>
                  <a:srgbClr val="0070C0"/>
                </a:solidFill>
              </a:rPr>
              <a:t>Inversión FNDR</a:t>
            </a:r>
            <a:r>
              <a:rPr lang="es-ES" sz="1600" dirty="0" smtClean="0">
                <a:solidFill>
                  <a:srgbClr val="0070C0"/>
                </a:solidFill>
              </a:rPr>
              <a:t>.</a:t>
            </a:r>
            <a:endParaRPr lang="es-CL" sz="1600" dirty="0">
              <a:solidFill>
                <a:srgbClr val="0070C0"/>
              </a:solidFill>
            </a:endParaRPr>
          </a:p>
          <a:p>
            <a:endParaRPr lang="es-CL" sz="1600" dirty="0">
              <a:solidFill>
                <a:srgbClr val="0070C0"/>
              </a:solidFill>
            </a:endParaRPr>
          </a:p>
        </p:txBody>
      </p:sp>
      <p:pic>
        <p:nvPicPr>
          <p:cNvPr id="9217" name="Imagen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02776"/>
            <a:ext cx="477202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Gráfico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18942"/>
            <a:ext cx="4824536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44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6699</TotalTime>
  <Words>2027</Words>
  <Application>Microsoft Office PowerPoint</Application>
  <PresentationFormat>Presentación en pantalla (16:10)</PresentationFormat>
  <Paragraphs>384</Paragraphs>
  <Slides>27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Verdana</vt:lpstr>
      <vt:lpstr>Tema de Office</vt:lpstr>
      <vt:lpstr>Mesa Regional de Movilidad  Región Metropolitana de Santiago</vt:lpstr>
      <vt:lpstr>PRESENTACIÓN</vt:lpstr>
      <vt:lpstr>TABLA</vt:lpstr>
      <vt:lpstr>1.- Contexto de la Mesa  y  Política Regional de Movilidad Activa y Sustentable</vt:lpstr>
      <vt:lpstr>Contexto de la Mesa y Política Regional de Movilidad Activa y Sustentable</vt:lpstr>
      <vt:lpstr>3.- Proceso participativo.  </vt:lpstr>
      <vt:lpstr>Proceso participativo para la formulación de la Política</vt:lpstr>
      <vt:lpstr>Presentación de PowerPoint</vt:lpstr>
      <vt:lpstr>Presentación de PowerPoint</vt:lpstr>
      <vt:lpstr>4.- taller</vt:lpstr>
      <vt:lpstr>Presentación de PowerPoint</vt:lpstr>
      <vt:lpstr>Presentación de PowerPoint</vt:lpstr>
      <vt:lpstr>Presentación de PowerPoint</vt:lpstr>
      <vt:lpstr>3.- Línea Base: OFERTA EN TRANSPORTE RURAL.   </vt:lpstr>
      <vt:lpstr>Presentación de PowerPoint</vt:lpstr>
      <vt:lpstr>Presentación de PowerPoint</vt:lpstr>
      <vt:lpstr>Presentación de PowerPoint</vt:lpstr>
      <vt:lpstr>Presentación de PowerPoint</vt:lpstr>
      <vt:lpstr>3.- Línea Base: infraestructura para ciclovías y ciclos.   </vt:lpstr>
      <vt:lpstr>Presentación de PowerPoint</vt:lpstr>
      <vt:lpstr>3.- Línea Base: SINIESTROS   </vt:lpstr>
      <vt:lpstr>Presentación de PowerPoint</vt:lpstr>
      <vt:lpstr>Presentación de PowerPoint</vt:lpstr>
      <vt:lpstr>Presentación de PowerPoint</vt:lpstr>
      <vt:lpstr>Bibliografía</vt:lpstr>
      <vt:lpstr>Bibliografía</vt:lpstr>
      <vt:lpstr>Mesa Regional de Movilidad  Región Metropolitana de Santiago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Antecedentes Regionales, Brechas y Desafíos de la Región Metropolitana de Santiago</dc:title>
  <dc:creator>Luigi Brignardello Torrealba</dc:creator>
  <cp:lastModifiedBy>Paula Ibarra Camus</cp:lastModifiedBy>
  <cp:revision>526</cp:revision>
  <cp:lastPrinted>2018-07-09T15:43:18Z</cp:lastPrinted>
  <dcterms:created xsi:type="dcterms:W3CDTF">2018-05-30T18:58:22Z</dcterms:created>
  <dcterms:modified xsi:type="dcterms:W3CDTF">2019-09-26T15:31:13Z</dcterms:modified>
</cp:coreProperties>
</file>