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259" r:id="rId3"/>
    <p:sldId id="557" r:id="rId4"/>
    <p:sldId id="419" r:id="rId5"/>
    <p:sldId id="445" r:id="rId6"/>
    <p:sldId id="455" r:id="rId7"/>
    <p:sldId id="505" r:id="rId8"/>
    <p:sldId id="513" r:id="rId9"/>
    <p:sldId id="556" r:id="rId10"/>
    <p:sldId id="502" r:id="rId11"/>
    <p:sldId id="487" r:id="rId12"/>
    <p:sldId id="529" r:id="rId13"/>
    <p:sldId id="532" r:id="rId14"/>
    <p:sldId id="534" r:id="rId15"/>
    <p:sldId id="536" r:id="rId16"/>
    <p:sldId id="535" r:id="rId17"/>
    <p:sldId id="413" r:id="rId18"/>
    <p:sldId id="550" r:id="rId19"/>
    <p:sldId id="545" r:id="rId20"/>
    <p:sldId id="539" r:id="rId21"/>
    <p:sldId id="553" r:id="rId22"/>
    <p:sldId id="554" r:id="rId23"/>
    <p:sldId id="541" r:id="rId24"/>
    <p:sldId id="542" r:id="rId25"/>
    <p:sldId id="543" r:id="rId26"/>
    <p:sldId id="552" r:id="rId27"/>
    <p:sldId id="551" r:id="rId28"/>
    <p:sldId id="547" r:id="rId29"/>
    <p:sldId id="548" r:id="rId30"/>
    <p:sldId id="555" r:id="rId31"/>
    <p:sldId id="549" r:id="rId32"/>
    <p:sldId id="522" r:id="rId33"/>
    <p:sldId id="517" r:id="rId34"/>
    <p:sldId id="518" r:id="rId35"/>
    <p:sldId id="520" r:id="rId36"/>
    <p:sldId id="521" r:id="rId37"/>
    <p:sldId id="526" r:id="rId38"/>
    <p:sldId id="492" r:id="rId39"/>
  </p:sldIdLst>
  <p:sldSz cx="9144000" cy="5715000" type="screen16x10"/>
  <p:notesSz cx="6819900" cy="99187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FF66"/>
    <a:srgbClr val="007DDA"/>
    <a:srgbClr val="0192FF"/>
    <a:srgbClr val="10253F"/>
    <a:srgbClr val="E46C0A"/>
    <a:srgbClr val="FFFF00"/>
    <a:srgbClr val="009900"/>
    <a:srgbClr val="256475"/>
    <a:srgbClr val="1841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8034E78-7F5D-4C2E-B375-FC64B27BC917}" styleName="Estilo o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1" autoAdjust="0"/>
    <p:restoredTop sz="92651" autoAdjust="0"/>
  </p:normalViewPr>
  <p:slideViewPr>
    <p:cSldViewPr>
      <p:cViewPr varScale="1">
        <p:scale>
          <a:sx n="128" d="100"/>
          <a:sy n="128" d="100"/>
        </p:scale>
        <p:origin x="1266" y="108"/>
      </p:cViewPr>
      <p:guideLst>
        <p:guide orient="horz" pos="180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9DAD83-D150-4131-A858-E4A9ADB879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L"/>
        </a:p>
      </dgm:t>
    </dgm:pt>
    <dgm:pt modelId="{C6E91918-45AB-43BE-A455-A3ED748B2397}">
      <dgm:prSet/>
      <dgm:spPr/>
      <dgm:t>
        <a:bodyPr/>
        <a:lstStyle/>
        <a:p>
          <a:pPr rtl="0"/>
          <a:r>
            <a:rPr lang="es-CL" dirty="0" smtClean="0"/>
            <a:t>1.- </a:t>
          </a:r>
          <a:r>
            <a:rPr lang="es-CL" dirty="0" smtClean="0"/>
            <a:t>Contexto </a:t>
          </a:r>
          <a:r>
            <a:rPr lang="es-CL" dirty="0" smtClean="0"/>
            <a:t>de la Mesa y Política Regional de Movilidad Activa y Sustentable.</a:t>
          </a:r>
          <a:endParaRPr lang="es-CL" dirty="0"/>
        </a:p>
      </dgm:t>
    </dgm:pt>
    <dgm:pt modelId="{6E737C66-DCAA-47F5-AEED-67E1081C75D2}" type="parTrans" cxnId="{56539437-A3B3-4B75-9C42-CFA5817AB97B}">
      <dgm:prSet/>
      <dgm:spPr/>
      <dgm:t>
        <a:bodyPr/>
        <a:lstStyle/>
        <a:p>
          <a:endParaRPr lang="es-CL"/>
        </a:p>
      </dgm:t>
    </dgm:pt>
    <dgm:pt modelId="{AB4BCC06-F2CE-4318-B6F5-05499AA7AEC2}" type="sibTrans" cxnId="{56539437-A3B3-4B75-9C42-CFA5817AB97B}">
      <dgm:prSet/>
      <dgm:spPr/>
      <dgm:t>
        <a:bodyPr/>
        <a:lstStyle/>
        <a:p>
          <a:endParaRPr lang="es-CL"/>
        </a:p>
      </dgm:t>
    </dgm:pt>
    <dgm:pt modelId="{2D9FCE2B-EC87-4646-A0A8-C7AD61D90F46}">
      <dgm:prSet/>
      <dgm:spPr/>
      <dgm:t>
        <a:bodyPr/>
        <a:lstStyle/>
        <a:p>
          <a:pPr rtl="0"/>
          <a:r>
            <a:rPr lang="es-CL" dirty="0" smtClean="0"/>
            <a:t>2.- Proceso participativo para la construcción de la Política Regional.</a:t>
          </a:r>
          <a:endParaRPr lang="es-CL" dirty="0"/>
        </a:p>
      </dgm:t>
    </dgm:pt>
    <dgm:pt modelId="{BE859EF6-023B-4C7A-8E16-550008F6B5FA}" type="parTrans" cxnId="{AC0ADEEB-5AC9-4025-8D76-60E83B8ED50A}">
      <dgm:prSet/>
      <dgm:spPr/>
      <dgm:t>
        <a:bodyPr/>
        <a:lstStyle/>
        <a:p>
          <a:endParaRPr lang="es-CL"/>
        </a:p>
      </dgm:t>
    </dgm:pt>
    <dgm:pt modelId="{66AC9008-1A19-49BD-A056-ED5CEB5DBB0E}" type="sibTrans" cxnId="{AC0ADEEB-5AC9-4025-8D76-60E83B8ED50A}">
      <dgm:prSet/>
      <dgm:spPr/>
      <dgm:t>
        <a:bodyPr/>
        <a:lstStyle/>
        <a:p>
          <a:endParaRPr lang="es-CL"/>
        </a:p>
      </dgm:t>
    </dgm:pt>
    <dgm:pt modelId="{5FDF0CF8-DEA5-4673-9A20-B50D2DBDF6B8}">
      <dgm:prSet/>
      <dgm:spPr/>
      <dgm:t>
        <a:bodyPr/>
        <a:lstStyle/>
        <a:p>
          <a:pPr rtl="0"/>
          <a:r>
            <a:rPr lang="es-CL" dirty="0" smtClean="0"/>
            <a:t>3.- Taller: Líneas Estratégicas de la Política.</a:t>
          </a:r>
          <a:endParaRPr lang="es-CL" dirty="0"/>
        </a:p>
      </dgm:t>
    </dgm:pt>
    <dgm:pt modelId="{0D7EACE2-9856-46BE-B9AA-EEA52BDCD239}" type="parTrans" cxnId="{46AD893A-5B35-4CC6-AB8F-79BB272929BF}">
      <dgm:prSet/>
      <dgm:spPr/>
      <dgm:t>
        <a:bodyPr/>
        <a:lstStyle/>
        <a:p>
          <a:endParaRPr lang="es-CL"/>
        </a:p>
      </dgm:t>
    </dgm:pt>
    <dgm:pt modelId="{7B64B16B-2EE1-442B-969A-27501B0891AB}" type="sibTrans" cxnId="{46AD893A-5B35-4CC6-AB8F-79BB272929BF}">
      <dgm:prSet/>
      <dgm:spPr/>
      <dgm:t>
        <a:bodyPr/>
        <a:lstStyle/>
        <a:p>
          <a:endParaRPr lang="es-CL"/>
        </a:p>
      </dgm:t>
    </dgm:pt>
    <dgm:pt modelId="{9672A861-54F7-4DB2-97DB-8D428D22E9C5}" type="pres">
      <dgm:prSet presAssocID="{189DAD83-D150-4131-A858-E4A9ADB8795C}" presName="linear" presStyleCnt="0">
        <dgm:presLayoutVars>
          <dgm:animLvl val="lvl"/>
          <dgm:resizeHandles val="exact"/>
        </dgm:presLayoutVars>
      </dgm:prSet>
      <dgm:spPr/>
      <dgm:t>
        <a:bodyPr/>
        <a:lstStyle/>
        <a:p>
          <a:endParaRPr lang="es-ES"/>
        </a:p>
      </dgm:t>
    </dgm:pt>
    <dgm:pt modelId="{29B480EF-2668-4F69-8D07-BD82CFD53E34}" type="pres">
      <dgm:prSet presAssocID="{C6E91918-45AB-43BE-A455-A3ED748B2397}" presName="parentText" presStyleLbl="node1" presStyleIdx="0" presStyleCnt="3">
        <dgm:presLayoutVars>
          <dgm:chMax val="0"/>
          <dgm:bulletEnabled val="1"/>
        </dgm:presLayoutVars>
      </dgm:prSet>
      <dgm:spPr/>
      <dgm:t>
        <a:bodyPr/>
        <a:lstStyle/>
        <a:p>
          <a:endParaRPr lang="es-ES"/>
        </a:p>
      </dgm:t>
    </dgm:pt>
    <dgm:pt modelId="{CA9E7818-DF88-4098-99BF-E577C95A95E5}" type="pres">
      <dgm:prSet presAssocID="{AB4BCC06-F2CE-4318-B6F5-05499AA7AEC2}" presName="spacer" presStyleCnt="0"/>
      <dgm:spPr/>
    </dgm:pt>
    <dgm:pt modelId="{33645168-1932-4C7F-AF8A-FE81CD9944D1}" type="pres">
      <dgm:prSet presAssocID="{2D9FCE2B-EC87-4646-A0A8-C7AD61D90F46}" presName="parentText" presStyleLbl="node1" presStyleIdx="1" presStyleCnt="3">
        <dgm:presLayoutVars>
          <dgm:chMax val="0"/>
          <dgm:bulletEnabled val="1"/>
        </dgm:presLayoutVars>
      </dgm:prSet>
      <dgm:spPr/>
      <dgm:t>
        <a:bodyPr/>
        <a:lstStyle/>
        <a:p>
          <a:endParaRPr lang="es-ES"/>
        </a:p>
      </dgm:t>
    </dgm:pt>
    <dgm:pt modelId="{867A0971-9F62-463D-95AE-C86F3B43752B}" type="pres">
      <dgm:prSet presAssocID="{66AC9008-1A19-49BD-A056-ED5CEB5DBB0E}" presName="spacer" presStyleCnt="0"/>
      <dgm:spPr/>
    </dgm:pt>
    <dgm:pt modelId="{BF3768A1-8E04-42BA-A0A9-3F64CE3F5AA6}" type="pres">
      <dgm:prSet presAssocID="{5FDF0CF8-DEA5-4673-9A20-B50D2DBDF6B8}" presName="parentText" presStyleLbl="node1" presStyleIdx="2" presStyleCnt="3">
        <dgm:presLayoutVars>
          <dgm:chMax val="0"/>
          <dgm:bulletEnabled val="1"/>
        </dgm:presLayoutVars>
      </dgm:prSet>
      <dgm:spPr/>
      <dgm:t>
        <a:bodyPr/>
        <a:lstStyle/>
        <a:p>
          <a:endParaRPr lang="es-ES"/>
        </a:p>
      </dgm:t>
    </dgm:pt>
  </dgm:ptLst>
  <dgm:cxnLst>
    <dgm:cxn modelId="{DAD79D0D-A920-49AB-ABF2-484F086A40A9}" type="presOf" srcId="{5FDF0CF8-DEA5-4673-9A20-B50D2DBDF6B8}" destId="{BF3768A1-8E04-42BA-A0A9-3F64CE3F5AA6}" srcOrd="0" destOrd="0" presId="urn:microsoft.com/office/officeart/2005/8/layout/vList2"/>
    <dgm:cxn modelId="{AC0ADEEB-5AC9-4025-8D76-60E83B8ED50A}" srcId="{189DAD83-D150-4131-A858-E4A9ADB8795C}" destId="{2D9FCE2B-EC87-4646-A0A8-C7AD61D90F46}" srcOrd="1" destOrd="0" parTransId="{BE859EF6-023B-4C7A-8E16-550008F6B5FA}" sibTransId="{66AC9008-1A19-49BD-A056-ED5CEB5DBB0E}"/>
    <dgm:cxn modelId="{56539437-A3B3-4B75-9C42-CFA5817AB97B}" srcId="{189DAD83-D150-4131-A858-E4A9ADB8795C}" destId="{C6E91918-45AB-43BE-A455-A3ED748B2397}" srcOrd="0" destOrd="0" parTransId="{6E737C66-DCAA-47F5-AEED-67E1081C75D2}" sibTransId="{AB4BCC06-F2CE-4318-B6F5-05499AA7AEC2}"/>
    <dgm:cxn modelId="{7EA34044-EDA8-49F5-B4FA-269B0F0F1C4A}" type="presOf" srcId="{C6E91918-45AB-43BE-A455-A3ED748B2397}" destId="{29B480EF-2668-4F69-8D07-BD82CFD53E34}" srcOrd="0" destOrd="0" presId="urn:microsoft.com/office/officeart/2005/8/layout/vList2"/>
    <dgm:cxn modelId="{51C54D61-38DA-48A8-AFD1-C66ABBFC495F}" type="presOf" srcId="{189DAD83-D150-4131-A858-E4A9ADB8795C}" destId="{9672A861-54F7-4DB2-97DB-8D428D22E9C5}" srcOrd="0" destOrd="0" presId="urn:microsoft.com/office/officeart/2005/8/layout/vList2"/>
    <dgm:cxn modelId="{46AD893A-5B35-4CC6-AB8F-79BB272929BF}" srcId="{189DAD83-D150-4131-A858-E4A9ADB8795C}" destId="{5FDF0CF8-DEA5-4673-9A20-B50D2DBDF6B8}" srcOrd="2" destOrd="0" parTransId="{0D7EACE2-9856-46BE-B9AA-EEA52BDCD239}" sibTransId="{7B64B16B-2EE1-442B-969A-27501B0891AB}"/>
    <dgm:cxn modelId="{09339FD0-6CAB-4E97-83A1-7557E2D1C619}" type="presOf" srcId="{2D9FCE2B-EC87-4646-A0A8-C7AD61D90F46}" destId="{33645168-1932-4C7F-AF8A-FE81CD9944D1}" srcOrd="0" destOrd="0" presId="urn:microsoft.com/office/officeart/2005/8/layout/vList2"/>
    <dgm:cxn modelId="{A5AFC552-B271-4C38-8964-3E2221B491D7}" type="presParOf" srcId="{9672A861-54F7-4DB2-97DB-8D428D22E9C5}" destId="{29B480EF-2668-4F69-8D07-BD82CFD53E34}" srcOrd="0" destOrd="0" presId="urn:microsoft.com/office/officeart/2005/8/layout/vList2"/>
    <dgm:cxn modelId="{E00272D4-1AB9-4EA0-9F57-5BF922317425}" type="presParOf" srcId="{9672A861-54F7-4DB2-97DB-8D428D22E9C5}" destId="{CA9E7818-DF88-4098-99BF-E577C95A95E5}" srcOrd="1" destOrd="0" presId="urn:microsoft.com/office/officeart/2005/8/layout/vList2"/>
    <dgm:cxn modelId="{20ADB8BD-DD65-447C-9B60-9477B4BABD33}" type="presParOf" srcId="{9672A861-54F7-4DB2-97DB-8D428D22E9C5}" destId="{33645168-1932-4C7F-AF8A-FE81CD9944D1}" srcOrd="2" destOrd="0" presId="urn:microsoft.com/office/officeart/2005/8/layout/vList2"/>
    <dgm:cxn modelId="{26B7E36A-FF7F-4204-9C73-4C219EB55A9F}" type="presParOf" srcId="{9672A861-54F7-4DB2-97DB-8D428D22E9C5}" destId="{867A0971-9F62-463D-95AE-C86F3B43752B}" srcOrd="3" destOrd="0" presId="urn:microsoft.com/office/officeart/2005/8/layout/vList2"/>
    <dgm:cxn modelId="{84E973F4-BEC0-4F90-9CC4-86636F608D80}" type="presParOf" srcId="{9672A861-54F7-4DB2-97DB-8D428D22E9C5}" destId="{BF3768A1-8E04-42BA-A0A9-3F64CE3F5AA6}"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114B57-CC3A-46C7-A0D2-25E6509A631B}" type="doc">
      <dgm:prSet loTypeId="urn:microsoft.com/office/officeart/2005/8/layout/hProcess9" loCatId="process" qsTypeId="urn:microsoft.com/office/officeart/2005/8/quickstyle/simple1" qsCatId="simple" csTypeId="urn:microsoft.com/office/officeart/2005/8/colors/accent1_2" csCatId="accent1" phldr="1"/>
      <dgm:spPr/>
    </dgm:pt>
    <dgm:pt modelId="{E600EBCF-86AD-448F-9B21-4B2E613E421D}">
      <dgm:prSet phldrT="[Texto]" custT="1"/>
      <dgm:spPr/>
      <dgm:t>
        <a:bodyPr/>
        <a:lstStyle/>
        <a:p>
          <a:r>
            <a:rPr lang="es-ES" sz="1200" b="1" dirty="0" smtClean="0">
              <a:solidFill>
                <a:srgbClr val="FFFF66"/>
              </a:solidFill>
            </a:rPr>
            <a:t>Jul 2018 </a:t>
          </a:r>
          <a:r>
            <a:rPr lang="es-ES" sz="900" dirty="0" smtClean="0"/>
            <a:t>(Ciudadanía) Presentación Intendenta</a:t>
          </a:r>
          <a:endParaRPr lang="es-ES" sz="900" dirty="0"/>
        </a:p>
      </dgm:t>
    </dgm:pt>
    <dgm:pt modelId="{E302EC7C-2562-4562-8D38-577A361B5918}" type="parTrans" cxnId="{94E049E7-CCD4-494D-A0DB-BA526696D3E9}">
      <dgm:prSet/>
      <dgm:spPr/>
      <dgm:t>
        <a:bodyPr/>
        <a:lstStyle/>
        <a:p>
          <a:endParaRPr lang="es-ES"/>
        </a:p>
      </dgm:t>
    </dgm:pt>
    <dgm:pt modelId="{802B3E02-34EC-45DB-BD51-7855BC78234C}" type="sibTrans" cxnId="{94E049E7-CCD4-494D-A0DB-BA526696D3E9}">
      <dgm:prSet/>
      <dgm:spPr/>
      <dgm:t>
        <a:bodyPr/>
        <a:lstStyle/>
        <a:p>
          <a:endParaRPr lang="es-ES"/>
        </a:p>
      </dgm:t>
    </dgm:pt>
    <dgm:pt modelId="{00ED43E3-FE43-483E-BACD-A79238AF2A8B}">
      <dgm:prSet phldrT="[Texto]" custT="1"/>
      <dgm:spPr/>
      <dgm:t>
        <a:bodyPr/>
        <a:lstStyle/>
        <a:p>
          <a:r>
            <a:rPr lang="es-ES" sz="1200" b="1" dirty="0" smtClean="0">
              <a:solidFill>
                <a:srgbClr val="FFFF66"/>
              </a:solidFill>
            </a:rPr>
            <a:t>Abril 2019 </a:t>
          </a:r>
          <a:r>
            <a:rPr lang="es-ES" sz="900" dirty="0" smtClean="0"/>
            <a:t>(Línea Base y Diagnóstico, Técnicos</a:t>
          </a:r>
          <a:r>
            <a:rPr lang="es-ES" sz="1000" dirty="0" smtClean="0"/>
            <a:t>)</a:t>
          </a:r>
          <a:endParaRPr lang="es-ES" sz="1000" dirty="0"/>
        </a:p>
      </dgm:t>
    </dgm:pt>
    <dgm:pt modelId="{672602B4-9EE4-48C6-A6E6-7DA7CC22E5AE}" type="parTrans" cxnId="{D6C93A28-06F9-485A-BC58-95571414B539}">
      <dgm:prSet/>
      <dgm:spPr/>
      <dgm:t>
        <a:bodyPr/>
        <a:lstStyle/>
        <a:p>
          <a:endParaRPr lang="es-ES"/>
        </a:p>
      </dgm:t>
    </dgm:pt>
    <dgm:pt modelId="{588D245D-5C91-47A5-BA91-3BD0A5B32F83}" type="sibTrans" cxnId="{D6C93A28-06F9-485A-BC58-95571414B539}">
      <dgm:prSet/>
      <dgm:spPr/>
      <dgm:t>
        <a:bodyPr/>
        <a:lstStyle/>
        <a:p>
          <a:endParaRPr lang="es-ES"/>
        </a:p>
      </dgm:t>
    </dgm:pt>
    <dgm:pt modelId="{48F8B87C-E98A-4EB4-982C-71C68C8A3C67}">
      <dgm:prSet phldrT="[Texto]" custT="1"/>
      <dgm:spPr/>
      <dgm:t>
        <a:bodyPr/>
        <a:lstStyle/>
        <a:p>
          <a:r>
            <a:rPr lang="es-ES" sz="1200" b="1" dirty="0" smtClean="0">
              <a:solidFill>
                <a:srgbClr val="FFFF66"/>
              </a:solidFill>
            </a:rPr>
            <a:t>Jul 2018 </a:t>
          </a:r>
          <a:r>
            <a:rPr lang="es-ES" sz="900" dirty="0" smtClean="0">
              <a:solidFill>
                <a:schemeClr val="bg1"/>
              </a:solidFill>
            </a:rPr>
            <a:t>(</a:t>
          </a:r>
          <a:r>
            <a:rPr lang="es-CL" sz="900" u="none" strike="noStrike" dirty="0" smtClean="0">
              <a:solidFill>
                <a:schemeClr val="bg1"/>
              </a:solidFill>
              <a:effectLst/>
            </a:rPr>
            <a:t>Autoridades sectores y municipios) </a:t>
          </a:r>
          <a:r>
            <a:rPr lang="es-ES" sz="900" u="none" strike="noStrike" dirty="0" smtClean="0">
              <a:solidFill>
                <a:schemeClr val="bg1"/>
              </a:solidFill>
              <a:effectLst/>
            </a:rPr>
            <a:t>Presentación Intendenta</a:t>
          </a:r>
          <a:endParaRPr lang="es-ES" sz="900" dirty="0">
            <a:solidFill>
              <a:schemeClr val="bg1"/>
            </a:solidFill>
          </a:endParaRPr>
        </a:p>
      </dgm:t>
    </dgm:pt>
    <dgm:pt modelId="{198283AF-2BA1-4137-8654-26193075EBFF}" type="parTrans" cxnId="{807B352A-83C0-4D60-9931-AB45C46D4777}">
      <dgm:prSet/>
      <dgm:spPr/>
      <dgm:t>
        <a:bodyPr/>
        <a:lstStyle/>
        <a:p>
          <a:endParaRPr lang="es-ES"/>
        </a:p>
      </dgm:t>
    </dgm:pt>
    <dgm:pt modelId="{EA382D65-9159-4FC2-A1DD-BBE931BF9F77}" type="sibTrans" cxnId="{807B352A-83C0-4D60-9931-AB45C46D4777}">
      <dgm:prSet/>
      <dgm:spPr/>
      <dgm:t>
        <a:bodyPr/>
        <a:lstStyle/>
        <a:p>
          <a:endParaRPr lang="es-ES"/>
        </a:p>
      </dgm:t>
    </dgm:pt>
    <dgm:pt modelId="{37C5E4E6-A254-4317-BF3D-2CF8E2767AB6}">
      <dgm:prSet phldrT="[Texto]" custT="1"/>
      <dgm:spPr/>
      <dgm:t>
        <a:bodyPr/>
        <a:lstStyle/>
        <a:p>
          <a:r>
            <a:rPr lang="es-ES" sz="1200" b="1" dirty="0" smtClean="0">
              <a:solidFill>
                <a:srgbClr val="FFFF66"/>
              </a:solidFill>
            </a:rPr>
            <a:t>Ene 2019 </a:t>
          </a:r>
          <a:r>
            <a:rPr lang="es-ES" sz="1100" dirty="0" smtClean="0"/>
            <a:t>(Taller Técnico)</a:t>
          </a:r>
          <a:endParaRPr lang="es-ES" sz="1100" dirty="0"/>
        </a:p>
      </dgm:t>
    </dgm:pt>
    <dgm:pt modelId="{20216D81-ABC3-4CBD-B71A-AE463D2BCF80}" type="parTrans" cxnId="{60C26F02-59B8-429B-B0C2-975216CD27C3}">
      <dgm:prSet/>
      <dgm:spPr/>
      <dgm:t>
        <a:bodyPr/>
        <a:lstStyle/>
        <a:p>
          <a:endParaRPr lang="es-ES"/>
        </a:p>
      </dgm:t>
    </dgm:pt>
    <dgm:pt modelId="{75677035-60FB-462E-84B7-997A1D05F6AF}" type="sibTrans" cxnId="{60C26F02-59B8-429B-B0C2-975216CD27C3}">
      <dgm:prSet/>
      <dgm:spPr/>
      <dgm:t>
        <a:bodyPr/>
        <a:lstStyle/>
        <a:p>
          <a:endParaRPr lang="es-ES"/>
        </a:p>
      </dgm:t>
    </dgm:pt>
    <dgm:pt modelId="{9994B8AD-BF13-4E74-8D99-73C0EE892B4F}">
      <dgm:prSet phldrT="[Texto]" custT="1"/>
      <dgm:spPr/>
      <dgm:t>
        <a:bodyPr/>
        <a:lstStyle/>
        <a:p>
          <a:r>
            <a:rPr lang="es-ES" sz="1100" b="1" dirty="0" smtClean="0">
              <a:solidFill>
                <a:srgbClr val="FFFF66"/>
              </a:solidFill>
            </a:rPr>
            <a:t>Jul 2018 a Oct 2018 </a:t>
          </a:r>
          <a:r>
            <a:rPr lang="es-ES" sz="900" dirty="0" smtClean="0"/>
            <a:t>(</a:t>
          </a:r>
          <a:r>
            <a:rPr lang="es-CL" sz="900" dirty="0" smtClean="0"/>
            <a:t>Encuesta Plan de Acción en Movilidad y Estrategia Regional de Resiliencia) A Municipios, Sectores y CORE</a:t>
          </a:r>
          <a:endParaRPr lang="es-ES" sz="900" dirty="0"/>
        </a:p>
      </dgm:t>
    </dgm:pt>
    <dgm:pt modelId="{92D803CF-ABBC-4EE7-A98D-2757E0CEB0D1}" type="parTrans" cxnId="{2D0B1323-5AFB-45EB-81C4-B0CA4832B4D9}">
      <dgm:prSet/>
      <dgm:spPr/>
      <dgm:t>
        <a:bodyPr/>
        <a:lstStyle/>
        <a:p>
          <a:endParaRPr lang="es-ES"/>
        </a:p>
      </dgm:t>
    </dgm:pt>
    <dgm:pt modelId="{57A5CE73-3778-48A9-A655-5AB94D3F509B}" type="sibTrans" cxnId="{2D0B1323-5AFB-45EB-81C4-B0CA4832B4D9}">
      <dgm:prSet/>
      <dgm:spPr/>
      <dgm:t>
        <a:bodyPr/>
        <a:lstStyle/>
        <a:p>
          <a:endParaRPr lang="es-ES"/>
        </a:p>
      </dgm:t>
    </dgm:pt>
    <dgm:pt modelId="{8B5E49A9-4151-463B-AC69-61B52B38788E}">
      <dgm:prSet custT="1"/>
      <dgm:spPr/>
      <dgm:t>
        <a:bodyPr/>
        <a:lstStyle/>
        <a:p>
          <a:r>
            <a:rPr lang="es-ES" sz="1200" b="1" dirty="0" smtClean="0">
              <a:solidFill>
                <a:srgbClr val="FFFF66"/>
              </a:solidFill>
            </a:rPr>
            <a:t>Dic 2018 </a:t>
          </a:r>
          <a:r>
            <a:rPr lang="es-ES" sz="1000" dirty="0" smtClean="0"/>
            <a:t>(Resultados Encuestas)</a:t>
          </a:r>
          <a:endParaRPr lang="es-ES" sz="1000" dirty="0"/>
        </a:p>
      </dgm:t>
    </dgm:pt>
    <dgm:pt modelId="{51A67DD0-8E26-463D-9B3B-3CDE3F42B0DB}" type="parTrans" cxnId="{5ABC0C55-BD72-4784-B5F1-D2B8D1821616}">
      <dgm:prSet/>
      <dgm:spPr/>
      <dgm:t>
        <a:bodyPr/>
        <a:lstStyle/>
        <a:p>
          <a:endParaRPr lang="es-ES"/>
        </a:p>
      </dgm:t>
    </dgm:pt>
    <dgm:pt modelId="{CE61CD83-7E01-445E-9696-BBF61FC3FC69}" type="sibTrans" cxnId="{5ABC0C55-BD72-4784-B5F1-D2B8D1821616}">
      <dgm:prSet/>
      <dgm:spPr/>
      <dgm:t>
        <a:bodyPr/>
        <a:lstStyle/>
        <a:p>
          <a:endParaRPr lang="es-ES"/>
        </a:p>
      </dgm:t>
    </dgm:pt>
    <dgm:pt modelId="{A730B276-444A-4D7D-94F6-F09EC679D994}">
      <dgm:prSet custT="1"/>
      <dgm:spPr/>
      <dgm:t>
        <a:bodyPr/>
        <a:lstStyle/>
        <a:p>
          <a:r>
            <a:rPr lang="es-ES" sz="1200" b="1" dirty="0" smtClean="0">
              <a:solidFill>
                <a:srgbClr val="FFFF66"/>
              </a:solidFill>
            </a:rPr>
            <a:t>Nov 2018 </a:t>
          </a:r>
          <a:r>
            <a:rPr lang="es-ES" sz="800" dirty="0" smtClean="0"/>
            <a:t>(Introducción Ciudadana)</a:t>
          </a:r>
        </a:p>
      </dgm:t>
    </dgm:pt>
    <dgm:pt modelId="{16156835-670C-490B-B372-B92D684EC79E}" type="parTrans" cxnId="{D13F2737-2ACB-46F2-816D-9324E1FD9314}">
      <dgm:prSet/>
      <dgm:spPr/>
      <dgm:t>
        <a:bodyPr/>
        <a:lstStyle/>
        <a:p>
          <a:endParaRPr lang="es-ES"/>
        </a:p>
      </dgm:t>
    </dgm:pt>
    <dgm:pt modelId="{DCA288B4-054E-40D5-99F4-9F887378AD5F}" type="sibTrans" cxnId="{D13F2737-2ACB-46F2-816D-9324E1FD9314}">
      <dgm:prSet/>
      <dgm:spPr/>
      <dgm:t>
        <a:bodyPr/>
        <a:lstStyle/>
        <a:p>
          <a:endParaRPr lang="es-ES"/>
        </a:p>
      </dgm:t>
    </dgm:pt>
    <dgm:pt modelId="{FE0A49C4-294D-4892-A46B-02A692F68DE3}">
      <dgm:prSet custT="1"/>
      <dgm:spPr/>
      <dgm:t>
        <a:bodyPr/>
        <a:lstStyle/>
        <a:p>
          <a:r>
            <a:rPr lang="es-ES" sz="1200" b="1" dirty="0" smtClean="0">
              <a:solidFill>
                <a:srgbClr val="FFFF66"/>
              </a:solidFill>
            </a:rPr>
            <a:t>Ene 2019 </a:t>
          </a:r>
          <a:r>
            <a:rPr lang="es-ES" sz="1000" dirty="0" smtClean="0"/>
            <a:t>(Taller Ciudadano)</a:t>
          </a:r>
          <a:endParaRPr lang="es-ES" sz="1000" dirty="0"/>
        </a:p>
      </dgm:t>
    </dgm:pt>
    <dgm:pt modelId="{2AED46BE-D7F4-4B4D-B704-013EA4A8C54B}" type="parTrans" cxnId="{666A2E0B-3729-48F1-84F2-9CB90F47B840}">
      <dgm:prSet/>
      <dgm:spPr/>
      <dgm:t>
        <a:bodyPr/>
        <a:lstStyle/>
        <a:p>
          <a:endParaRPr lang="es-ES"/>
        </a:p>
      </dgm:t>
    </dgm:pt>
    <dgm:pt modelId="{6CD86962-5914-4C3F-9BFA-C670166804C5}" type="sibTrans" cxnId="{666A2E0B-3729-48F1-84F2-9CB90F47B840}">
      <dgm:prSet/>
      <dgm:spPr/>
      <dgm:t>
        <a:bodyPr/>
        <a:lstStyle/>
        <a:p>
          <a:endParaRPr lang="es-ES"/>
        </a:p>
      </dgm:t>
    </dgm:pt>
    <dgm:pt modelId="{6851551C-CB29-4D84-A5A0-DEB9BF8E7EC9}">
      <dgm:prSet custT="1"/>
      <dgm:spPr/>
      <dgm:t>
        <a:bodyPr/>
        <a:lstStyle/>
        <a:p>
          <a:r>
            <a:rPr lang="es-ES" sz="1200" b="1" dirty="0" smtClean="0">
              <a:solidFill>
                <a:srgbClr val="FFFF66"/>
              </a:solidFill>
            </a:rPr>
            <a:t>Mar 2019 </a:t>
          </a:r>
          <a:r>
            <a:rPr lang="es-ES" sz="900" dirty="0" smtClean="0"/>
            <a:t>(Línea Base y Diagnóstico, Ciudadano</a:t>
          </a:r>
          <a:r>
            <a:rPr lang="es-ES" sz="1000" dirty="0" smtClean="0"/>
            <a:t>)</a:t>
          </a:r>
          <a:endParaRPr lang="es-ES" sz="1000" dirty="0"/>
        </a:p>
      </dgm:t>
    </dgm:pt>
    <dgm:pt modelId="{029D681B-5BE0-46E6-9EFF-38D01D12CB1B}" type="parTrans" cxnId="{09A3DDF2-81A5-4623-A81F-F6DF35351328}">
      <dgm:prSet/>
      <dgm:spPr/>
      <dgm:t>
        <a:bodyPr/>
        <a:lstStyle/>
        <a:p>
          <a:endParaRPr lang="es-ES"/>
        </a:p>
      </dgm:t>
    </dgm:pt>
    <dgm:pt modelId="{E802D24F-6658-43EB-AD46-0CB0D0C3F53E}" type="sibTrans" cxnId="{09A3DDF2-81A5-4623-A81F-F6DF35351328}">
      <dgm:prSet/>
      <dgm:spPr/>
      <dgm:t>
        <a:bodyPr/>
        <a:lstStyle/>
        <a:p>
          <a:endParaRPr lang="es-ES"/>
        </a:p>
      </dgm:t>
    </dgm:pt>
    <dgm:pt modelId="{826DB967-B635-4D53-ACEC-3AD9608D87B9}">
      <dgm:prSet custT="1"/>
      <dgm:spPr/>
      <dgm:t>
        <a:bodyPr/>
        <a:lstStyle/>
        <a:p>
          <a:r>
            <a:rPr lang="es-ES" sz="1200" b="1" dirty="0" smtClean="0">
              <a:solidFill>
                <a:srgbClr val="FFFF66"/>
              </a:solidFill>
            </a:rPr>
            <a:t>Jun 2019 </a:t>
          </a:r>
        </a:p>
        <a:p>
          <a:r>
            <a:rPr lang="es-ES" sz="900" dirty="0" smtClean="0"/>
            <a:t>Celebración DMDB</a:t>
          </a:r>
        </a:p>
      </dgm:t>
    </dgm:pt>
    <dgm:pt modelId="{54D24039-E61F-437B-BFFB-C782DFBDD8FC}" type="parTrans" cxnId="{C7824A19-5A5E-4E5C-9523-1C0412B6E3B1}">
      <dgm:prSet/>
      <dgm:spPr/>
      <dgm:t>
        <a:bodyPr/>
        <a:lstStyle/>
        <a:p>
          <a:endParaRPr lang="es-ES"/>
        </a:p>
      </dgm:t>
    </dgm:pt>
    <dgm:pt modelId="{1991A47A-BAA5-473A-B501-367509DB6B36}" type="sibTrans" cxnId="{C7824A19-5A5E-4E5C-9523-1C0412B6E3B1}">
      <dgm:prSet/>
      <dgm:spPr/>
      <dgm:t>
        <a:bodyPr/>
        <a:lstStyle/>
        <a:p>
          <a:endParaRPr lang="es-ES"/>
        </a:p>
      </dgm:t>
    </dgm:pt>
    <dgm:pt modelId="{0FF56616-7E74-4BC4-9513-787DF1426F8F}" type="pres">
      <dgm:prSet presAssocID="{6A114B57-CC3A-46C7-A0D2-25E6509A631B}" presName="CompostProcess" presStyleCnt="0">
        <dgm:presLayoutVars>
          <dgm:dir/>
          <dgm:resizeHandles val="exact"/>
        </dgm:presLayoutVars>
      </dgm:prSet>
      <dgm:spPr/>
    </dgm:pt>
    <dgm:pt modelId="{2740C8EC-C6AA-43E9-B005-DFEC1F7EDBAF}" type="pres">
      <dgm:prSet presAssocID="{6A114B57-CC3A-46C7-A0D2-25E6509A631B}" presName="arrow" presStyleLbl="bgShp" presStyleIdx="0" presStyleCnt="1"/>
      <dgm:spPr/>
    </dgm:pt>
    <dgm:pt modelId="{728359BD-3295-4497-A067-5ECDC5E36081}" type="pres">
      <dgm:prSet presAssocID="{6A114B57-CC3A-46C7-A0D2-25E6509A631B}" presName="linearProcess" presStyleCnt="0"/>
      <dgm:spPr/>
    </dgm:pt>
    <dgm:pt modelId="{9074977D-270E-436A-BC6E-F099B519A06A}" type="pres">
      <dgm:prSet presAssocID="{E600EBCF-86AD-448F-9B21-4B2E613E421D}" presName="textNode" presStyleLbl="node1" presStyleIdx="0" presStyleCnt="10">
        <dgm:presLayoutVars>
          <dgm:bulletEnabled val="1"/>
        </dgm:presLayoutVars>
      </dgm:prSet>
      <dgm:spPr/>
      <dgm:t>
        <a:bodyPr/>
        <a:lstStyle/>
        <a:p>
          <a:endParaRPr lang="es-ES"/>
        </a:p>
      </dgm:t>
    </dgm:pt>
    <dgm:pt modelId="{953DBCF0-80F8-41D0-9EFD-94CE01B9A78B}" type="pres">
      <dgm:prSet presAssocID="{802B3E02-34EC-45DB-BD51-7855BC78234C}" presName="sibTrans" presStyleCnt="0"/>
      <dgm:spPr/>
    </dgm:pt>
    <dgm:pt modelId="{3838C054-B013-4E45-A252-DD8717BCE62D}" type="pres">
      <dgm:prSet presAssocID="{48F8B87C-E98A-4EB4-982C-71C68C8A3C67}" presName="textNode" presStyleLbl="node1" presStyleIdx="1" presStyleCnt="10">
        <dgm:presLayoutVars>
          <dgm:bulletEnabled val="1"/>
        </dgm:presLayoutVars>
      </dgm:prSet>
      <dgm:spPr/>
      <dgm:t>
        <a:bodyPr/>
        <a:lstStyle/>
        <a:p>
          <a:endParaRPr lang="es-ES"/>
        </a:p>
      </dgm:t>
    </dgm:pt>
    <dgm:pt modelId="{32505B80-BF73-4066-9991-E74AACB62630}" type="pres">
      <dgm:prSet presAssocID="{EA382D65-9159-4FC2-A1DD-BBE931BF9F77}" presName="sibTrans" presStyleCnt="0"/>
      <dgm:spPr/>
    </dgm:pt>
    <dgm:pt modelId="{4C48E7A8-03B6-4185-BC9D-51B02A8BFF39}" type="pres">
      <dgm:prSet presAssocID="{9994B8AD-BF13-4E74-8D99-73C0EE892B4F}" presName="textNode" presStyleLbl="node1" presStyleIdx="2" presStyleCnt="10">
        <dgm:presLayoutVars>
          <dgm:bulletEnabled val="1"/>
        </dgm:presLayoutVars>
      </dgm:prSet>
      <dgm:spPr/>
      <dgm:t>
        <a:bodyPr/>
        <a:lstStyle/>
        <a:p>
          <a:endParaRPr lang="es-ES"/>
        </a:p>
      </dgm:t>
    </dgm:pt>
    <dgm:pt modelId="{518A0244-C47E-4A06-BD89-BD1196D7BA9D}" type="pres">
      <dgm:prSet presAssocID="{57A5CE73-3778-48A9-A655-5AB94D3F509B}" presName="sibTrans" presStyleCnt="0"/>
      <dgm:spPr/>
    </dgm:pt>
    <dgm:pt modelId="{BCE0352A-BFA5-454E-B16A-F11192CAE8C7}" type="pres">
      <dgm:prSet presAssocID="{A730B276-444A-4D7D-94F6-F09EC679D994}" presName="textNode" presStyleLbl="node1" presStyleIdx="3" presStyleCnt="10">
        <dgm:presLayoutVars>
          <dgm:bulletEnabled val="1"/>
        </dgm:presLayoutVars>
      </dgm:prSet>
      <dgm:spPr/>
      <dgm:t>
        <a:bodyPr/>
        <a:lstStyle/>
        <a:p>
          <a:endParaRPr lang="es-ES"/>
        </a:p>
      </dgm:t>
    </dgm:pt>
    <dgm:pt modelId="{3A6F0822-E316-4870-B842-444C30CA2606}" type="pres">
      <dgm:prSet presAssocID="{DCA288B4-054E-40D5-99F4-9F887378AD5F}" presName="sibTrans" presStyleCnt="0"/>
      <dgm:spPr/>
    </dgm:pt>
    <dgm:pt modelId="{1402CDE2-EBB8-4015-B74E-DB76D723D11B}" type="pres">
      <dgm:prSet presAssocID="{8B5E49A9-4151-463B-AC69-61B52B38788E}" presName="textNode" presStyleLbl="node1" presStyleIdx="4" presStyleCnt="10">
        <dgm:presLayoutVars>
          <dgm:bulletEnabled val="1"/>
        </dgm:presLayoutVars>
      </dgm:prSet>
      <dgm:spPr/>
      <dgm:t>
        <a:bodyPr/>
        <a:lstStyle/>
        <a:p>
          <a:endParaRPr lang="es-ES"/>
        </a:p>
      </dgm:t>
    </dgm:pt>
    <dgm:pt modelId="{23D394ED-239B-4765-9B11-554C7479AE78}" type="pres">
      <dgm:prSet presAssocID="{CE61CD83-7E01-445E-9696-BBF61FC3FC69}" presName="sibTrans" presStyleCnt="0"/>
      <dgm:spPr/>
    </dgm:pt>
    <dgm:pt modelId="{838800E2-77EC-4B5B-935E-E3482A1379B5}" type="pres">
      <dgm:prSet presAssocID="{FE0A49C4-294D-4892-A46B-02A692F68DE3}" presName="textNode" presStyleLbl="node1" presStyleIdx="5" presStyleCnt="10">
        <dgm:presLayoutVars>
          <dgm:bulletEnabled val="1"/>
        </dgm:presLayoutVars>
      </dgm:prSet>
      <dgm:spPr/>
      <dgm:t>
        <a:bodyPr/>
        <a:lstStyle/>
        <a:p>
          <a:endParaRPr lang="es-ES"/>
        </a:p>
      </dgm:t>
    </dgm:pt>
    <dgm:pt modelId="{4CBA0A09-5B66-46AE-BAC8-8268AF89E5AF}" type="pres">
      <dgm:prSet presAssocID="{6CD86962-5914-4C3F-9BFA-C670166804C5}" presName="sibTrans" presStyleCnt="0"/>
      <dgm:spPr/>
    </dgm:pt>
    <dgm:pt modelId="{08F29201-8AEB-4324-BDD6-776EC8E6F38F}" type="pres">
      <dgm:prSet presAssocID="{37C5E4E6-A254-4317-BF3D-2CF8E2767AB6}" presName="textNode" presStyleLbl="node1" presStyleIdx="6" presStyleCnt="10">
        <dgm:presLayoutVars>
          <dgm:bulletEnabled val="1"/>
        </dgm:presLayoutVars>
      </dgm:prSet>
      <dgm:spPr/>
      <dgm:t>
        <a:bodyPr/>
        <a:lstStyle/>
        <a:p>
          <a:endParaRPr lang="es-ES"/>
        </a:p>
      </dgm:t>
    </dgm:pt>
    <dgm:pt modelId="{32642E22-B8EA-4A03-96D6-CD407E48B253}" type="pres">
      <dgm:prSet presAssocID="{75677035-60FB-462E-84B7-997A1D05F6AF}" presName="sibTrans" presStyleCnt="0"/>
      <dgm:spPr/>
    </dgm:pt>
    <dgm:pt modelId="{4FB01E0A-F8BB-4791-8812-A7341D5A104C}" type="pres">
      <dgm:prSet presAssocID="{6851551C-CB29-4D84-A5A0-DEB9BF8E7EC9}" presName="textNode" presStyleLbl="node1" presStyleIdx="7" presStyleCnt="10">
        <dgm:presLayoutVars>
          <dgm:bulletEnabled val="1"/>
        </dgm:presLayoutVars>
      </dgm:prSet>
      <dgm:spPr/>
      <dgm:t>
        <a:bodyPr/>
        <a:lstStyle/>
        <a:p>
          <a:endParaRPr lang="es-ES"/>
        </a:p>
      </dgm:t>
    </dgm:pt>
    <dgm:pt modelId="{5C4D04C9-5FDA-423B-8148-75CF7FA45B6A}" type="pres">
      <dgm:prSet presAssocID="{E802D24F-6658-43EB-AD46-0CB0D0C3F53E}" presName="sibTrans" presStyleCnt="0"/>
      <dgm:spPr/>
    </dgm:pt>
    <dgm:pt modelId="{68C66E66-F6DE-4B73-A35A-0612EE09939B}" type="pres">
      <dgm:prSet presAssocID="{00ED43E3-FE43-483E-BACD-A79238AF2A8B}" presName="textNode" presStyleLbl="node1" presStyleIdx="8" presStyleCnt="10">
        <dgm:presLayoutVars>
          <dgm:bulletEnabled val="1"/>
        </dgm:presLayoutVars>
      </dgm:prSet>
      <dgm:spPr/>
      <dgm:t>
        <a:bodyPr/>
        <a:lstStyle/>
        <a:p>
          <a:endParaRPr lang="es-ES"/>
        </a:p>
      </dgm:t>
    </dgm:pt>
    <dgm:pt modelId="{117EAAAB-473A-4BEB-9935-23870E9B165E}" type="pres">
      <dgm:prSet presAssocID="{588D245D-5C91-47A5-BA91-3BD0A5B32F83}" presName="sibTrans" presStyleCnt="0"/>
      <dgm:spPr/>
    </dgm:pt>
    <dgm:pt modelId="{05DD4492-842F-4D4C-B795-A87BAE0BF626}" type="pres">
      <dgm:prSet presAssocID="{826DB967-B635-4D53-ACEC-3AD9608D87B9}" presName="textNode" presStyleLbl="node1" presStyleIdx="9" presStyleCnt="10">
        <dgm:presLayoutVars>
          <dgm:bulletEnabled val="1"/>
        </dgm:presLayoutVars>
      </dgm:prSet>
      <dgm:spPr/>
      <dgm:t>
        <a:bodyPr/>
        <a:lstStyle/>
        <a:p>
          <a:endParaRPr lang="es-ES"/>
        </a:p>
      </dgm:t>
    </dgm:pt>
  </dgm:ptLst>
  <dgm:cxnLst>
    <dgm:cxn modelId="{666A2E0B-3729-48F1-84F2-9CB90F47B840}" srcId="{6A114B57-CC3A-46C7-A0D2-25E6509A631B}" destId="{FE0A49C4-294D-4892-A46B-02A692F68DE3}" srcOrd="5" destOrd="0" parTransId="{2AED46BE-D7F4-4B4D-B704-013EA4A8C54B}" sibTransId="{6CD86962-5914-4C3F-9BFA-C670166804C5}"/>
    <dgm:cxn modelId="{60C26F02-59B8-429B-B0C2-975216CD27C3}" srcId="{6A114B57-CC3A-46C7-A0D2-25E6509A631B}" destId="{37C5E4E6-A254-4317-BF3D-2CF8E2767AB6}" srcOrd="6" destOrd="0" parTransId="{20216D81-ABC3-4CBD-B71A-AE463D2BCF80}" sibTransId="{75677035-60FB-462E-84B7-997A1D05F6AF}"/>
    <dgm:cxn modelId="{D6C93A28-06F9-485A-BC58-95571414B539}" srcId="{6A114B57-CC3A-46C7-A0D2-25E6509A631B}" destId="{00ED43E3-FE43-483E-BACD-A79238AF2A8B}" srcOrd="8" destOrd="0" parTransId="{672602B4-9EE4-48C6-A6E6-7DA7CC22E5AE}" sibTransId="{588D245D-5C91-47A5-BA91-3BD0A5B32F83}"/>
    <dgm:cxn modelId="{807B352A-83C0-4D60-9931-AB45C46D4777}" srcId="{6A114B57-CC3A-46C7-A0D2-25E6509A631B}" destId="{48F8B87C-E98A-4EB4-982C-71C68C8A3C67}" srcOrd="1" destOrd="0" parTransId="{198283AF-2BA1-4137-8654-26193075EBFF}" sibTransId="{EA382D65-9159-4FC2-A1DD-BBE931BF9F77}"/>
    <dgm:cxn modelId="{29CD5649-005F-4C5F-96CD-26EF9066033D}" type="presOf" srcId="{8B5E49A9-4151-463B-AC69-61B52B38788E}" destId="{1402CDE2-EBB8-4015-B74E-DB76D723D11B}" srcOrd="0" destOrd="0" presId="urn:microsoft.com/office/officeart/2005/8/layout/hProcess9"/>
    <dgm:cxn modelId="{5ABC0C55-BD72-4784-B5F1-D2B8D1821616}" srcId="{6A114B57-CC3A-46C7-A0D2-25E6509A631B}" destId="{8B5E49A9-4151-463B-AC69-61B52B38788E}" srcOrd="4" destOrd="0" parTransId="{51A67DD0-8E26-463D-9B3B-3CDE3F42B0DB}" sibTransId="{CE61CD83-7E01-445E-9696-BBF61FC3FC69}"/>
    <dgm:cxn modelId="{8993A41A-BDFD-4DAB-BB0D-72F4F0273A53}" type="presOf" srcId="{9994B8AD-BF13-4E74-8D99-73C0EE892B4F}" destId="{4C48E7A8-03B6-4185-BC9D-51B02A8BFF39}" srcOrd="0" destOrd="0" presId="urn:microsoft.com/office/officeart/2005/8/layout/hProcess9"/>
    <dgm:cxn modelId="{AC4DF513-507E-443B-B5AF-86DB6CD9E660}" type="presOf" srcId="{6851551C-CB29-4D84-A5A0-DEB9BF8E7EC9}" destId="{4FB01E0A-F8BB-4791-8812-A7341D5A104C}" srcOrd="0" destOrd="0" presId="urn:microsoft.com/office/officeart/2005/8/layout/hProcess9"/>
    <dgm:cxn modelId="{C7824A19-5A5E-4E5C-9523-1C0412B6E3B1}" srcId="{6A114B57-CC3A-46C7-A0D2-25E6509A631B}" destId="{826DB967-B635-4D53-ACEC-3AD9608D87B9}" srcOrd="9" destOrd="0" parTransId="{54D24039-E61F-437B-BFFB-C782DFBDD8FC}" sibTransId="{1991A47A-BAA5-473A-B501-367509DB6B36}"/>
    <dgm:cxn modelId="{94E049E7-CCD4-494D-A0DB-BA526696D3E9}" srcId="{6A114B57-CC3A-46C7-A0D2-25E6509A631B}" destId="{E600EBCF-86AD-448F-9B21-4B2E613E421D}" srcOrd="0" destOrd="0" parTransId="{E302EC7C-2562-4562-8D38-577A361B5918}" sibTransId="{802B3E02-34EC-45DB-BD51-7855BC78234C}"/>
    <dgm:cxn modelId="{D13F2737-2ACB-46F2-816D-9324E1FD9314}" srcId="{6A114B57-CC3A-46C7-A0D2-25E6509A631B}" destId="{A730B276-444A-4D7D-94F6-F09EC679D994}" srcOrd="3" destOrd="0" parTransId="{16156835-670C-490B-B372-B92D684EC79E}" sibTransId="{DCA288B4-054E-40D5-99F4-9F887378AD5F}"/>
    <dgm:cxn modelId="{78725532-A371-4690-A5CB-3D37CA694D73}" type="presOf" srcId="{FE0A49C4-294D-4892-A46B-02A692F68DE3}" destId="{838800E2-77EC-4B5B-935E-E3482A1379B5}" srcOrd="0" destOrd="0" presId="urn:microsoft.com/office/officeart/2005/8/layout/hProcess9"/>
    <dgm:cxn modelId="{8EC370AB-D66D-493B-A40D-36AB54EA7F85}" type="presOf" srcId="{00ED43E3-FE43-483E-BACD-A79238AF2A8B}" destId="{68C66E66-F6DE-4B73-A35A-0612EE09939B}" srcOrd="0" destOrd="0" presId="urn:microsoft.com/office/officeart/2005/8/layout/hProcess9"/>
    <dgm:cxn modelId="{3F1B210D-33D3-4D98-B383-28BD5BDDC898}" type="presOf" srcId="{6A114B57-CC3A-46C7-A0D2-25E6509A631B}" destId="{0FF56616-7E74-4BC4-9513-787DF1426F8F}" srcOrd="0" destOrd="0" presId="urn:microsoft.com/office/officeart/2005/8/layout/hProcess9"/>
    <dgm:cxn modelId="{2D0B1323-5AFB-45EB-81C4-B0CA4832B4D9}" srcId="{6A114B57-CC3A-46C7-A0D2-25E6509A631B}" destId="{9994B8AD-BF13-4E74-8D99-73C0EE892B4F}" srcOrd="2" destOrd="0" parTransId="{92D803CF-ABBC-4EE7-A98D-2757E0CEB0D1}" sibTransId="{57A5CE73-3778-48A9-A655-5AB94D3F509B}"/>
    <dgm:cxn modelId="{619C0F7D-407E-464E-AD5A-6FA8FB917A9B}" type="presOf" srcId="{37C5E4E6-A254-4317-BF3D-2CF8E2767AB6}" destId="{08F29201-8AEB-4324-BDD6-776EC8E6F38F}" srcOrd="0" destOrd="0" presId="urn:microsoft.com/office/officeart/2005/8/layout/hProcess9"/>
    <dgm:cxn modelId="{DDED1CD9-B9F1-4A94-B4D8-32F1E8786FC8}" type="presOf" srcId="{826DB967-B635-4D53-ACEC-3AD9608D87B9}" destId="{05DD4492-842F-4D4C-B795-A87BAE0BF626}" srcOrd="0" destOrd="0" presId="urn:microsoft.com/office/officeart/2005/8/layout/hProcess9"/>
    <dgm:cxn modelId="{3CBC1B1A-E6D2-460F-BFA1-94E34D7EB845}" type="presOf" srcId="{E600EBCF-86AD-448F-9B21-4B2E613E421D}" destId="{9074977D-270E-436A-BC6E-F099B519A06A}" srcOrd="0" destOrd="0" presId="urn:microsoft.com/office/officeart/2005/8/layout/hProcess9"/>
    <dgm:cxn modelId="{E2D56AD5-BA0C-44F3-A87D-E65B3053970C}" type="presOf" srcId="{48F8B87C-E98A-4EB4-982C-71C68C8A3C67}" destId="{3838C054-B013-4E45-A252-DD8717BCE62D}" srcOrd="0" destOrd="0" presId="urn:microsoft.com/office/officeart/2005/8/layout/hProcess9"/>
    <dgm:cxn modelId="{09A3DDF2-81A5-4623-A81F-F6DF35351328}" srcId="{6A114B57-CC3A-46C7-A0D2-25E6509A631B}" destId="{6851551C-CB29-4D84-A5A0-DEB9BF8E7EC9}" srcOrd="7" destOrd="0" parTransId="{029D681B-5BE0-46E6-9EFF-38D01D12CB1B}" sibTransId="{E802D24F-6658-43EB-AD46-0CB0D0C3F53E}"/>
    <dgm:cxn modelId="{1CC69AD4-7D78-44EC-8BFA-9E6ED8455836}" type="presOf" srcId="{A730B276-444A-4D7D-94F6-F09EC679D994}" destId="{BCE0352A-BFA5-454E-B16A-F11192CAE8C7}" srcOrd="0" destOrd="0" presId="urn:microsoft.com/office/officeart/2005/8/layout/hProcess9"/>
    <dgm:cxn modelId="{5D146598-1A37-4DB7-93E7-897A7E48D5AB}" type="presParOf" srcId="{0FF56616-7E74-4BC4-9513-787DF1426F8F}" destId="{2740C8EC-C6AA-43E9-B005-DFEC1F7EDBAF}" srcOrd="0" destOrd="0" presId="urn:microsoft.com/office/officeart/2005/8/layout/hProcess9"/>
    <dgm:cxn modelId="{2E82C98E-76F4-4521-A3A5-BAE6B22F66F7}" type="presParOf" srcId="{0FF56616-7E74-4BC4-9513-787DF1426F8F}" destId="{728359BD-3295-4497-A067-5ECDC5E36081}" srcOrd="1" destOrd="0" presId="urn:microsoft.com/office/officeart/2005/8/layout/hProcess9"/>
    <dgm:cxn modelId="{B7FC6A19-6153-44AF-9EC2-291B3FC2CED3}" type="presParOf" srcId="{728359BD-3295-4497-A067-5ECDC5E36081}" destId="{9074977D-270E-436A-BC6E-F099B519A06A}" srcOrd="0" destOrd="0" presId="urn:microsoft.com/office/officeart/2005/8/layout/hProcess9"/>
    <dgm:cxn modelId="{49FB2DFC-5DB7-4438-AB30-F54F134E987C}" type="presParOf" srcId="{728359BD-3295-4497-A067-5ECDC5E36081}" destId="{953DBCF0-80F8-41D0-9EFD-94CE01B9A78B}" srcOrd="1" destOrd="0" presId="urn:microsoft.com/office/officeart/2005/8/layout/hProcess9"/>
    <dgm:cxn modelId="{AD5233E3-A0AA-4AC4-AB1A-8EE6ADC26ED8}" type="presParOf" srcId="{728359BD-3295-4497-A067-5ECDC5E36081}" destId="{3838C054-B013-4E45-A252-DD8717BCE62D}" srcOrd="2" destOrd="0" presId="urn:microsoft.com/office/officeart/2005/8/layout/hProcess9"/>
    <dgm:cxn modelId="{E3AE02A5-6D38-4D56-A691-DE49D1083426}" type="presParOf" srcId="{728359BD-3295-4497-A067-5ECDC5E36081}" destId="{32505B80-BF73-4066-9991-E74AACB62630}" srcOrd="3" destOrd="0" presId="urn:microsoft.com/office/officeart/2005/8/layout/hProcess9"/>
    <dgm:cxn modelId="{70782D80-A81E-4526-9729-DA544B939BE7}" type="presParOf" srcId="{728359BD-3295-4497-A067-5ECDC5E36081}" destId="{4C48E7A8-03B6-4185-BC9D-51B02A8BFF39}" srcOrd="4" destOrd="0" presId="urn:microsoft.com/office/officeart/2005/8/layout/hProcess9"/>
    <dgm:cxn modelId="{B64B1C46-C35E-4B8A-B68C-650923C085A2}" type="presParOf" srcId="{728359BD-3295-4497-A067-5ECDC5E36081}" destId="{518A0244-C47E-4A06-BD89-BD1196D7BA9D}" srcOrd="5" destOrd="0" presId="urn:microsoft.com/office/officeart/2005/8/layout/hProcess9"/>
    <dgm:cxn modelId="{BB6EF8DF-19C9-441F-A685-461D269A0A71}" type="presParOf" srcId="{728359BD-3295-4497-A067-5ECDC5E36081}" destId="{BCE0352A-BFA5-454E-B16A-F11192CAE8C7}" srcOrd="6" destOrd="0" presId="urn:microsoft.com/office/officeart/2005/8/layout/hProcess9"/>
    <dgm:cxn modelId="{B2EF6527-C097-4A52-B1EC-09577E360C07}" type="presParOf" srcId="{728359BD-3295-4497-A067-5ECDC5E36081}" destId="{3A6F0822-E316-4870-B842-444C30CA2606}" srcOrd="7" destOrd="0" presId="urn:microsoft.com/office/officeart/2005/8/layout/hProcess9"/>
    <dgm:cxn modelId="{DE346D95-C1A7-4375-A03B-BB7F49B9E9D0}" type="presParOf" srcId="{728359BD-3295-4497-A067-5ECDC5E36081}" destId="{1402CDE2-EBB8-4015-B74E-DB76D723D11B}" srcOrd="8" destOrd="0" presId="urn:microsoft.com/office/officeart/2005/8/layout/hProcess9"/>
    <dgm:cxn modelId="{A46872B8-4677-47E8-933C-F85C0B99A41E}" type="presParOf" srcId="{728359BD-3295-4497-A067-5ECDC5E36081}" destId="{23D394ED-239B-4765-9B11-554C7479AE78}" srcOrd="9" destOrd="0" presId="urn:microsoft.com/office/officeart/2005/8/layout/hProcess9"/>
    <dgm:cxn modelId="{C229A0C7-46F1-4356-8DBF-CB308A9DFD8C}" type="presParOf" srcId="{728359BD-3295-4497-A067-5ECDC5E36081}" destId="{838800E2-77EC-4B5B-935E-E3482A1379B5}" srcOrd="10" destOrd="0" presId="urn:microsoft.com/office/officeart/2005/8/layout/hProcess9"/>
    <dgm:cxn modelId="{249B8785-5087-409F-BCF1-F913B1366D16}" type="presParOf" srcId="{728359BD-3295-4497-A067-5ECDC5E36081}" destId="{4CBA0A09-5B66-46AE-BAC8-8268AF89E5AF}" srcOrd="11" destOrd="0" presId="urn:microsoft.com/office/officeart/2005/8/layout/hProcess9"/>
    <dgm:cxn modelId="{27804337-7E72-4E4C-9A07-0BEF90715AB9}" type="presParOf" srcId="{728359BD-3295-4497-A067-5ECDC5E36081}" destId="{08F29201-8AEB-4324-BDD6-776EC8E6F38F}" srcOrd="12" destOrd="0" presId="urn:microsoft.com/office/officeart/2005/8/layout/hProcess9"/>
    <dgm:cxn modelId="{EF1DBE6D-2008-4FB5-AD49-2AB8ED6421F4}" type="presParOf" srcId="{728359BD-3295-4497-A067-5ECDC5E36081}" destId="{32642E22-B8EA-4A03-96D6-CD407E48B253}" srcOrd="13" destOrd="0" presId="urn:microsoft.com/office/officeart/2005/8/layout/hProcess9"/>
    <dgm:cxn modelId="{FBE3F4B1-DFF6-4E74-B2A4-E23F9BA48301}" type="presParOf" srcId="{728359BD-3295-4497-A067-5ECDC5E36081}" destId="{4FB01E0A-F8BB-4791-8812-A7341D5A104C}" srcOrd="14" destOrd="0" presId="urn:microsoft.com/office/officeart/2005/8/layout/hProcess9"/>
    <dgm:cxn modelId="{6C0DEEC9-788C-493D-BFCA-F3B9547072A7}" type="presParOf" srcId="{728359BD-3295-4497-A067-5ECDC5E36081}" destId="{5C4D04C9-5FDA-423B-8148-75CF7FA45B6A}" srcOrd="15" destOrd="0" presId="urn:microsoft.com/office/officeart/2005/8/layout/hProcess9"/>
    <dgm:cxn modelId="{70FEECAC-BF6F-411F-93A3-BC6747988A19}" type="presParOf" srcId="{728359BD-3295-4497-A067-5ECDC5E36081}" destId="{68C66E66-F6DE-4B73-A35A-0612EE09939B}" srcOrd="16" destOrd="0" presId="urn:microsoft.com/office/officeart/2005/8/layout/hProcess9"/>
    <dgm:cxn modelId="{F2519610-4613-4A02-8FB5-5ABBC08B95C7}" type="presParOf" srcId="{728359BD-3295-4497-A067-5ECDC5E36081}" destId="{117EAAAB-473A-4BEB-9935-23870E9B165E}" srcOrd="17" destOrd="0" presId="urn:microsoft.com/office/officeart/2005/8/layout/hProcess9"/>
    <dgm:cxn modelId="{500044C8-53A2-474C-B473-9AE114ECD15A}" type="presParOf" srcId="{728359BD-3295-4497-A067-5ECDC5E36081}" destId="{05DD4492-842F-4D4C-B795-A87BAE0BF626}" srcOrd="1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114B57-CC3A-46C7-A0D2-25E6509A631B}" type="doc">
      <dgm:prSet loTypeId="urn:microsoft.com/office/officeart/2005/8/layout/hProcess9" loCatId="process" qsTypeId="urn:microsoft.com/office/officeart/2005/8/quickstyle/simple1" qsCatId="simple" csTypeId="urn:microsoft.com/office/officeart/2005/8/colors/accent1_2" csCatId="accent1" phldr="1"/>
      <dgm:spPr/>
    </dgm:pt>
    <dgm:pt modelId="{E600EBCF-86AD-448F-9B21-4B2E613E421D}">
      <dgm:prSet phldrT="[Texto]" custT="1"/>
      <dgm:spPr/>
      <dgm:t>
        <a:bodyPr/>
        <a:lstStyle/>
        <a:p>
          <a:r>
            <a:rPr lang="es-ES" sz="1200" b="1" dirty="0" smtClean="0">
              <a:solidFill>
                <a:srgbClr val="FFFF66"/>
              </a:solidFill>
            </a:rPr>
            <a:t>Jun 2019 </a:t>
          </a:r>
          <a:r>
            <a:rPr lang="es-ES" sz="900" b="1" dirty="0" smtClean="0"/>
            <a:t>Talleres Provinciales</a:t>
          </a:r>
        </a:p>
        <a:p>
          <a:r>
            <a:rPr lang="es-ES" sz="900" dirty="0" smtClean="0"/>
            <a:t> 20 de Junio: Provincia de Chacabuco</a:t>
          </a:r>
          <a:endParaRPr lang="es-ES" sz="900" dirty="0"/>
        </a:p>
      </dgm:t>
    </dgm:pt>
    <dgm:pt modelId="{E302EC7C-2562-4562-8D38-577A361B5918}" type="parTrans" cxnId="{94E049E7-CCD4-494D-A0DB-BA526696D3E9}">
      <dgm:prSet/>
      <dgm:spPr/>
      <dgm:t>
        <a:bodyPr/>
        <a:lstStyle/>
        <a:p>
          <a:endParaRPr lang="es-ES"/>
        </a:p>
      </dgm:t>
    </dgm:pt>
    <dgm:pt modelId="{802B3E02-34EC-45DB-BD51-7855BC78234C}" type="sibTrans" cxnId="{94E049E7-CCD4-494D-A0DB-BA526696D3E9}">
      <dgm:prSet/>
      <dgm:spPr/>
      <dgm:t>
        <a:bodyPr/>
        <a:lstStyle/>
        <a:p>
          <a:endParaRPr lang="es-ES"/>
        </a:p>
      </dgm:t>
    </dgm:pt>
    <dgm:pt modelId="{48F8B87C-E98A-4EB4-982C-71C68C8A3C67}">
      <dgm:prSet phldrT="[Texto]" custT="1"/>
      <dgm:spPr/>
      <dgm:t>
        <a:bodyPr/>
        <a:lstStyle/>
        <a:p>
          <a:r>
            <a:rPr lang="es-ES" sz="1200" b="1" dirty="0" smtClean="0">
              <a:solidFill>
                <a:srgbClr val="FFFF66"/>
              </a:solidFill>
            </a:rPr>
            <a:t>Jun 2019 </a:t>
          </a:r>
          <a:r>
            <a:rPr lang="es-CL" sz="900" b="1" u="none" strike="noStrike" dirty="0" smtClean="0">
              <a:solidFill>
                <a:schemeClr val="bg1"/>
              </a:solidFill>
              <a:effectLst/>
            </a:rPr>
            <a:t>Talleres Provinciales</a:t>
          </a:r>
        </a:p>
        <a:p>
          <a:r>
            <a:rPr lang="es-CL" sz="900" u="none" strike="noStrike" dirty="0" smtClean="0">
              <a:solidFill>
                <a:schemeClr val="bg1"/>
              </a:solidFill>
              <a:effectLst/>
            </a:rPr>
            <a:t> 21 de Junio: Provincia de Cordillera</a:t>
          </a:r>
          <a:endParaRPr lang="es-ES" sz="900" dirty="0">
            <a:solidFill>
              <a:schemeClr val="bg1"/>
            </a:solidFill>
          </a:endParaRPr>
        </a:p>
      </dgm:t>
    </dgm:pt>
    <dgm:pt modelId="{198283AF-2BA1-4137-8654-26193075EBFF}" type="parTrans" cxnId="{807B352A-83C0-4D60-9931-AB45C46D4777}">
      <dgm:prSet/>
      <dgm:spPr/>
      <dgm:t>
        <a:bodyPr/>
        <a:lstStyle/>
        <a:p>
          <a:endParaRPr lang="es-ES"/>
        </a:p>
      </dgm:t>
    </dgm:pt>
    <dgm:pt modelId="{EA382D65-9159-4FC2-A1DD-BBE931BF9F77}" type="sibTrans" cxnId="{807B352A-83C0-4D60-9931-AB45C46D4777}">
      <dgm:prSet/>
      <dgm:spPr/>
      <dgm:t>
        <a:bodyPr/>
        <a:lstStyle/>
        <a:p>
          <a:endParaRPr lang="es-ES"/>
        </a:p>
      </dgm:t>
    </dgm:pt>
    <dgm:pt modelId="{37C5E4E6-A254-4317-BF3D-2CF8E2767AB6}">
      <dgm:prSet phldrT="[Texto]" custT="1"/>
      <dgm:spPr/>
      <dgm:t>
        <a:bodyPr/>
        <a:lstStyle/>
        <a:p>
          <a:r>
            <a:rPr lang="es-ES" sz="1200" b="1" dirty="0" smtClean="0">
              <a:solidFill>
                <a:srgbClr val="FFFF66"/>
              </a:solidFill>
            </a:rPr>
            <a:t>Jul 2019 </a:t>
          </a:r>
          <a:r>
            <a:rPr lang="es-ES" sz="900" b="1" dirty="0" smtClean="0"/>
            <a:t>Taller Municipios Gran Santiago</a:t>
          </a:r>
          <a:endParaRPr lang="es-ES" sz="900" dirty="0" smtClean="0"/>
        </a:p>
        <a:p>
          <a:r>
            <a:rPr lang="es-ES" sz="900" dirty="0" smtClean="0"/>
            <a:t>   10 de Julio: Zona Sur y Poniente</a:t>
          </a:r>
          <a:endParaRPr lang="es-ES" sz="900" dirty="0"/>
        </a:p>
      </dgm:t>
    </dgm:pt>
    <dgm:pt modelId="{20216D81-ABC3-4CBD-B71A-AE463D2BCF80}" type="parTrans" cxnId="{60C26F02-59B8-429B-B0C2-975216CD27C3}">
      <dgm:prSet/>
      <dgm:spPr/>
      <dgm:t>
        <a:bodyPr/>
        <a:lstStyle/>
        <a:p>
          <a:endParaRPr lang="es-ES"/>
        </a:p>
      </dgm:t>
    </dgm:pt>
    <dgm:pt modelId="{75677035-60FB-462E-84B7-997A1D05F6AF}" type="sibTrans" cxnId="{60C26F02-59B8-429B-B0C2-975216CD27C3}">
      <dgm:prSet/>
      <dgm:spPr/>
      <dgm:t>
        <a:bodyPr/>
        <a:lstStyle/>
        <a:p>
          <a:endParaRPr lang="es-ES"/>
        </a:p>
      </dgm:t>
    </dgm:pt>
    <dgm:pt modelId="{8B5E49A9-4151-463B-AC69-61B52B38788E}">
      <dgm:prSet custT="1"/>
      <dgm:spPr/>
      <dgm:t>
        <a:bodyPr/>
        <a:lstStyle/>
        <a:p>
          <a:r>
            <a:rPr lang="es-ES" sz="1200" b="1" dirty="0" smtClean="0">
              <a:solidFill>
                <a:srgbClr val="FFFF66"/>
              </a:solidFill>
            </a:rPr>
            <a:t>Jul 2019 </a:t>
          </a:r>
          <a:r>
            <a:rPr lang="es-ES" sz="900" b="1" dirty="0" smtClean="0"/>
            <a:t>Talleres Provinciales</a:t>
          </a:r>
        </a:p>
        <a:p>
          <a:r>
            <a:rPr lang="es-ES" sz="900" dirty="0" smtClean="0"/>
            <a:t> 05 de Julio: Provincia de Talagante</a:t>
          </a:r>
          <a:endParaRPr lang="es-ES" sz="900" dirty="0"/>
        </a:p>
      </dgm:t>
    </dgm:pt>
    <dgm:pt modelId="{51A67DD0-8E26-463D-9B3B-3CDE3F42B0DB}" type="parTrans" cxnId="{5ABC0C55-BD72-4784-B5F1-D2B8D1821616}">
      <dgm:prSet/>
      <dgm:spPr/>
      <dgm:t>
        <a:bodyPr/>
        <a:lstStyle/>
        <a:p>
          <a:endParaRPr lang="es-ES"/>
        </a:p>
      </dgm:t>
    </dgm:pt>
    <dgm:pt modelId="{CE61CD83-7E01-445E-9696-BBF61FC3FC69}" type="sibTrans" cxnId="{5ABC0C55-BD72-4784-B5F1-D2B8D1821616}">
      <dgm:prSet/>
      <dgm:spPr/>
      <dgm:t>
        <a:bodyPr/>
        <a:lstStyle/>
        <a:p>
          <a:endParaRPr lang="es-ES"/>
        </a:p>
      </dgm:t>
    </dgm:pt>
    <dgm:pt modelId="{A730B276-444A-4D7D-94F6-F09EC679D994}">
      <dgm:prSet custT="1"/>
      <dgm:spPr/>
      <dgm:t>
        <a:bodyPr/>
        <a:lstStyle/>
        <a:p>
          <a:r>
            <a:rPr lang="es-ES" sz="1200" b="1" dirty="0" smtClean="0">
              <a:solidFill>
                <a:srgbClr val="FFFF66"/>
              </a:solidFill>
            </a:rPr>
            <a:t>Jun 2019</a:t>
          </a:r>
        </a:p>
        <a:p>
          <a:r>
            <a:rPr lang="es-CL" sz="900" b="1" dirty="0" smtClean="0"/>
            <a:t>Talleres Provinciales</a:t>
          </a:r>
        </a:p>
        <a:p>
          <a:r>
            <a:rPr lang="es-CL" sz="900" dirty="0" smtClean="0"/>
            <a:t> 28 de Junio: Provincia de Melipilla</a:t>
          </a:r>
          <a:r>
            <a:rPr lang="es-ES" sz="900" b="1" dirty="0" smtClean="0">
              <a:solidFill>
                <a:srgbClr val="FFFF66"/>
              </a:solidFill>
            </a:rPr>
            <a:t> </a:t>
          </a:r>
          <a:endParaRPr lang="es-ES" sz="400" dirty="0" smtClean="0"/>
        </a:p>
      </dgm:t>
    </dgm:pt>
    <dgm:pt modelId="{16156835-670C-490B-B372-B92D684EC79E}" type="parTrans" cxnId="{D13F2737-2ACB-46F2-816D-9324E1FD9314}">
      <dgm:prSet/>
      <dgm:spPr/>
      <dgm:t>
        <a:bodyPr/>
        <a:lstStyle/>
        <a:p>
          <a:endParaRPr lang="es-ES"/>
        </a:p>
      </dgm:t>
    </dgm:pt>
    <dgm:pt modelId="{DCA288B4-054E-40D5-99F4-9F887378AD5F}" type="sibTrans" cxnId="{D13F2737-2ACB-46F2-816D-9324E1FD9314}">
      <dgm:prSet/>
      <dgm:spPr/>
      <dgm:t>
        <a:bodyPr/>
        <a:lstStyle/>
        <a:p>
          <a:endParaRPr lang="es-ES"/>
        </a:p>
      </dgm:t>
    </dgm:pt>
    <dgm:pt modelId="{FE0A49C4-294D-4892-A46B-02A692F68DE3}">
      <dgm:prSet custT="1"/>
      <dgm:spPr/>
      <dgm:t>
        <a:bodyPr/>
        <a:lstStyle/>
        <a:p>
          <a:r>
            <a:rPr lang="es-ES" sz="1200" b="1" dirty="0" smtClean="0">
              <a:solidFill>
                <a:srgbClr val="FFFF66"/>
              </a:solidFill>
            </a:rPr>
            <a:t>Jul 2019 </a:t>
          </a:r>
          <a:r>
            <a:rPr lang="es-ES" sz="900" b="1" dirty="0" smtClean="0"/>
            <a:t>Taller Municipios Gran Santiago</a:t>
          </a:r>
        </a:p>
        <a:p>
          <a:r>
            <a:rPr lang="es-ES" sz="900" dirty="0" smtClean="0"/>
            <a:t>  09 de Julio: Zona Norte y Centro</a:t>
          </a:r>
          <a:endParaRPr lang="es-ES" sz="900" dirty="0"/>
        </a:p>
      </dgm:t>
    </dgm:pt>
    <dgm:pt modelId="{2AED46BE-D7F4-4B4D-B704-013EA4A8C54B}" type="parTrans" cxnId="{666A2E0B-3729-48F1-84F2-9CB90F47B840}">
      <dgm:prSet/>
      <dgm:spPr/>
      <dgm:t>
        <a:bodyPr/>
        <a:lstStyle/>
        <a:p>
          <a:endParaRPr lang="es-ES"/>
        </a:p>
      </dgm:t>
    </dgm:pt>
    <dgm:pt modelId="{6CD86962-5914-4C3F-9BFA-C670166804C5}" type="sibTrans" cxnId="{666A2E0B-3729-48F1-84F2-9CB90F47B840}">
      <dgm:prSet/>
      <dgm:spPr/>
      <dgm:t>
        <a:bodyPr/>
        <a:lstStyle/>
        <a:p>
          <a:endParaRPr lang="es-ES"/>
        </a:p>
      </dgm:t>
    </dgm:pt>
    <dgm:pt modelId="{6851551C-CB29-4D84-A5A0-DEB9BF8E7EC9}">
      <dgm:prSet custT="1"/>
      <dgm:spPr/>
      <dgm:t>
        <a:bodyPr/>
        <a:lstStyle/>
        <a:p>
          <a:r>
            <a:rPr lang="es-ES" sz="1200" b="1" dirty="0" smtClean="0">
              <a:solidFill>
                <a:srgbClr val="FFFF66"/>
              </a:solidFill>
            </a:rPr>
            <a:t>Jul 2019 </a:t>
          </a:r>
          <a:r>
            <a:rPr lang="es-ES" sz="900" b="1" dirty="0" smtClean="0"/>
            <a:t>Taller Municipios Gran Santiago</a:t>
          </a:r>
        </a:p>
        <a:p>
          <a:r>
            <a:rPr lang="es-ES" sz="1000" dirty="0" smtClean="0"/>
            <a:t>   </a:t>
          </a:r>
          <a:r>
            <a:rPr lang="es-ES" sz="900" dirty="0" smtClean="0"/>
            <a:t>11 de Julio: Zona Suroriente y </a:t>
          </a:r>
          <a:r>
            <a:rPr lang="es-ES" sz="900" dirty="0" err="1" smtClean="0"/>
            <a:t>Surponiente</a:t>
          </a:r>
          <a:endParaRPr lang="es-ES" sz="900" dirty="0"/>
        </a:p>
      </dgm:t>
    </dgm:pt>
    <dgm:pt modelId="{029D681B-5BE0-46E6-9EFF-38D01D12CB1B}" type="parTrans" cxnId="{09A3DDF2-81A5-4623-A81F-F6DF35351328}">
      <dgm:prSet/>
      <dgm:spPr/>
      <dgm:t>
        <a:bodyPr/>
        <a:lstStyle/>
        <a:p>
          <a:endParaRPr lang="es-ES"/>
        </a:p>
      </dgm:t>
    </dgm:pt>
    <dgm:pt modelId="{E802D24F-6658-43EB-AD46-0CB0D0C3F53E}" type="sibTrans" cxnId="{09A3DDF2-81A5-4623-A81F-F6DF35351328}">
      <dgm:prSet/>
      <dgm:spPr/>
      <dgm:t>
        <a:bodyPr/>
        <a:lstStyle/>
        <a:p>
          <a:endParaRPr lang="es-ES"/>
        </a:p>
      </dgm:t>
    </dgm:pt>
    <dgm:pt modelId="{826DB967-B635-4D53-ACEC-3AD9608D87B9}">
      <dgm:prSet custT="1"/>
      <dgm:spPr/>
      <dgm:t>
        <a:bodyPr/>
        <a:lstStyle/>
        <a:p>
          <a:r>
            <a:rPr lang="es-ES" sz="1200" b="1" dirty="0" smtClean="0">
              <a:solidFill>
                <a:srgbClr val="FFFF66"/>
              </a:solidFill>
            </a:rPr>
            <a:t>Jul 2019 </a:t>
          </a:r>
        </a:p>
        <a:p>
          <a:r>
            <a:rPr lang="es-ES" sz="900" b="1" dirty="0" smtClean="0"/>
            <a:t>Jornada de Trabajo Mesa Ciudadana de Movilidad</a:t>
          </a:r>
        </a:p>
        <a:p>
          <a:r>
            <a:rPr lang="es-ES" sz="900" b="1" dirty="0" smtClean="0"/>
            <a:t>20 de Julio</a:t>
          </a:r>
        </a:p>
        <a:p>
          <a:r>
            <a:rPr lang="es-ES" sz="900" b="1" dirty="0" smtClean="0"/>
            <a:t>(Estrategia)</a:t>
          </a:r>
          <a:endParaRPr lang="es-ES" sz="1000" b="1" dirty="0" smtClean="0"/>
        </a:p>
      </dgm:t>
    </dgm:pt>
    <dgm:pt modelId="{54D24039-E61F-437B-BFFB-C782DFBDD8FC}" type="parTrans" cxnId="{C7824A19-5A5E-4E5C-9523-1C0412B6E3B1}">
      <dgm:prSet/>
      <dgm:spPr/>
      <dgm:t>
        <a:bodyPr/>
        <a:lstStyle/>
        <a:p>
          <a:endParaRPr lang="es-ES"/>
        </a:p>
      </dgm:t>
    </dgm:pt>
    <dgm:pt modelId="{1991A47A-BAA5-473A-B501-367509DB6B36}" type="sibTrans" cxnId="{C7824A19-5A5E-4E5C-9523-1C0412B6E3B1}">
      <dgm:prSet/>
      <dgm:spPr/>
      <dgm:t>
        <a:bodyPr/>
        <a:lstStyle/>
        <a:p>
          <a:endParaRPr lang="es-ES"/>
        </a:p>
      </dgm:t>
    </dgm:pt>
    <dgm:pt modelId="{9994B8AD-BF13-4E74-8D99-73C0EE892B4F}">
      <dgm:prSet phldrT="[Texto]" custT="1"/>
      <dgm:spPr/>
      <dgm:t>
        <a:bodyPr/>
        <a:lstStyle/>
        <a:p>
          <a:r>
            <a:rPr lang="es-ES" sz="1100" b="1" dirty="0" smtClean="0">
              <a:solidFill>
                <a:srgbClr val="FFFF66"/>
              </a:solidFill>
            </a:rPr>
            <a:t>Jun 2019 </a:t>
          </a:r>
          <a:r>
            <a:rPr lang="es-CL" sz="900" b="1" dirty="0" smtClean="0"/>
            <a:t>Talleres Provinciales</a:t>
          </a:r>
        </a:p>
        <a:p>
          <a:r>
            <a:rPr lang="es-CL" sz="900" dirty="0" smtClean="0"/>
            <a:t> 27 de Junio: Provincia de Maipo</a:t>
          </a:r>
          <a:endParaRPr lang="es-ES" sz="900" dirty="0"/>
        </a:p>
      </dgm:t>
    </dgm:pt>
    <dgm:pt modelId="{57A5CE73-3778-48A9-A655-5AB94D3F509B}" type="sibTrans" cxnId="{2D0B1323-5AFB-45EB-81C4-B0CA4832B4D9}">
      <dgm:prSet/>
      <dgm:spPr/>
      <dgm:t>
        <a:bodyPr/>
        <a:lstStyle/>
        <a:p>
          <a:endParaRPr lang="es-ES"/>
        </a:p>
      </dgm:t>
    </dgm:pt>
    <dgm:pt modelId="{92D803CF-ABBC-4EE7-A98D-2757E0CEB0D1}" type="parTrans" cxnId="{2D0B1323-5AFB-45EB-81C4-B0CA4832B4D9}">
      <dgm:prSet/>
      <dgm:spPr/>
      <dgm:t>
        <a:bodyPr/>
        <a:lstStyle/>
        <a:p>
          <a:endParaRPr lang="es-ES"/>
        </a:p>
      </dgm:t>
    </dgm:pt>
    <dgm:pt modelId="{0FF56616-7E74-4BC4-9513-787DF1426F8F}" type="pres">
      <dgm:prSet presAssocID="{6A114B57-CC3A-46C7-A0D2-25E6509A631B}" presName="CompostProcess" presStyleCnt="0">
        <dgm:presLayoutVars>
          <dgm:dir/>
          <dgm:resizeHandles val="exact"/>
        </dgm:presLayoutVars>
      </dgm:prSet>
      <dgm:spPr/>
    </dgm:pt>
    <dgm:pt modelId="{2740C8EC-C6AA-43E9-B005-DFEC1F7EDBAF}" type="pres">
      <dgm:prSet presAssocID="{6A114B57-CC3A-46C7-A0D2-25E6509A631B}" presName="arrow" presStyleLbl="bgShp" presStyleIdx="0" presStyleCnt="1"/>
      <dgm:spPr/>
    </dgm:pt>
    <dgm:pt modelId="{728359BD-3295-4497-A067-5ECDC5E36081}" type="pres">
      <dgm:prSet presAssocID="{6A114B57-CC3A-46C7-A0D2-25E6509A631B}" presName="linearProcess" presStyleCnt="0"/>
      <dgm:spPr/>
    </dgm:pt>
    <dgm:pt modelId="{9074977D-270E-436A-BC6E-F099B519A06A}" type="pres">
      <dgm:prSet presAssocID="{E600EBCF-86AD-448F-9B21-4B2E613E421D}" presName="textNode" presStyleLbl="node1" presStyleIdx="0" presStyleCnt="9">
        <dgm:presLayoutVars>
          <dgm:bulletEnabled val="1"/>
        </dgm:presLayoutVars>
      </dgm:prSet>
      <dgm:spPr/>
      <dgm:t>
        <a:bodyPr/>
        <a:lstStyle/>
        <a:p>
          <a:endParaRPr lang="es-ES"/>
        </a:p>
      </dgm:t>
    </dgm:pt>
    <dgm:pt modelId="{953DBCF0-80F8-41D0-9EFD-94CE01B9A78B}" type="pres">
      <dgm:prSet presAssocID="{802B3E02-34EC-45DB-BD51-7855BC78234C}" presName="sibTrans" presStyleCnt="0"/>
      <dgm:spPr/>
    </dgm:pt>
    <dgm:pt modelId="{3838C054-B013-4E45-A252-DD8717BCE62D}" type="pres">
      <dgm:prSet presAssocID="{48F8B87C-E98A-4EB4-982C-71C68C8A3C67}" presName="textNode" presStyleLbl="node1" presStyleIdx="1" presStyleCnt="9">
        <dgm:presLayoutVars>
          <dgm:bulletEnabled val="1"/>
        </dgm:presLayoutVars>
      </dgm:prSet>
      <dgm:spPr/>
      <dgm:t>
        <a:bodyPr/>
        <a:lstStyle/>
        <a:p>
          <a:endParaRPr lang="es-ES"/>
        </a:p>
      </dgm:t>
    </dgm:pt>
    <dgm:pt modelId="{32505B80-BF73-4066-9991-E74AACB62630}" type="pres">
      <dgm:prSet presAssocID="{EA382D65-9159-4FC2-A1DD-BBE931BF9F77}" presName="sibTrans" presStyleCnt="0"/>
      <dgm:spPr/>
    </dgm:pt>
    <dgm:pt modelId="{4C48E7A8-03B6-4185-BC9D-51B02A8BFF39}" type="pres">
      <dgm:prSet presAssocID="{9994B8AD-BF13-4E74-8D99-73C0EE892B4F}" presName="textNode" presStyleLbl="node1" presStyleIdx="2" presStyleCnt="9">
        <dgm:presLayoutVars>
          <dgm:bulletEnabled val="1"/>
        </dgm:presLayoutVars>
      </dgm:prSet>
      <dgm:spPr/>
      <dgm:t>
        <a:bodyPr/>
        <a:lstStyle/>
        <a:p>
          <a:endParaRPr lang="es-ES"/>
        </a:p>
      </dgm:t>
    </dgm:pt>
    <dgm:pt modelId="{518A0244-C47E-4A06-BD89-BD1196D7BA9D}" type="pres">
      <dgm:prSet presAssocID="{57A5CE73-3778-48A9-A655-5AB94D3F509B}" presName="sibTrans" presStyleCnt="0"/>
      <dgm:spPr/>
    </dgm:pt>
    <dgm:pt modelId="{BCE0352A-BFA5-454E-B16A-F11192CAE8C7}" type="pres">
      <dgm:prSet presAssocID="{A730B276-444A-4D7D-94F6-F09EC679D994}" presName="textNode" presStyleLbl="node1" presStyleIdx="3" presStyleCnt="9">
        <dgm:presLayoutVars>
          <dgm:bulletEnabled val="1"/>
        </dgm:presLayoutVars>
      </dgm:prSet>
      <dgm:spPr/>
      <dgm:t>
        <a:bodyPr/>
        <a:lstStyle/>
        <a:p>
          <a:endParaRPr lang="es-ES"/>
        </a:p>
      </dgm:t>
    </dgm:pt>
    <dgm:pt modelId="{3A6F0822-E316-4870-B842-444C30CA2606}" type="pres">
      <dgm:prSet presAssocID="{DCA288B4-054E-40D5-99F4-9F887378AD5F}" presName="sibTrans" presStyleCnt="0"/>
      <dgm:spPr/>
    </dgm:pt>
    <dgm:pt modelId="{1402CDE2-EBB8-4015-B74E-DB76D723D11B}" type="pres">
      <dgm:prSet presAssocID="{8B5E49A9-4151-463B-AC69-61B52B38788E}" presName="textNode" presStyleLbl="node1" presStyleIdx="4" presStyleCnt="9">
        <dgm:presLayoutVars>
          <dgm:bulletEnabled val="1"/>
        </dgm:presLayoutVars>
      </dgm:prSet>
      <dgm:spPr/>
      <dgm:t>
        <a:bodyPr/>
        <a:lstStyle/>
        <a:p>
          <a:endParaRPr lang="es-ES"/>
        </a:p>
      </dgm:t>
    </dgm:pt>
    <dgm:pt modelId="{23D394ED-239B-4765-9B11-554C7479AE78}" type="pres">
      <dgm:prSet presAssocID="{CE61CD83-7E01-445E-9696-BBF61FC3FC69}" presName="sibTrans" presStyleCnt="0"/>
      <dgm:spPr/>
    </dgm:pt>
    <dgm:pt modelId="{838800E2-77EC-4B5B-935E-E3482A1379B5}" type="pres">
      <dgm:prSet presAssocID="{FE0A49C4-294D-4892-A46B-02A692F68DE3}" presName="textNode" presStyleLbl="node1" presStyleIdx="5" presStyleCnt="9">
        <dgm:presLayoutVars>
          <dgm:bulletEnabled val="1"/>
        </dgm:presLayoutVars>
      </dgm:prSet>
      <dgm:spPr/>
      <dgm:t>
        <a:bodyPr/>
        <a:lstStyle/>
        <a:p>
          <a:endParaRPr lang="es-ES"/>
        </a:p>
      </dgm:t>
    </dgm:pt>
    <dgm:pt modelId="{4CBA0A09-5B66-46AE-BAC8-8268AF89E5AF}" type="pres">
      <dgm:prSet presAssocID="{6CD86962-5914-4C3F-9BFA-C670166804C5}" presName="sibTrans" presStyleCnt="0"/>
      <dgm:spPr/>
    </dgm:pt>
    <dgm:pt modelId="{08F29201-8AEB-4324-BDD6-776EC8E6F38F}" type="pres">
      <dgm:prSet presAssocID="{37C5E4E6-A254-4317-BF3D-2CF8E2767AB6}" presName="textNode" presStyleLbl="node1" presStyleIdx="6" presStyleCnt="9">
        <dgm:presLayoutVars>
          <dgm:bulletEnabled val="1"/>
        </dgm:presLayoutVars>
      </dgm:prSet>
      <dgm:spPr/>
      <dgm:t>
        <a:bodyPr/>
        <a:lstStyle/>
        <a:p>
          <a:endParaRPr lang="es-ES"/>
        </a:p>
      </dgm:t>
    </dgm:pt>
    <dgm:pt modelId="{32642E22-B8EA-4A03-96D6-CD407E48B253}" type="pres">
      <dgm:prSet presAssocID="{75677035-60FB-462E-84B7-997A1D05F6AF}" presName="sibTrans" presStyleCnt="0"/>
      <dgm:spPr/>
    </dgm:pt>
    <dgm:pt modelId="{4FB01E0A-F8BB-4791-8812-A7341D5A104C}" type="pres">
      <dgm:prSet presAssocID="{6851551C-CB29-4D84-A5A0-DEB9BF8E7EC9}" presName="textNode" presStyleLbl="node1" presStyleIdx="7" presStyleCnt="9">
        <dgm:presLayoutVars>
          <dgm:bulletEnabled val="1"/>
        </dgm:presLayoutVars>
      </dgm:prSet>
      <dgm:spPr/>
      <dgm:t>
        <a:bodyPr/>
        <a:lstStyle/>
        <a:p>
          <a:endParaRPr lang="es-ES"/>
        </a:p>
      </dgm:t>
    </dgm:pt>
    <dgm:pt modelId="{5C4D04C9-5FDA-423B-8148-75CF7FA45B6A}" type="pres">
      <dgm:prSet presAssocID="{E802D24F-6658-43EB-AD46-0CB0D0C3F53E}" presName="sibTrans" presStyleCnt="0"/>
      <dgm:spPr/>
    </dgm:pt>
    <dgm:pt modelId="{05DD4492-842F-4D4C-B795-A87BAE0BF626}" type="pres">
      <dgm:prSet presAssocID="{826DB967-B635-4D53-ACEC-3AD9608D87B9}" presName="textNode" presStyleLbl="node1" presStyleIdx="8" presStyleCnt="9">
        <dgm:presLayoutVars>
          <dgm:bulletEnabled val="1"/>
        </dgm:presLayoutVars>
      </dgm:prSet>
      <dgm:spPr/>
      <dgm:t>
        <a:bodyPr/>
        <a:lstStyle/>
        <a:p>
          <a:endParaRPr lang="es-ES"/>
        </a:p>
      </dgm:t>
    </dgm:pt>
  </dgm:ptLst>
  <dgm:cxnLst>
    <dgm:cxn modelId="{666A2E0B-3729-48F1-84F2-9CB90F47B840}" srcId="{6A114B57-CC3A-46C7-A0D2-25E6509A631B}" destId="{FE0A49C4-294D-4892-A46B-02A692F68DE3}" srcOrd="5" destOrd="0" parTransId="{2AED46BE-D7F4-4B4D-B704-013EA4A8C54B}" sibTransId="{6CD86962-5914-4C3F-9BFA-C670166804C5}"/>
    <dgm:cxn modelId="{60C26F02-59B8-429B-B0C2-975216CD27C3}" srcId="{6A114B57-CC3A-46C7-A0D2-25E6509A631B}" destId="{37C5E4E6-A254-4317-BF3D-2CF8E2767AB6}" srcOrd="6" destOrd="0" parTransId="{20216D81-ABC3-4CBD-B71A-AE463D2BCF80}" sibTransId="{75677035-60FB-462E-84B7-997A1D05F6AF}"/>
    <dgm:cxn modelId="{807B352A-83C0-4D60-9931-AB45C46D4777}" srcId="{6A114B57-CC3A-46C7-A0D2-25E6509A631B}" destId="{48F8B87C-E98A-4EB4-982C-71C68C8A3C67}" srcOrd="1" destOrd="0" parTransId="{198283AF-2BA1-4137-8654-26193075EBFF}" sibTransId="{EA382D65-9159-4FC2-A1DD-BBE931BF9F77}"/>
    <dgm:cxn modelId="{29CD5649-005F-4C5F-96CD-26EF9066033D}" type="presOf" srcId="{8B5E49A9-4151-463B-AC69-61B52B38788E}" destId="{1402CDE2-EBB8-4015-B74E-DB76D723D11B}" srcOrd="0" destOrd="0" presId="urn:microsoft.com/office/officeart/2005/8/layout/hProcess9"/>
    <dgm:cxn modelId="{5ABC0C55-BD72-4784-B5F1-D2B8D1821616}" srcId="{6A114B57-CC3A-46C7-A0D2-25E6509A631B}" destId="{8B5E49A9-4151-463B-AC69-61B52B38788E}" srcOrd="4" destOrd="0" parTransId="{51A67DD0-8E26-463D-9B3B-3CDE3F42B0DB}" sibTransId="{CE61CD83-7E01-445E-9696-BBF61FC3FC69}"/>
    <dgm:cxn modelId="{8993A41A-BDFD-4DAB-BB0D-72F4F0273A53}" type="presOf" srcId="{9994B8AD-BF13-4E74-8D99-73C0EE892B4F}" destId="{4C48E7A8-03B6-4185-BC9D-51B02A8BFF39}" srcOrd="0" destOrd="0" presId="urn:microsoft.com/office/officeart/2005/8/layout/hProcess9"/>
    <dgm:cxn modelId="{AC4DF513-507E-443B-B5AF-86DB6CD9E660}" type="presOf" srcId="{6851551C-CB29-4D84-A5A0-DEB9BF8E7EC9}" destId="{4FB01E0A-F8BB-4791-8812-A7341D5A104C}" srcOrd="0" destOrd="0" presId="urn:microsoft.com/office/officeart/2005/8/layout/hProcess9"/>
    <dgm:cxn modelId="{C7824A19-5A5E-4E5C-9523-1C0412B6E3B1}" srcId="{6A114B57-CC3A-46C7-A0D2-25E6509A631B}" destId="{826DB967-B635-4D53-ACEC-3AD9608D87B9}" srcOrd="8" destOrd="0" parTransId="{54D24039-E61F-437B-BFFB-C782DFBDD8FC}" sibTransId="{1991A47A-BAA5-473A-B501-367509DB6B36}"/>
    <dgm:cxn modelId="{94E049E7-CCD4-494D-A0DB-BA526696D3E9}" srcId="{6A114B57-CC3A-46C7-A0D2-25E6509A631B}" destId="{E600EBCF-86AD-448F-9B21-4B2E613E421D}" srcOrd="0" destOrd="0" parTransId="{E302EC7C-2562-4562-8D38-577A361B5918}" sibTransId="{802B3E02-34EC-45DB-BD51-7855BC78234C}"/>
    <dgm:cxn modelId="{D13F2737-2ACB-46F2-816D-9324E1FD9314}" srcId="{6A114B57-CC3A-46C7-A0D2-25E6509A631B}" destId="{A730B276-444A-4D7D-94F6-F09EC679D994}" srcOrd="3" destOrd="0" parTransId="{16156835-670C-490B-B372-B92D684EC79E}" sibTransId="{DCA288B4-054E-40D5-99F4-9F887378AD5F}"/>
    <dgm:cxn modelId="{78725532-A371-4690-A5CB-3D37CA694D73}" type="presOf" srcId="{FE0A49C4-294D-4892-A46B-02A692F68DE3}" destId="{838800E2-77EC-4B5B-935E-E3482A1379B5}" srcOrd="0" destOrd="0" presId="urn:microsoft.com/office/officeart/2005/8/layout/hProcess9"/>
    <dgm:cxn modelId="{3F1B210D-33D3-4D98-B383-28BD5BDDC898}" type="presOf" srcId="{6A114B57-CC3A-46C7-A0D2-25E6509A631B}" destId="{0FF56616-7E74-4BC4-9513-787DF1426F8F}" srcOrd="0" destOrd="0" presId="urn:microsoft.com/office/officeart/2005/8/layout/hProcess9"/>
    <dgm:cxn modelId="{2D0B1323-5AFB-45EB-81C4-B0CA4832B4D9}" srcId="{6A114B57-CC3A-46C7-A0D2-25E6509A631B}" destId="{9994B8AD-BF13-4E74-8D99-73C0EE892B4F}" srcOrd="2" destOrd="0" parTransId="{92D803CF-ABBC-4EE7-A98D-2757E0CEB0D1}" sibTransId="{57A5CE73-3778-48A9-A655-5AB94D3F509B}"/>
    <dgm:cxn modelId="{619C0F7D-407E-464E-AD5A-6FA8FB917A9B}" type="presOf" srcId="{37C5E4E6-A254-4317-BF3D-2CF8E2767AB6}" destId="{08F29201-8AEB-4324-BDD6-776EC8E6F38F}" srcOrd="0" destOrd="0" presId="urn:microsoft.com/office/officeart/2005/8/layout/hProcess9"/>
    <dgm:cxn modelId="{DDED1CD9-B9F1-4A94-B4D8-32F1E8786FC8}" type="presOf" srcId="{826DB967-B635-4D53-ACEC-3AD9608D87B9}" destId="{05DD4492-842F-4D4C-B795-A87BAE0BF626}" srcOrd="0" destOrd="0" presId="urn:microsoft.com/office/officeart/2005/8/layout/hProcess9"/>
    <dgm:cxn modelId="{3CBC1B1A-E6D2-460F-BFA1-94E34D7EB845}" type="presOf" srcId="{E600EBCF-86AD-448F-9B21-4B2E613E421D}" destId="{9074977D-270E-436A-BC6E-F099B519A06A}" srcOrd="0" destOrd="0" presId="urn:microsoft.com/office/officeart/2005/8/layout/hProcess9"/>
    <dgm:cxn modelId="{E2D56AD5-BA0C-44F3-A87D-E65B3053970C}" type="presOf" srcId="{48F8B87C-E98A-4EB4-982C-71C68C8A3C67}" destId="{3838C054-B013-4E45-A252-DD8717BCE62D}" srcOrd="0" destOrd="0" presId="urn:microsoft.com/office/officeart/2005/8/layout/hProcess9"/>
    <dgm:cxn modelId="{09A3DDF2-81A5-4623-A81F-F6DF35351328}" srcId="{6A114B57-CC3A-46C7-A0D2-25E6509A631B}" destId="{6851551C-CB29-4D84-A5A0-DEB9BF8E7EC9}" srcOrd="7" destOrd="0" parTransId="{029D681B-5BE0-46E6-9EFF-38D01D12CB1B}" sibTransId="{E802D24F-6658-43EB-AD46-0CB0D0C3F53E}"/>
    <dgm:cxn modelId="{1CC69AD4-7D78-44EC-8BFA-9E6ED8455836}" type="presOf" srcId="{A730B276-444A-4D7D-94F6-F09EC679D994}" destId="{BCE0352A-BFA5-454E-B16A-F11192CAE8C7}" srcOrd="0" destOrd="0" presId="urn:microsoft.com/office/officeart/2005/8/layout/hProcess9"/>
    <dgm:cxn modelId="{5D146598-1A37-4DB7-93E7-897A7E48D5AB}" type="presParOf" srcId="{0FF56616-7E74-4BC4-9513-787DF1426F8F}" destId="{2740C8EC-C6AA-43E9-B005-DFEC1F7EDBAF}" srcOrd="0" destOrd="0" presId="urn:microsoft.com/office/officeart/2005/8/layout/hProcess9"/>
    <dgm:cxn modelId="{2E82C98E-76F4-4521-A3A5-BAE6B22F66F7}" type="presParOf" srcId="{0FF56616-7E74-4BC4-9513-787DF1426F8F}" destId="{728359BD-3295-4497-A067-5ECDC5E36081}" srcOrd="1" destOrd="0" presId="urn:microsoft.com/office/officeart/2005/8/layout/hProcess9"/>
    <dgm:cxn modelId="{B7FC6A19-6153-44AF-9EC2-291B3FC2CED3}" type="presParOf" srcId="{728359BD-3295-4497-A067-5ECDC5E36081}" destId="{9074977D-270E-436A-BC6E-F099B519A06A}" srcOrd="0" destOrd="0" presId="urn:microsoft.com/office/officeart/2005/8/layout/hProcess9"/>
    <dgm:cxn modelId="{49FB2DFC-5DB7-4438-AB30-F54F134E987C}" type="presParOf" srcId="{728359BD-3295-4497-A067-5ECDC5E36081}" destId="{953DBCF0-80F8-41D0-9EFD-94CE01B9A78B}" srcOrd="1" destOrd="0" presId="urn:microsoft.com/office/officeart/2005/8/layout/hProcess9"/>
    <dgm:cxn modelId="{AD5233E3-A0AA-4AC4-AB1A-8EE6ADC26ED8}" type="presParOf" srcId="{728359BD-3295-4497-A067-5ECDC5E36081}" destId="{3838C054-B013-4E45-A252-DD8717BCE62D}" srcOrd="2" destOrd="0" presId="urn:microsoft.com/office/officeart/2005/8/layout/hProcess9"/>
    <dgm:cxn modelId="{E3AE02A5-6D38-4D56-A691-DE49D1083426}" type="presParOf" srcId="{728359BD-3295-4497-A067-5ECDC5E36081}" destId="{32505B80-BF73-4066-9991-E74AACB62630}" srcOrd="3" destOrd="0" presId="urn:microsoft.com/office/officeart/2005/8/layout/hProcess9"/>
    <dgm:cxn modelId="{70782D80-A81E-4526-9729-DA544B939BE7}" type="presParOf" srcId="{728359BD-3295-4497-A067-5ECDC5E36081}" destId="{4C48E7A8-03B6-4185-BC9D-51B02A8BFF39}" srcOrd="4" destOrd="0" presId="urn:microsoft.com/office/officeart/2005/8/layout/hProcess9"/>
    <dgm:cxn modelId="{B64B1C46-C35E-4B8A-B68C-650923C085A2}" type="presParOf" srcId="{728359BD-3295-4497-A067-5ECDC5E36081}" destId="{518A0244-C47E-4A06-BD89-BD1196D7BA9D}" srcOrd="5" destOrd="0" presId="urn:microsoft.com/office/officeart/2005/8/layout/hProcess9"/>
    <dgm:cxn modelId="{BB6EF8DF-19C9-441F-A685-461D269A0A71}" type="presParOf" srcId="{728359BD-3295-4497-A067-5ECDC5E36081}" destId="{BCE0352A-BFA5-454E-B16A-F11192CAE8C7}" srcOrd="6" destOrd="0" presId="urn:microsoft.com/office/officeart/2005/8/layout/hProcess9"/>
    <dgm:cxn modelId="{B2EF6527-C097-4A52-B1EC-09577E360C07}" type="presParOf" srcId="{728359BD-3295-4497-A067-5ECDC5E36081}" destId="{3A6F0822-E316-4870-B842-444C30CA2606}" srcOrd="7" destOrd="0" presId="urn:microsoft.com/office/officeart/2005/8/layout/hProcess9"/>
    <dgm:cxn modelId="{DE346D95-C1A7-4375-A03B-BB7F49B9E9D0}" type="presParOf" srcId="{728359BD-3295-4497-A067-5ECDC5E36081}" destId="{1402CDE2-EBB8-4015-B74E-DB76D723D11B}" srcOrd="8" destOrd="0" presId="urn:microsoft.com/office/officeart/2005/8/layout/hProcess9"/>
    <dgm:cxn modelId="{A46872B8-4677-47E8-933C-F85C0B99A41E}" type="presParOf" srcId="{728359BD-3295-4497-A067-5ECDC5E36081}" destId="{23D394ED-239B-4765-9B11-554C7479AE78}" srcOrd="9" destOrd="0" presId="urn:microsoft.com/office/officeart/2005/8/layout/hProcess9"/>
    <dgm:cxn modelId="{C229A0C7-46F1-4356-8DBF-CB308A9DFD8C}" type="presParOf" srcId="{728359BD-3295-4497-A067-5ECDC5E36081}" destId="{838800E2-77EC-4B5B-935E-E3482A1379B5}" srcOrd="10" destOrd="0" presId="urn:microsoft.com/office/officeart/2005/8/layout/hProcess9"/>
    <dgm:cxn modelId="{249B8785-5087-409F-BCF1-F913B1366D16}" type="presParOf" srcId="{728359BD-3295-4497-A067-5ECDC5E36081}" destId="{4CBA0A09-5B66-46AE-BAC8-8268AF89E5AF}" srcOrd="11" destOrd="0" presId="urn:microsoft.com/office/officeart/2005/8/layout/hProcess9"/>
    <dgm:cxn modelId="{27804337-7E72-4E4C-9A07-0BEF90715AB9}" type="presParOf" srcId="{728359BD-3295-4497-A067-5ECDC5E36081}" destId="{08F29201-8AEB-4324-BDD6-776EC8E6F38F}" srcOrd="12" destOrd="0" presId="urn:microsoft.com/office/officeart/2005/8/layout/hProcess9"/>
    <dgm:cxn modelId="{EF1DBE6D-2008-4FB5-AD49-2AB8ED6421F4}" type="presParOf" srcId="{728359BD-3295-4497-A067-5ECDC5E36081}" destId="{32642E22-B8EA-4A03-96D6-CD407E48B253}" srcOrd="13" destOrd="0" presId="urn:microsoft.com/office/officeart/2005/8/layout/hProcess9"/>
    <dgm:cxn modelId="{FBE3F4B1-DFF6-4E74-B2A4-E23F9BA48301}" type="presParOf" srcId="{728359BD-3295-4497-A067-5ECDC5E36081}" destId="{4FB01E0A-F8BB-4791-8812-A7341D5A104C}" srcOrd="14" destOrd="0" presId="urn:microsoft.com/office/officeart/2005/8/layout/hProcess9"/>
    <dgm:cxn modelId="{6C0DEEC9-788C-493D-BFCA-F3B9547072A7}" type="presParOf" srcId="{728359BD-3295-4497-A067-5ECDC5E36081}" destId="{5C4D04C9-5FDA-423B-8148-75CF7FA45B6A}" srcOrd="15" destOrd="0" presId="urn:microsoft.com/office/officeart/2005/8/layout/hProcess9"/>
    <dgm:cxn modelId="{500044C8-53A2-474C-B473-9AE114ECD15A}" type="presParOf" srcId="{728359BD-3295-4497-A067-5ECDC5E36081}" destId="{05DD4492-842F-4D4C-B795-A87BAE0BF626}" srcOrd="1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6BDB8A-737C-442C-9857-4CD1FFAA7053}" type="doc">
      <dgm:prSet loTypeId="urn:microsoft.com/office/officeart/2005/8/layout/cycle2" loCatId="cycle" qsTypeId="urn:microsoft.com/office/officeart/2005/8/quickstyle/3d1" qsCatId="3D" csTypeId="urn:microsoft.com/office/officeart/2005/8/colors/accent1_2" csCatId="accent1" phldr="1"/>
      <dgm:spPr/>
      <dgm:t>
        <a:bodyPr/>
        <a:lstStyle/>
        <a:p>
          <a:endParaRPr lang="es-CL"/>
        </a:p>
      </dgm:t>
    </dgm:pt>
    <dgm:pt modelId="{772E99D0-3123-4210-8B55-B939F518F43F}">
      <dgm:prSet phldrT="[Texto]" custT="1"/>
      <dgm:spPr/>
      <dgm:t>
        <a:bodyPr/>
        <a:lstStyle/>
        <a:p>
          <a:r>
            <a:rPr lang="es-CL" sz="900" b="1" dirty="0" smtClean="0"/>
            <a:t>Congestión</a:t>
          </a:r>
          <a:endParaRPr lang="es-CL" sz="900" b="1" dirty="0"/>
        </a:p>
      </dgm:t>
    </dgm:pt>
    <dgm:pt modelId="{DE23EC2F-0661-43E0-B842-F6B9AABC92BE}" type="parTrans" cxnId="{235F4698-61A8-459B-B241-DBD249F9E987}">
      <dgm:prSet/>
      <dgm:spPr/>
      <dgm:t>
        <a:bodyPr/>
        <a:lstStyle/>
        <a:p>
          <a:endParaRPr lang="es-CL" sz="2400" b="1"/>
        </a:p>
      </dgm:t>
    </dgm:pt>
    <dgm:pt modelId="{891A6CC8-2B62-40D0-AF65-4DC82D70E96C}" type="sibTrans" cxnId="{235F4698-61A8-459B-B241-DBD249F9E987}">
      <dgm:prSet custT="1"/>
      <dgm:spPr/>
      <dgm:t>
        <a:bodyPr/>
        <a:lstStyle/>
        <a:p>
          <a:endParaRPr lang="es-CL" sz="800" b="1"/>
        </a:p>
      </dgm:t>
    </dgm:pt>
    <dgm:pt modelId="{711162AD-3225-4A29-B0C5-C49CF6BE0EA3}">
      <dgm:prSet phldrT="[Texto]" custT="1"/>
      <dgm:spPr/>
      <dgm:t>
        <a:bodyPr/>
        <a:lstStyle/>
        <a:p>
          <a:r>
            <a:rPr lang="es-CL" sz="900" b="1" dirty="0" smtClean="0"/>
            <a:t>Presión por aumentar la velocidad</a:t>
          </a:r>
          <a:endParaRPr lang="es-CL" sz="900" b="1" dirty="0"/>
        </a:p>
      </dgm:t>
    </dgm:pt>
    <dgm:pt modelId="{0D802CE7-84F8-472C-8B07-627695E45F27}" type="parTrans" cxnId="{E72B3248-6E6C-4CBD-A724-9A1B25F6A069}">
      <dgm:prSet/>
      <dgm:spPr/>
      <dgm:t>
        <a:bodyPr/>
        <a:lstStyle/>
        <a:p>
          <a:endParaRPr lang="es-CL" sz="2400" b="1"/>
        </a:p>
      </dgm:t>
    </dgm:pt>
    <dgm:pt modelId="{5D3445AA-5CA9-4777-A6A7-E028B0788CF6}" type="sibTrans" cxnId="{E72B3248-6E6C-4CBD-A724-9A1B25F6A069}">
      <dgm:prSet custT="1"/>
      <dgm:spPr/>
      <dgm:t>
        <a:bodyPr/>
        <a:lstStyle/>
        <a:p>
          <a:endParaRPr lang="es-CL" sz="800" b="1"/>
        </a:p>
      </dgm:t>
    </dgm:pt>
    <dgm:pt modelId="{58A0C991-EE42-4F5F-A2A5-EBB934F48557}">
      <dgm:prSet phldrT="[Texto]" custT="1"/>
      <dgm:spPr/>
      <dgm:t>
        <a:bodyPr/>
        <a:lstStyle/>
        <a:p>
          <a:r>
            <a:rPr lang="es-CL" sz="900" b="1" dirty="0" smtClean="0"/>
            <a:t>Construcción de nueva infraestructura</a:t>
          </a:r>
          <a:endParaRPr lang="es-CL" sz="900" b="1" dirty="0"/>
        </a:p>
      </dgm:t>
    </dgm:pt>
    <dgm:pt modelId="{B5AC6240-CE13-454A-8745-0A65FAD9345D}" type="parTrans" cxnId="{C05876AA-73DB-46B9-8ECB-923C36948D86}">
      <dgm:prSet/>
      <dgm:spPr/>
      <dgm:t>
        <a:bodyPr/>
        <a:lstStyle/>
        <a:p>
          <a:endParaRPr lang="es-CL" sz="2400" b="1"/>
        </a:p>
      </dgm:t>
    </dgm:pt>
    <dgm:pt modelId="{1B7ECAAA-6153-4A14-B11E-CB955B4FA906}" type="sibTrans" cxnId="{C05876AA-73DB-46B9-8ECB-923C36948D86}">
      <dgm:prSet custT="1"/>
      <dgm:spPr/>
      <dgm:t>
        <a:bodyPr/>
        <a:lstStyle/>
        <a:p>
          <a:endParaRPr lang="es-CL" sz="800" b="1"/>
        </a:p>
      </dgm:t>
    </dgm:pt>
    <dgm:pt modelId="{3F7B8874-DBCC-48C5-A7DB-DFA5D09EC1D4}">
      <dgm:prSet phldrT="[Texto]" custT="1"/>
      <dgm:spPr/>
      <dgm:t>
        <a:bodyPr/>
        <a:lstStyle/>
        <a:p>
          <a:r>
            <a:rPr lang="es-CL" sz="900" b="1" dirty="0" smtClean="0"/>
            <a:t>Facilidad para transporte</a:t>
          </a:r>
          <a:endParaRPr lang="es-CL" sz="900" b="1" dirty="0"/>
        </a:p>
      </dgm:t>
    </dgm:pt>
    <dgm:pt modelId="{F02D2E6C-85C1-45EF-91F3-84FC4B27C3E6}" type="parTrans" cxnId="{4D2228E7-31C6-4259-8EDC-3B1D29945784}">
      <dgm:prSet/>
      <dgm:spPr/>
      <dgm:t>
        <a:bodyPr/>
        <a:lstStyle/>
        <a:p>
          <a:endParaRPr lang="es-CL" sz="2400" b="1"/>
        </a:p>
      </dgm:t>
    </dgm:pt>
    <dgm:pt modelId="{A8BD5844-3FAD-4C59-B195-7B4587D46615}" type="sibTrans" cxnId="{4D2228E7-31C6-4259-8EDC-3B1D29945784}">
      <dgm:prSet custT="1"/>
      <dgm:spPr/>
      <dgm:t>
        <a:bodyPr/>
        <a:lstStyle/>
        <a:p>
          <a:endParaRPr lang="es-CL" sz="800" b="1"/>
        </a:p>
      </dgm:t>
    </dgm:pt>
    <dgm:pt modelId="{9887C309-936B-43C7-BA52-5DB8BD7CDD9C}">
      <dgm:prSet phldrT="[Texto]" custT="1"/>
      <dgm:spPr/>
      <dgm:t>
        <a:bodyPr/>
        <a:lstStyle/>
        <a:p>
          <a:r>
            <a:rPr lang="es-CL" sz="900" b="1" dirty="0" smtClean="0"/>
            <a:t>Distancia y número de viajes aumentan</a:t>
          </a:r>
          <a:endParaRPr lang="es-CL" sz="900" b="1" dirty="0"/>
        </a:p>
      </dgm:t>
    </dgm:pt>
    <dgm:pt modelId="{87B3DD80-FC03-4035-BDB0-ABA7C041989B}" type="parTrans" cxnId="{65064D01-EE0B-42F7-AE1E-87A3BF6E31A5}">
      <dgm:prSet/>
      <dgm:spPr/>
      <dgm:t>
        <a:bodyPr/>
        <a:lstStyle/>
        <a:p>
          <a:endParaRPr lang="es-CL" sz="2400" b="1"/>
        </a:p>
      </dgm:t>
    </dgm:pt>
    <dgm:pt modelId="{76AA45D8-A9EB-4DDA-AE66-616C275F076D}" type="sibTrans" cxnId="{65064D01-EE0B-42F7-AE1E-87A3BF6E31A5}">
      <dgm:prSet custT="1"/>
      <dgm:spPr/>
      <dgm:t>
        <a:bodyPr/>
        <a:lstStyle/>
        <a:p>
          <a:endParaRPr lang="es-CL" sz="800" b="1"/>
        </a:p>
      </dgm:t>
    </dgm:pt>
    <dgm:pt modelId="{D7189EEE-1F10-4480-B489-80998850D0DB}">
      <dgm:prSet custT="1"/>
      <dgm:spPr/>
      <dgm:t>
        <a:bodyPr/>
        <a:lstStyle/>
        <a:p>
          <a:r>
            <a:rPr lang="es-CL" sz="900" b="1" dirty="0" smtClean="0"/>
            <a:t>La capacidad se satura</a:t>
          </a:r>
          <a:endParaRPr lang="es-CL" sz="900" b="1" dirty="0"/>
        </a:p>
      </dgm:t>
    </dgm:pt>
    <dgm:pt modelId="{7DBB4237-DE51-4F7D-9417-1EFFBE730AF5}" type="parTrans" cxnId="{D20D7B96-BF08-4CDB-B131-1EFD6D66FAF0}">
      <dgm:prSet/>
      <dgm:spPr/>
      <dgm:t>
        <a:bodyPr/>
        <a:lstStyle/>
        <a:p>
          <a:endParaRPr lang="es-CL" sz="2400" b="1"/>
        </a:p>
      </dgm:t>
    </dgm:pt>
    <dgm:pt modelId="{87364DF0-EEFD-452A-A48A-AB873C69F43C}" type="sibTrans" cxnId="{D20D7B96-BF08-4CDB-B131-1EFD6D66FAF0}">
      <dgm:prSet custT="1"/>
      <dgm:spPr/>
      <dgm:t>
        <a:bodyPr/>
        <a:lstStyle/>
        <a:p>
          <a:endParaRPr lang="es-CL" sz="800" b="1"/>
        </a:p>
      </dgm:t>
    </dgm:pt>
    <dgm:pt modelId="{9D4B4AB4-F413-480E-B665-FD94CDF8D2DF}" type="pres">
      <dgm:prSet presAssocID="{C76BDB8A-737C-442C-9857-4CD1FFAA7053}" presName="cycle" presStyleCnt="0">
        <dgm:presLayoutVars>
          <dgm:dir/>
          <dgm:resizeHandles val="exact"/>
        </dgm:presLayoutVars>
      </dgm:prSet>
      <dgm:spPr/>
      <dgm:t>
        <a:bodyPr/>
        <a:lstStyle/>
        <a:p>
          <a:endParaRPr lang="es-CL"/>
        </a:p>
      </dgm:t>
    </dgm:pt>
    <dgm:pt modelId="{2480D572-603B-418F-AD6E-EFCA6DAD105B}" type="pres">
      <dgm:prSet presAssocID="{772E99D0-3123-4210-8B55-B939F518F43F}" presName="node" presStyleLbl="node1" presStyleIdx="0" presStyleCnt="6" custScaleX="127556">
        <dgm:presLayoutVars>
          <dgm:bulletEnabled val="1"/>
        </dgm:presLayoutVars>
      </dgm:prSet>
      <dgm:spPr/>
      <dgm:t>
        <a:bodyPr/>
        <a:lstStyle/>
        <a:p>
          <a:endParaRPr lang="es-CL"/>
        </a:p>
      </dgm:t>
    </dgm:pt>
    <dgm:pt modelId="{9450A1EE-B9CC-41B4-B18A-D101BC163A7E}" type="pres">
      <dgm:prSet presAssocID="{891A6CC8-2B62-40D0-AF65-4DC82D70E96C}" presName="sibTrans" presStyleLbl="sibTrans2D1" presStyleIdx="0" presStyleCnt="6"/>
      <dgm:spPr/>
      <dgm:t>
        <a:bodyPr/>
        <a:lstStyle/>
        <a:p>
          <a:endParaRPr lang="es-CL"/>
        </a:p>
      </dgm:t>
    </dgm:pt>
    <dgm:pt modelId="{27298517-4457-40E1-BDBE-51E6B8FF9D63}" type="pres">
      <dgm:prSet presAssocID="{891A6CC8-2B62-40D0-AF65-4DC82D70E96C}" presName="connectorText" presStyleLbl="sibTrans2D1" presStyleIdx="0" presStyleCnt="6"/>
      <dgm:spPr/>
      <dgm:t>
        <a:bodyPr/>
        <a:lstStyle/>
        <a:p>
          <a:endParaRPr lang="es-CL"/>
        </a:p>
      </dgm:t>
    </dgm:pt>
    <dgm:pt modelId="{D99ED9D5-9738-4900-B7D1-E33EEC10C399}" type="pres">
      <dgm:prSet presAssocID="{711162AD-3225-4A29-B0C5-C49CF6BE0EA3}" presName="node" presStyleLbl="node1" presStyleIdx="1" presStyleCnt="6" custScaleX="157761">
        <dgm:presLayoutVars>
          <dgm:bulletEnabled val="1"/>
        </dgm:presLayoutVars>
      </dgm:prSet>
      <dgm:spPr/>
      <dgm:t>
        <a:bodyPr/>
        <a:lstStyle/>
        <a:p>
          <a:endParaRPr lang="es-CL"/>
        </a:p>
      </dgm:t>
    </dgm:pt>
    <dgm:pt modelId="{6029C7C5-60BF-4CFA-96FE-55B3DAE9A764}" type="pres">
      <dgm:prSet presAssocID="{5D3445AA-5CA9-4777-A6A7-E028B0788CF6}" presName="sibTrans" presStyleLbl="sibTrans2D1" presStyleIdx="1" presStyleCnt="6"/>
      <dgm:spPr/>
      <dgm:t>
        <a:bodyPr/>
        <a:lstStyle/>
        <a:p>
          <a:endParaRPr lang="es-CL"/>
        </a:p>
      </dgm:t>
    </dgm:pt>
    <dgm:pt modelId="{49088D1C-4317-41A8-8449-B5DAD4B29D67}" type="pres">
      <dgm:prSet presAssocID="{5D3445AA-5CA9-4777-A6A7-E028B0788CF6}" presName="connectorText" presStyleLbl="sibTrans2D1" presStyleIdx="1" presStyleCnt="6"/>
      <dgm:spPr/>
      <dgm:t>
        <a:bodyPr/>
        <a:lstStyle/>
        <a:p>
          <a:endParaRPr lang="es-CL"/>
        </a:p>
      </dgm:t>
    </dgm:pt>
    <dgm:pt modelId="{BF7213D5-03E2-470E-AD73-E432F7404881}" type="pres">
      <dgm:prSet presAssocID="{58A0C991-EE42-4F5F-A2A5-EBB934F48557}" presName="node" presStyleLbl="node1" presStyleIdx="2" presStyleCnt="6" custScaleX="186641">
        <dgm:presLayoutVars>
          <dgm:bulletEnabled val="1"/>
        </dgm:presLayoutVars>
      </dgm:prSet>
      <dgm:spPr/>
      <dgm:t>
        <a:bodyPr/>
        <a:lstStyle/>
        <a:p>
          <a:endParaRPr lang="es-CL"/>
        </a:p>
      </dgm:t>
    </dgm:pt>
    <dgm:pt modelId="{E8A6055F-E775-468E-9016-2C96C54AF257}" type="pres">
      <dgm:prSet presAssocID="{1B7ECAAA-6153-4A14-B11E-CB955B4FA906}" presName="sibTrans" presStyleLbl="sibTrans2D1" presStyleIdx="2" presStyleCnt="6"/>
      <dgm:spPr/>
      <dgm:t>
        <a:bodyPr/>
        <a:lstStyle/>
        <a:p>
          <a:endParaRPr lang="es-CL"/>
        </a:p>
      </dgm:t>
    </dgm:pt>
    <dgm:pt modelId="{9EE5095D-F741-4624-97F5-BEEF7AD839D2}" type="pres">
      <dgm:prSet presAssocID="{1B7ECAAA-6153-4A14-B11E-CB955B4FA906}" presName="connectorText" presStyleLbl="sibTrans2D1" presStyleIdx="2" presStyleCnt="6"/>
      <dgm:spPr/>
      <dgm:t>
        <a:bodyPr/>
        <a:lstStyle/>
        <a:p>
          <a:endParaRPr lang="es-CL"/>
        </a:p>
      </dgm:t>
    </dgm:pt>
    <dgm:pt modelId="{299094DA-C1E7-49D4-8322-682450EB21BC}" type="pres">
      <dgm:prSet presAssocID="{3F7B8874-DBCC-48C5-A7DB-DFA5D09EC1D4}" presName="node" presStyleLbl="node1" presStyleIdx="3" presStyleCnt="6">
        <dgm:presLayoutVars>
          <dgm:bulletEnabled val="1"/>
        </dgm:presLayoutVars>
      </dgm:prSet>
      <dgm:spPr/>
      <dgm:t>
        <a:bodyPr/>
        <a:lstStyle/>
        <a:p>
          <a:endParaRPr lang="es-CL"/>
        </a:p>
      </dgm:t>
    </dgm:pt>
    <dgm:pt modelId="{40B8C469-1EBA-46B2-8C8C-9E877634E381}" type="pres">
      <dgm:prSet presAssocID="{A8BD5844-3FAD-4C59-B195-7B4587D46615}" presName="sibTrans" presStyleLbl="sibTrans2D1" presStyleIdx="3" presStyleCnt="6"/>
      <dgm:spPr/>
      <dgm:t>
        <a:bodyPr/>
        <a:lstStyle/>
        <a:p>
          <a:endParaRPr lang="es-CL"/>
        </a:p>
      </dgm:t>
    </dgm:pt>
    <dgm:pt modelId="{B46AAF60-AFD6-442E-AE66-591D7E1E104C}" type="pres">
      <dgm:prSet presAssocID="{A8BD5844-3FAD-4C59-B195-7B4587D46615}" presName="connectorText" presStyleLbl="sibTrans2D1" presStyleIdx="3" presStyleCnt="6"/>
      <dgm:spPr/>
      <dgm:t>
        <a:bodyPr/>
        <a:lstStyle/>
        <a:p>
          <a:endParaRPr lang="es-CL"/>
        </a:p>
      </dgm:t>
    </dgm:pt>
    <dgm:pt modelId="{C5463013-897D-43C1-BFE9-0E8656C15EA2}" type="pres">
      <dgm:prSet presAssocID="{9887C309-936B-43C7-BA52-5DB8BD7CDD9C}" presName="node" presStyleLbl="node1" presStyleIdx="4" presStyleCnt="6">
        <dgm:presLayoutVars>
          <dgm:bulletEnabled val="1"/>
        </dgm:presLayoutVars>
      </dgm:prSet>
      <dgm:spPr/>
      <dgm:t>
        <a:bodyPr/>
        <a:lstStyle/>
        <a:p>
          <a:endParaRPr lang="es-CL"/>
        </a:p>
      </dgm:t>
    </dgm:pt>
    <dgm:pt modelId="{8FBBB667-A07A-4176-BB38-1F5DBCB505BE}" type="pres">
      <dgm:prSet presAssocID="{76AA45D8-A9EB-4DDA-AE66-616C275F076D}" presName="sibTrans" presStyleLbl="sibTrans2D1" presStyleIdx="4" presStyleCnt="6"/>
      <dgm:spPr/>
      <dgm:t>
        <a:bodyPr/>
        <a:lstStyle/>
        <a:p>
          <a:endParaRPr lang="es-CL"/>
        </a:p>
      </dgm:t>
    </dgm:pt>
    <dgm:pt modelId="{A019EB38-7D53-4AB8-B2D1-4714441C69EB}" type="pres">
      <dgm:prSet presAssocID="{76AA45D8-A9EB-4DDA-AE66-616C275F076D}" presName="connectorText" presStyleLbl="sibTrans2D1" presStyleIdx="4" presStyleCnt="6"/>
      <dgm:spPr/>
      <dgm:t>
        <a:bodyPr/>
        <a:lstStyle/>
        <a:p>
          <a:endParaRPr lang="es-CL"/>
        </a:p>
      </dgm:t>
    </dgm:pt>
    <dgm:pt modelId="{4A783C00-77E4-47DB-A52B-D1C9763DAC38}" type="pres">
      <dgm:prSet presAssocID="{D7189EEE-1F10-4480-B489-80998850D0DB}" presName="node" presStyleLbl="node1" presStyleIdx="5" presStyleCnt="6">
        <dgm:presLayoutVars>
          <dgm:bulletEnabled val="1"/>
        </dgm:presLayoutVars>
      </dgm:prSet>
      <dgm:spPr/>
      <dgm:t>
        <a:bodyPr/>
        <a:lstStyle/>
        <a:p>
          <a:endParaRPr lang="es-CL"/>
        </a:p>
      </dgm:t>
    </dgm:pt>
    <dgm:pt modelId="{BAD2D6BA-FFF6-4FE5-AB92-ED558823EA7F}" type="pres">
      <dgm:prSet presAssocID="{87364DF0-EEFD-452A-A48A-AB873C69F43C}" presName="sibTrans" presStyleLbl="sibTrans2D1" presStyleIdx="5" presStyleCnt="6"/>
      <dgm:spPr/>
      <dgm:t>
        <a:bodyPr/>
        <a:lstStyle/>
        <a:p>
          <a:endParaRPr lang="es-CL"/>
        </a:p>
      </dgm:t>
    </dgm:pt>
    <dgm:pt modelId="{699CCE81-0056-4DDD-BD62-47341E570EB8}" type="pres">
      <dgm:prSet presAssocID="{87364DF0-EEFD-452A-A48A-AB873C69F43C}" presName="connectorText" presStyleLbl="sibTrans2D1" presStyleIdx="5" presStyleCnt="6"/>
      <dgm:spPr/>
      <dgm:t>
        <a:bodyPr/>
        <a:lstStyle/>
        <a:p>
          <a:endParaRPr lang="es-CL"/>
        </a:p>
      </dgm:t>
    </dgm:pt>
  </dgm:ptLst>
  <dgm:cxnLst>
    <dgm:cxn modelId="{7CD64B16-34A0-4CC8-9AB1-EC6ABFFAA7F7}" type="presOf" srcId="{C76BDB8A-737C-442C-9857-4CD1FFAA7053}" destId="{9D4B4AB4-F413-480E-B665-FD94CDF8D2DF}" srcOrd="0" destOrd="0" presId="urn:microsoft.com/office/officeart/2005/8/layout/cycle2"/>
    <dgm:cxn modelId="{22CCF940-C0FD-45CF-B464-A3D057856E59}" type="presOf" srcId="{87364DF0-EEFD-452A-A48A-AB873C69F43C}" destId="{BAD2D6BA-FFF6-4FE5-AB92-ED558823EA7F}" srcOrd="0" destOrd="0" presId="urn:microsoft.com/office/officeart/2005/8/layout/cycle2"/>
    <dgm:cxn modelId="{235F4698-61A8-459B-B241-DBD249F9E987}" srcId="{C76BDB8A-737C-442C-9857-4CD1FFAA7053}" destId="{772E99D0-3123-4210-8B55-B939F518F43F}" srcOrd="0" destOrd="0" parTransId="{DE23EC2F-0661-43E0-B842-F6B9AABC92BE}" sibTransId="{891A6CC8-2B62-40D0-AF65-4DC82D70E96C}"/>
    <dgm:cxn modelId="{E7C584E2-01A9-43BC-9BD6-C7688CD94509}" type="presOf" srcId="{5D3445AA-5CA9-4777-A6A7-E028B0788CF6}" destId="{6029C7C5-60BF-4CFA-96FE-55B3DAE9A764}" srcOrd="0" destOrd="0" presId="urn:microsoft.com/office/officeart/2005/8/layout/cycle2"/>
    <dgm:cxn modelId="{31006091-5987-41F0-9D49-BD1680C1B58F}" type="presOf" srcId="{5D3445AA-5CA9-4777-A6A7-E028B0788CF6}" destId="{49088D1C-4317-41A8-8449-B5DAD4B29D67}" srcOrd="1" destOrd="0" presId="urn:microsoft.com/office/officeart/2005/8/layout/cycle2"/>
    <dgm:cxn modelId="{D68C5FD3-097B-4713-ADC6-39512D998F1E}" type="presOf" srcId="{891A6CC8-2B62-40D0-AF65-4DC82D70E96C}" destId="{9450A1EE-B9CC-41B4-B18A-D101BC163A7E}" srcOrd="0" destOrd="0" presId="urn:microsoft.com/office/officeart/2005/8/layout/cycle2"/>
    <dgm:cxn modelId="{E499AF28-80CC-4D7A-ACB0-B0B5DCCB52AF}" type="presOf" srcId="{58A0C991-EE42-4F5F-A2A5-EBB934F48557}" destId="{BF7213D5-03E2-470E-AD73-E432F7404881}" srcOrd="0" destOrd="0" presId="urn:microsoft.com/office/officeart/2005/8/layout/cycle2"/>
    <dgm:cxn modelId="{4A62DB96-E7C1-4842-90F8-3B0E9E748AC5}" type="presOf" srcId="{1B7ECAAA-6153-4A14-B11E-CB955B4FA906}" destId="{9EE5095D-F741-4624-97F5-BEEF7AD839D2}" srcOrd="1" destOrd="0" presId="urn:microsoft.com/office/officeart/2005/8/layout/cycle2"/>
    <dgm:cxn modelId="{DA687C7E-E84C-47EB-A3CA-EFDFAA3BD375}" type="presOf" srcId="{1B7ECAAA-6153-4A14-B11E-CB955B4FA906}" destId="{E8A6055F-E775-468E-9016-2C96C54AF257}" srcOrd="0" destOrd="0" presId="urn:microsoft.com/office/officeart/2005/8/layout/cycle2"/>
    <dgm:cxn modelId="{A60D1F67-B919-4E14-A810-5B4DF90D9158}" type="presOf" srcId="{3F7B8874-DBCC-48C5-A7DB-DFA5D09EC1D4}" destId="{299094DA-C1E7-49D4-8322-682450EB21BC}" srcOrd="0" destOrd="0" presId="urn:microsoft.com/office/officeart/2005/8/layout/cycle2"/>
    <dgm:cxn modelId="{6DC477D5-7744-4090-A524-0D397B933F39}" type="presOf" srcId="{891A6CC8-2B62-40D0-AF65-4DC82D70E96C}" destId="{27298517-4457-40E1-BDBE-51E6B8FF9D63}" srcOrd="1" destOrd="0" presId="urn:microsoft.com/office/officeart/2005/8/layout/cycle2"/>
    <dgm:cxn modelId="{65064D01-EE0B-42F7-AE1E-87A3BF6E31A5}" srcId="{C76BDB8A-737C-442C-9857-4CD1FFAA7053}" destId="{9887C309-936B-43C7-BA52-5DB8BD7CDD9C}" srcOrd="4" destOrd="0" parTransId="{87B3DD80-FC03-4035-BDB0-ABA7C041989B}" sibTransId="{76AA45D8-A9EB-4DDA-AE66-616C275F076D}"/>
    <dgm:cxn modelId="{C05876AA-73DB-46B9-8ECB-923C36948D86}" srcId="{C76BDB8A-737C-442C-9857-4CD1FFAA7053}" destId="{58A0C991-EE42-4F5F-A2A5-EBB934F48557}" srcOrd="2" destOrd="0" parTransId="{B5AC6240-CE13-454A-8745-0A65FAD9345D}" sibTransId="{1B7ECAAA-6153-4A14-B11E-CB955B4FA906}"/>
    <dgm:cxn modelId="{30583455-E2AB-4129-AEA6-D976812B9120}" type="presOf" srcId="{711162AD-3225-4A29-B0C5-C49CF6BE0EA3}" destId="{D99ED9D5-9738-4900-B7D1-E33EEC10C399}" srcOrd="0" destOrd="0" presId="urn:microsoft.com/office/officeart/2005/8/layout/cycle2"/>
    <dgm:cxn modelId="{5C41BBF7-EDD2-4C21-B6E8-A688FF7C1ECC}" type="presOf" srcId="{772E99D0-3123-4210-8B55-B939F518F43F}" destId="{2480D572-603B-418F-AD6E-EFCA6DAD105B}" srcOrd="0" destOrd="0" presId="urn:microsoft.com/office/officeart/2005/8/layout/cycle2"/>
    <dgm:cxn modelId="{9BB54263-41FD-4D2C-9BC7-4A1E0BB7B88F}" type="presOf" srcId="{A8BD5844-3FAD-4C59-B195-7B4587D46615}" destId="{B46AAF60-AFD6-442E-AE66-591D7E1E104C}" srcOrd="1" destOrd="0" presId="urn:microsoft.com/office/officeart/2005/8/layout/cycle2"/>
    <dgm:cxn modelId="{AF66DED1-21C2-427C-8652-E60B3BE8FC9A}" type="presOf" srcId="{A8BD5844-3FAD-4C59-B195-7B4587D46615}" destId="{40B8C469-1EBA-46B2-8C8C-9E877634E381}" srcOrd="0" destOrd="0" presId="urn:microsoft.com/office/officeart/2005/8/layout/cycle2"/>
    <dgm:cxn modelId="{A08A887F-6252-454C-AB87-BEAEF1CF1BDA}" type="presOf" srcId="{76AA45D8-A9EB-4DDA-AE66-616C275F076D}" destId="{A019EB38-7D53-4AB8-B2D1-4714441C69EB}" srcOrd="1" destOrd="0" presId="urn:microsoft.com/office/officeart/2005/8/layout/cycle2"/>
    <dgm:cxn modelId="{862408CB-8F35-49A4-A9C1-C2A2CD18EECC}" type="presOf" srcId="{87364DF0-EEFD-452A-A48A-AB873C69F43C}" destId="{699CCE81-0056-4DDD-BD62-47341E570EB8}" srcOrd="1" destOrd="0" presId="urn:microsoft.com/office/officeart/2005/8/layout/cycle2"/>
    <dgm:cxn modelId="{D20D7B96-BF08-4CDB-B131-1EFD6D66FAF0}" srcId="{C76BDB8A-737C-442C-9857-4CD1FFAA7053}" destId="{D7189EEE-1F10-4480-B489-80998850D0DB}" srcOrd="5" destOrd="0" parTransId="{7DBB4237-DE51-4F7D-9417-1EFFBE730AF5}" sibTransId="{87364DF0-EEFD-452A-A48A-AB873C69F43C}"/>
    <dgm:cxn modelId="{4D2228E7-31C6-4259-8EDC-3B1D29945784}" srcId="{C76BDB8A-737C-442C-9857-4CD1FFAA7053}" destId="{3F7B8874-DBCC-48C5-A7DB-DFA5D09EC1D4}" srcOrd="3" destOrd="0" parTransId="{F02D2E6C-85C1-45EF-91F3-84FC4B27C3E6}" sibTransId="{A8BD5844-3FAD-4C59-B195-7B4587D46615}"/>
    <dgm:cxn modelId="{E72B3248-6E6C-4CBD-A724-9A1B25F6A069}" srcId="{C76BDB8A-737C-442C-9857-4CD1FFAA7053}" destId="{711162AD-3225-4A29-B0C5-C49CF6BE0EA3}" srcOrd="1" destOrd="0" parTransId="{0D802CE7-84F8-472C-8B07-627695E45F27}" sibTransId="{5D3445AA-5CA9-4777-A6A7-E028B0788CF6}"/>
    <dgm:cxn modelId="{391FD7C5-B4F6-46FD-9088-3444F4862B69}" type="presOf" srcId="{D7189EEE-1F10-4480-B489-80998850D0DB}" destId="{4A783C00-77E4-47DB-A52B-D1C9763DAC38}" srcOrd="0" destOrd="0" presId="urn:microsoft.com/office/officeart/2005/8/layout/cycle2"/>
    <dgm:cxn modelId="{3327585B-AE47-4C8B-A8DE-9BED93F2E2E4}" type="presOf" srcId="{9887C309-936B-43C7-BA52-5DB8BD7CDD9C}" destId="{C5463013-897D-43C1-BFE9-0E8656C15EA2}" srcOrd="0" destOrd="0" presId="urn:microsoft.com/office/officeart/2005/8/layout/cycle2"/>
    <dgm:cxn modelId="{FA935DE1-CFC1-4F54-93D4-979DA5994B7E}" type="presOf" srcId="{76AA45D8-A9EB-4DDA-AE66-616C275F076D}" destId="{8FBBB667-A07A-4176-BB38-1F5DBCB505BE}" srcOrd="0" destOrd="0" presId="urn:microsoft.com/office/officeart/2005/8/layout/cycle2"/>
    <dgm:cxn modelId="{352C598C-3EF3-47E2-BF7F-7987C34CA3A7}" type="presParOf" srcId="{9D4B4AB4-F413-480E-B665-FD94CDF8D2DF}" destId="{2480D572-603B-418F-AD6E-EFCA6DAD105B}" srcOrd="0" destOrd="0" presId="urn:microsoft.com/office/officeart/2005/8/layout/cycle2"/>
    <dgm:cxn modelId="{C322B6D1-CA92-403E-A0F8-A85401F0DD05}" type="presParOf" srcId="{9D4B4AB4-F413-480E-B665-FD94CDF8D2DF}" destId="{9450A1EE-B9CC-41B4-B18A-D101BC163A7E}" srcOrd="1" destOrd="0" presId="urn:microsoft.com/office/officeart/2005/8/layout/cycle2"/>
    <dgm:cxn modelId="{2688A2D5-E759-4050-B66B-B8F6E0066830}" type="presParOf" srcId="{9450A1EE-B9CC-41B4-B18A-D101BC163A7E}" destId="{27298517-4457-40E1-BDBE-51E6B8FF9D63}" srcOrd="0" destOrd="0" presId="urn:microsoft.com/office/officeart/2005/8/layout/cycle2"/>
    <dgm:cxn modelId="{5E7CBCC2-E9D9-4CAE-B23F-1B08C9E07891}" type="presParOf" srcId="{9D4B4AB4-F413-480E-B665-FD94CDF8D2DF}" destId="{D99ED9D5-9738-4900-B7D1-E33EEC10C399}" srcOrd="2" destOrd="0" presId="urn:microsoft.com/office/officeart/2005/8/layout/cycle2"/>
    <dgm:cxn modelId="{549EBE62-E269-41A4-9C59-E5712E3AD555}" type="presParOf" srcId="{9D4B4AB4-F413-480E-B665-FD94CDF8D2DF}" destId="{6029C7C5-60BF-4CFA-96FE-55B3DAE9A764}" srcOrd="3" destOrd="0" presId="urn:microsoft.com/office/officeart/2005/8/layout/cycle2"/>
    <dgm:cxn modelId="{7736F7D8-8749-47F4-8F2F-EED3B6D176D8}" type="presParOf" srcId="{6029C7C5-60BF-4CFA-96FE-55B3DAE9A764}" destId="{49088D1C-4317-41A8-8449-B5DAD4B29D67}" srcOrd="0" destOrd="0" presId="urn:microsoft.com/office/officeart/2005/8/layout/cycle2"/>
    <dgm:cxn modelId="{9560D05F-DFFF-4635-843F-D743335CB3CD}" type="presParOf" srcId="{9D4B4AB4-F413-480E-B665-FD94CDF8D2DF}" destId="{BF7213D5-03E2-470E-AD73-E432F7404881}" srcOrd="4" destOrd="0" presId="urn:microsoft.com/office/officeart/2005/8/layout/cycle2"/>
    <dgm:cxn modelId="{A6FF2321-36A1-4D9F-A891-440CA2B88AD4}" type="presParOf" srcId="{9D4B4AB4-F413-480E-B665-FD94CDF8D2DF}" destId="{E8A6055F-E775-468E-9016-2C96C54AF257}" srcOrd="5" destOrd="0" presId="urn:microsoft.com/office/officeart/2005/8/layout/cycle2"/>
    <dgm:cxn modelId="{7FA15D34-2F28-42B4-8A22-CCF3AFEE92CF}" type="presParOf" srcId="{E8A6055F-E775-468E-9016-2C96C54AF257}" destId="{9EE5095D-F741-4624-97F5-BEEF7AD839D2}" srcOrd="0" destOrd="0" presId="urn:microsoft.com/office/officeart/2005/8/layout/cycle2"/>
    <dgm:cxn modelId="{FBABC1F1-897C-4968-93C8-A9934CAECFAD}" type="presParOf" srcId="{9D4B4AB4-F413-480E-B665-FD94CDF8D2DF}" destId="{299094DA-C1E7-49D4-8322-682450EB21BC}" srcOrd="6" destOrd="0" presId="urn:microsoft.com/office/officeart/2005/8/layout/cycle2"/>
    <dgm:cxn modelId="{BBC06DCB-F122-4DF4-8F16-CE9A6570CA5D}" type="presParOf" srcId="{9D4B4AB4-F413-480E-B665-FD94CDF8D2DF}" destId="{40B8C469-1EBA-46B2-8C8C-9E877634E381}" srcOrd="7" destOrd="0" presId="urn:microsoft.com/office/officeart/2005/8/layout/cycle2"/>
    <dgm:cxn modelId="{8B74EB4A-72F8-45EF-ABF9-E9F206467F29}" type="presParOf" srcId="{40B8C469-1EBA-46B2-8C8C-9E877634E381}" destId="{B46AAF60-AFD6-442E-AE66-591D7E1E104C}" srcOrd="0" destOrd="0" presId="urn:microsoft.com/office/officeart/2005/8/layout/cycle2"/>
    <dgm:cxn modelId="{E7EF53E6-99D7-44F7-A633-C304D7CB81ED}" type="presParOf" srcId="{9D4B4AB4-F413-480E-B665-FD94CDF8D2DF}" destId="{C5463013-897D-43C1-BFE9-0E8656C15EA2}" srcOrd="8" destOrd="0" presId="urn:microsoft.com/office/officeart/2005/8/layout/cycle2"/>
    <dgm:cxn modelId="{ED0ED51F-8C4C-4FDC-A495-F02EAE8BF705}" type="presParOf" srcId="{9D4B4AB4-F413-480E-B665-FD94CDF8D2DF}" destId="{8FBBB667-A07A-4176-BB38-1F5DBCB505BE}" srcOrd="9" destOrd="0" presId="urn:microsoft.com/office/officeart/2005/8/layout/cycle2"/>
    <dgm:cxn modelId="{E300A956-89E1-45D3-8653-57B1750741E4}" type="presParOf" srcId="{8FBBB667-A07A-4176-BB38-1F5DBCB505BE}" destId="{A019EB38-7D53-4AB8-B2D1-4714441C69EB}" srcOrd="0" destOrd="0" presId="urn:microsoft.com/office/officeart/2005/8/layout/cycle2"/>
    <dgm:cxn modelId="{83A45311-986F-4F8E-9872-3C3824F04687}" type="presParOf" srcId="{9D4B4AB4-F413-480E-B665-FD94CDF8D2DF}" destId="{4A783C00-77E4-47DB-A52B-D1C9763DAC38}" srcOrd="10" destOrd="0" presId="urn:microsoft.com/office/officeart/2005/8/layout/cycle2"/>
    <dgm:cxn modelId="{AEF6F223-8F45-4AEC-B882-4FE2E6710C9E}" type="presParOf" srcId="{9D4B4AB4-F413-480E-B665-FD94CDF8D2DF}" destId="{BAD2D6BA-FFF6-4FE5-AB92-ED558823EA7F}" srcOrd="11" destOrd="0" presId="urn:microsoft.com/office/officeart/2005/8/layout/cycle2"/>
    <dgm:cxn modelId="{807AEBFD-A9F1-4352-92CB-59E4F31262A1}" type="presParOf" srcId="{BAD2D6BA-FFF6-4FE5-AB92-ED558823EA7F}" destId="{699CCE81-0056-4DDD-BD62-47341E570EB8}" srcOrd="0" destOrd="0" presId="urn:microsoft.com/office/officeart/2005/8/layout/cycle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B480EF-2668-4F69-8D07-BD82CFD53E34}">
      <dsp:nvSpPr>
        <dsp:cNvPr id="0" name=""/>
        <dsp:cNvSpPr/>
      </dsp:nvSpPr>
      <dsp:spPr>
        <a:xfrm>
          <a:off x="0" y="346763"/>
          <a:ext cx="7999145" cy="4557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s-CL" sz="1900" kern="1200" dirty="0" smtClean="0"/>
            <a:t>1.- </a:t>
          </a:r>
          <a:r>
            <a:rPr lang="es-CL" sz="1900" kern="1200" dirty="0" smtClean="0"/>
            <a:t>Contexto </a:t>
          </a:r>
          <a:r>
            <a:rPr lang="es-CL" sz="1900" kern="1200" dirty="0" smtClean="0"/>
            <a:t>de la Mesa y Política Regional de Movilidad Activa y Sustentable.</a:t>
          </a:r>
          <a:endParaRPr lang="es-CL" sz="1900" kern="1200" dirty="0"/>
        </a:p>
      </dsp:txBody>
      <dsp:txXfrm>
        <a:off x="22246" y="369009"/>
        <a:ext cx="7954653" cy="411223"/>
      </dsp:txXfrm>
    </dsp:sp>
    <dsp:sp modelId="{33645168-1932-4C7F-AF8A-FE81CD9944D1}">
      <dsp:nvSpPr>
        <dsp:cNvPr id="0" name=""/>
        <dsp:cNvSpPr/>
      </dsp:nvSpPr>
      <dsp:spPr>
        <a:xfrm>
          <a:off x="0" y="857198"/>
          <a:ext cx="7999145" cy="4557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s-CL" sz="1900" kern="1200" dirty="0" smtClean="0"/>
            <a:t>2.- Proceso participativo para la construcción de la Política Regional.</a:t>
          </a:r>
          <a:endParaRPr lang="es-CL" sz="1900" kern="1200" dirty="0"/>
        </a:p>
      </dsp:txBody>
      <dsp:txXfrm>
        <a:off x="22246" y="879444"/>
        <a:ext cx="7954653" cy="411223"/>
      </dsp:txXfrm>
    </dsp:sp>
    <dsp:sp modelId="{BF3768A1-8E04-42BA-A0A9-3F64CE3F5AA6}">
      <dsp:nvSpPr>
        <dsp:cNvPr id="0" name=""/>
        <dsp:cNvSpPr/>
      </dsp:nvSpPr>
      <dsp:spPr>
        <a:xfrm>
          <a:off x="0" y="1367633"/>
          <a:ext cx="7999145" cy="4557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s-CL" sz="1900" kern="1200" dirty="0" smtClean="0"/>
            <a:t>3.- Taller: Líneas Estratégicas de la Política.</a:t>
          </a:r>
          <a:endParaRPr lang="es-CL" sz="1900" kern="1200" dirty="0"/>
        </a:p>
      </dsp:txBody>
      <dsp:txXfrm>
        <a:off x="22246" y="1389879"/>
        <a:ext cx="7954653" cy="4112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40C8EC-C6AA-43E9-B005-DFEC1F7EDBAF}">
      <dsp:nvSpPr>
        <dsp:cNvPr id="0" name=""/>
        <dsp:cNvSpPr/>
      </dsp:nvSpPr>
      <dsp:spPr>
        <a:xfrm>
          <a:off x="676961" y="0"/>
          <a:ext cx="7672229" cy="424847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74977D-270E-436A-BC6E-F099B519A06A}">
      <dsp:nvSpPr>
        <dsp:cNvPr id="0" name=""/>
        <dsp:cNvSpPr/>
      </dsp:nvSpPr>
      <dsp:spPr>
        <a:xfrm>
          <a:off x="4737"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2018 </a:t>
          </a:r>
          <a:r>
            <a:rPr lang="es-ES" sz="900" kern="1200" dirty="0" smtClean="0"/>
            <a:t>(Ciudadanía) Presentación Intendenta</a:t>
          </a:r>
          <a:endParaRPr lang="es-ES" sz="900" kern="1200" dirty="0"/>
        </a:p>
      </dsp:txBody>
      <dsp:txXfrm>
        <a:off x="43012" y="1312816"/>
        <a:ext cx="707508" cy="1622838"/>
      </dsp:txXfrm>
    </dsp:sp>
    <dsp:sp modelId="{3838C054-B013-4E45-A252-DD8717BCE62D}">
      <dsp:nvSpPr>
        <dsp:cNvPr id="0" name=""/>
        <dsp:cNvSpPr/>
      </dsp:nvSpPr>
      <dsp:spPr>
        <a:xfrm>
          <a:off x="919473"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2018 </a:t>
          </a:r>
          <a:r>
            <a:rPr lang="es-ES" sz="900" kern="1200" dirty="0" smtClean="0">
              <a:solidFill>
                <a:schemeClr val="bg1"/>
              </a:solidFill>
            </a:rPr>
            <a:t>(</a:t>
          </a:r>
          <a:r>
            <a:rPr lang="es-CL" sz="900" u="none" strike="noStrike" kern="1200" dirty="0" smtClean="0">
              <a:solidFill>
                <a:schemeClr val="bg1"/>
              </a:solidFill>
              <a:effectLst/>
            </a:rPr>
            <a:t>Autoridades sectores y municipios) </a:t>
          </a:r>
          <a:r>
            <a:rPr lang="es-ES" sz="900" u="none" strike="noStrike" kern="1200" dirty="0" smtClean="0">
              <a:solidFill>
                <a:schemeClr val="bg1"/>
              </a:solidFill>
              <a:effectLst/>
            </a:rPr>
            <a:t>Presentación Intendenta</a:t>
          </a:r>
          <a:endParaRPr lang="es-ES" sz="900" kern="1200" dirty="0">
            <a:solidFill>
              <a:schemeClr val="bg1"/>
            </a:solidFill>
          </a:endParaRPr>
        </a:p>
      </dsp:txBody>
      <dsp:txXfrm>
        <a:off x="957748" y="1312816"/>
        <a:ext cx="707508" cy="1622838"/>
      </dsp:txXfrm>
    </dsp:sp>
    <dsp:sp modelId="{4C48E7A8-03B6-4185-BC9D-51B02A8BFF39}">
      <dsp:nvSpPr>
        <dsp:cNvPr id="0" name=""/>
        <dsp:cNvSpPr/>
      </dsp:nvSpPr>
      <dsp:spPr>
        <a:xfrm>
          <a:off x="1834208"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100" b="1" kern="1200" dirty="0" smtClean="0">
              <a:solidFill>
                <a:srgbClr val="FFFF66"/>
              </a:solidFill>
            </a:rPr>
            <a:t>Jul 2018 a Oct 2018 </a:t>
          </a:r>
          <a:r>
            <a:rPr lang="es-ES" sz="900" kern="1200" dirty="0" smtClean="0"/>
            <a:t>(</a:t>
          </a:r>
          <a:r>
            <a:rPr lang="es-CL" sz="900" kern="1200" dirty="0" smtClean="0"/>
            <a:t>Encuesta Plan de Acción en Movilidad y Estrategia Regional de Resiliencia) A Municipios, Sectores y CORE</a:t>
          </a:r>
          <a:endParaRPr lang="es-ES" sz="900" kern="1200" dirty="0"/>
        </a:p>
      </dsp:txBody>
      <dsp:txXfrm>
        <a:off x="1872483" y="1312816"/>
        <a:ext cx="707508" cy="1622838"/>
      </dsp:txXfrm>
    </dsp:sp>
    <dsp:sp modelId="{BCE0352A-BFA5-454E-B16A-F11192CAE8C7}">
      <dsp:nvSpPr>
        <dsp:cNvPr id="0" name=""/>
        <dsp:cNvSpPr/>
      </dsp:nvSpPr>
      <dsp:spPr>
        <a:xfrm>
          <a:off x="2748943"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Nov 2018 </a:t>
          </a:r>
          <a:r>
            <a:rPr lang="es-ES" sz="800" kern="1200" dirty="0" smtClean="0"/>
            <a:t>(Introducción Ciudadana)</a:t>
          </a:r>
        </a:p>
      </dsp:txBody>
      <dsp:txXfrm>
        <a:off x="2787218" y="1312816"/>
        <a:ext cx="707508" cy="1622838"/>
      </dsp:txXfrm>
    </dsp:sp>
    <dsp:sp modelId="{1402CDE2-EBB8-4015-B74E-DB76D723D11B}">
      <dsp:nvSpPr>
        <dsp:cNvPr id="0" name=""/>
        <dsp:cNvSpPr/>
      </dsp:nvSpPr>
      <dsp:spPr>
        <a:xfrm>
          <a:off x="3663678"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Dic 2018 </a:t>
          </a:r>
          <a:r>
            <a:rPr lang="es-ES" sz="1000" kern="1200" dirty="0" smtClean="0"/>
            <a:t>(Resultados Encuestas)</a:t>
          </a:r>
          <a:endParaRPr lang="es-ES" sz="1000" kern="1200" dirty="0"/>
        </a:p>
      </dsp:txBody>
      <dsp:txXfrm>
        <a:off x="3701953" y="1312816"/>
        <a:ext cx="707508" cy="1622838"/>
      </dsp:txXfrm>
    </dsp:sp>
    <dsp:sp modelId="{838800E2-77EC-4B5B-935E-E3482A1379B5}">
      <dsp:nvSpPr>
        <dsp:cNvPr id="0" name=""/>
        <dsp:cNvSpPr/>
      </dsp:nvSpPr>
      <dsp:spPr>
        <a:xfrm>
          <a:off x="4578414"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Ene 2019 </a:t>
          </a:r>
          <a:r>
            <a:rPr lang="es-ES" sz="1000" kern="1200" dirty="0" smtClean="0"/>
            <a:t>(Taller Ciudadano)</a:t>
          </a:r>
          <a:endParaRPr lang="es-ES" sz="1000" kern="1200" dirty="0"/>
        </a:p>
      </dsp:txBody>
      <dsp:txXfrm>
        <a:off x="4616689" y="1312816"/>
        <a:ext cx="707508" cy="1622838"/>
      </dsp:txXfrm>
    </dsp:sp>
    <dsp:sp modelId="{08F29201-8AEB-4324-BDD6-776EC8E6F38F}">
      <dsp:nvSpPr>
        <dsp:cNvPr id="0" name=""/>
        <dsp:cNvSpPr/>
      </dsp:nvSpPr>
      <dsp:spPr>
        <a:xfrm>
          <a:off x="5493149"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Ene 2019 </a:t>
          </a:r>
          <a:r>
            <a:rPr lang="es-ES" sz="1100" kern="1200" dirty="0" smtClean="0"/>
            <a:t>(Taller Técnico)</a:t>
          </a:r>
          <a:endParaRPr lang="es-ES" sz="1100" kern="1200" dirty="0"/>
        </a:p>
      </dsp:txBody>
      <dsp:txXfrm>
        <a:off x="5531424" y="1312816"/>
        <a:ext cx="707508" cy="1622838"/>
      </dsp:txXfrm>
    </dsp:sp>
    <dsp:sp modelId="{4FB01E0A-F8BB-4791-8812-A7341D5A104C}">
      <dsp:nvSpPr>
        <dsp:cNvPr id="0" name=""/>
        <dsp:cNvSpPr/>
      </dsp:nvSpPr>
      <dsp:spPr>
        <a:xfrm>
          <a:off x="6407884"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Mar 2019 </a:t>
          </a:r>
          <a:r>
            <a:rPr lang="es-ES" sz="900" kern="1200" dirty="0" smtClean="0"/>
            <a:t>(Línea Base y Diagnóstico, Ciudadano</a:t>
          </a:r>
          <a:r>
            <a:rPr lang="es-ES" sz="1000" kern="1200" dirty="0" smtClean="0"/>
            <a:t>)</a:t>
          </a:r>
          <a:endParaRPr lang="es-ES" sz="1000" kern="1200" dirty="0"/>
        </a:p>
      </dsp:txBody>
      <dsp:txXfrm>
        <a:off x="6446159" y="1312816"/>
        <a:ext cx="707508" cy="1622838"/>
      </dsp:txXfrm>
    </dsp:sp>
    <dsp:sp modelId="{68C66E66-F6DE-4B73-A35A-0612EE09939B}">
      <dsp:nvSpPr>
        <dsp:cNvPr id="0" name=""/>
        <dsp:cNvSpPr/>
      </dsp:nvSpPr>
      <dsp:spPr>
        <a:xfrm>
          <a:off x="7322620"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Abril 2019 </a:t>
          </a:r>
          <a:r>
            <a:rPr lang="es-ES" sz="900" kern="1200" dirty="0" smtClean="0"/>
            <a:t>(Línea Base y Diagnóstico, Técnicos</a:t>
          </a:r>
          <a:r>
            <a:rPr lang="es-ES" sz="1000" kern="1200" dirty="0" smtClean="0"/>
            <a:t>)</a:t>
          </a:r>
          <a:endParaRPr lang="es-ES" sz="1000" kern="1200" dirty="0"/>
        </a:p>
      </dsp:txBody>
      <dsp:txXfrm>
        <a:off x="7360895" y="1312816"/>
        <a:ext cx="707508" cy="1622838"/>
      </dsp:txXfrm>
    </dsp:sp>
    <dsp:sp modelId="{05DD4492-842F-4D4C-B795-A87BAE0BF626}">
      <dsp:nvSpPr>
        <dsp:cNvPr id="0" name=""/>
        <dsp:cNvSpPr/>
      </dsp:nvSpPr>
      <dsp:spPr>
        <a:xfrm>
          <a:off x="8237355" y="1274541"/>
          <a:ext cx="784058"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Jun 2019 </a:t>
          </a:r>
        </a:p>
        <a:p>
          <a:pPr lvl="0" algn="ctr" defTabSz="533400">
            <a:lnSpc>
              <a:spcPct val="90000"/>
            </a:lnSpc>
            <a:spcBef>
              <a:spcPct val="0"/>
            </a:spcBef>
            <a:spcAft>
              <a:spcPct val="35000"/>
            </a:spcAft>
          </a:pPr>
          <a:r>
            <a:rPr lang="es-ES" sz="900" kern="1200" dirty="0" smtClean="0"/>
            <a:t>Celebración DMDB</a:t>
          </a:r>
        </a:p>
      </dsp:txBody>
      <dsp:txXfrm>
        <a:off x="8275630" y="1312816"/>
        <a:ext cx="707508" cy="16228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40C8EC-C6AA-43E9-B005-DFEC1F7EDBAF}">
      <dsp:nvSpPr>
        <dsp:cNvPr id="0" name=""/>
        <dsp:cNvSpPr/>
      </dsp:nvSpPr>
      <dsp:spPr>
        <a:xfrm>
          <a:off x="676961" y="0"/>
          <a:ext cx="7672229" cy="424847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74977D-270E-436A-BC6E-F099B519A06A}">
      <dsp:nvSpPr>
        <dsp:cNvPr id="0" name=""/>
        <dsp:cNvSpPr/>
      </dsp:nvSpPr>
      <dsp:spPr>
        <a:xfrm>
          <a:off x="4407"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Jun 2019 </a:t>
          </a:r>
          <a:r>
            <a:rPr lang="es-ES" sz="900" b="1" kern="1200" dirty="0" smtClean="0"/>
            <a:t>Talleres Provinciales</a:t>
          </a:r>
        </a:p>
        <a:p>
          <a:pPr lvl="0" algn="ctr" defTabSz="533400">
            <a:lnSpc>
              <a:spcPct val="90000"/>
            </a:lnSpc>
            <a:spcBef>
              <a:spcPct val="0"/>
            </a:spcBef>
            <a:spcAft>
              <a:spcPct val="35000"/>
            </a:spcAft>
          </a:pPr>
          <a:r>
            <a:rPr lang="es-ES" sz="900" kern="1200" dirty="0" smtClean="0"/>
            <a:t> 20 de Junio: Provincia de Chacabuco</a:t>
          </a:r>
          <a:endParaRPr lang="es-ES" sz="900" kern="1200" dirty="0"/>
        </a:p>
      </dsp:txBody>
      <dsp:txXfrm>
        <a:off x="47006" y="1317140"/>
        <a:ext cx="787447" cy="1614190"/>
      </dsp:txXfrm>
    </dsp:sp>
    <dsp:sp modelId="{3838C054-B013-4E45-A252-DD8717BCE62D}">
      <dsp:nvSpPr>
        <dsp:cNvPr id="0" name=""/>
        <dsp:cNvSpPr/>
      </dsp:nvSpPr>
      <dsp:spPr>
        <a:xfrm>
          <a:off x="1022493"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Jun 2019 </a:t>
          </a:r>
          <a:r>
            <a:rPr lang="es-CL" sz="900" b="1" u="none" strike="noStrike" kern="1200" dirty="0" smtClean="0">
              <a:solidFill>
                <a:schemeClr val="bg1"/>
              </a:solidFill>
              <a:effectLst/>
            </a:rPr>
            <a:t>Talleres Provinciales</a:t>
          </a:r>
        </a:p>
        <a:p>
          <a:pPr lvl="0" algn="ctr" defTabSz="533400">
            <a:lnSpc>
              <a:spcPct val="90000"/>
            </a:lnSpc>
            <a:spcBef>
              <a:spcPct val="0"/>
            </a:spcBef>
            <a:spcAft>
              <a:spcPct val="35000"/>
            </a:spcAft>
          </a:pPr>
          <a:r>
            <a:rPr lang="es-CL" sz="900" u="none" strike="noStrike" kern="1200" dirty="0" smtClean="0">
              <a:solidFill>
                <a:schemeClr val="bg1"/>
              </a:solidFill>
              <a:effectLst/>
            </a:rPr>
            <a:t> 21 de Junio: Provincia de Cordillera</a:t>
          </a:r>
          <a:endParaRPr lang="es-ES" sz="900" kern="1200" dirty="0">
            <a:solidFill>
              <a:schemeClr val="bg1"/>
            </a:solidFill>
          </a:endParaRPr>
        </a:p>
      </dsp:txBody>
      <dsp:txXfrm>
        <a:off x="1065092" y="1317140"/>
        <a:ext cx="787447" cy="1614190"/>
      </dsp:txXfrm>
    </dsp:sp>
    <dsp:sp modelId="{4C48E7A8-03B6-4185-BC9D-51B02A8BFF39}">
      <dsp:nvSpPr>
        <dsp:cNvPr id="0" name=""/>
        <dsp:cNvSpPr/>
      </dsp:nvSpPr>
      <dsp:spPr>
        <a:xfrm>
          <a:off x="2040580"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100" b="1" kern="1200" dirty="0" smtClean="0">
              <a:solidFill>
                <a:srgbClr val="FFFF66"/>
              </a:solidFill>
            </a:rPr>
            <a:t>Jun 2019 </a:t>
          </a:r>
          <a:r>
            <a:rPr lang="es-CL" sz="900" b="1" kern="1200" dirty="0" smtClean="0"/>
            <a:t>Talleres Provinciales</a:t>
          </a:r>
        </a:p>
        <a:p>
          <a:pPr lvl="0" algn="ctr" defTabSz="488950">
            <a:lnSpc>
              <a:spcPct val="90000"/>
            </a:lnSpc>
            <a:spcBef>
              <a:spcPct val="0"/>
            </a:spcBef>
            <a:spcAft>
              <a:spcPct val="35000"/>
            </a:spcAft>
          </a:pPr>
          <a:r>
            <a:rPr lang="es-CL" sz="900" kern="1200" dirty="0" smtClean="0"/>
            <a:t> 27 de Junio: Provincia de Maipo</a:t>
          </a:r>
          <a:endParaRPr lang="es-ES" sz="900" kern="1200" dirty="0"/>
        </a:p>
      </dsp:txBody>
      <dsp:txXfrm>
        <a:off x="2083179" y="1317140"/>
        <a:ext cx="787447" cy="1614190"/>
      </dsp:txXfrm>
    </dsp:sp>
    <dsp:sp modelId="{BCE0352A-BFA5-454E-B16A-F11192CAE8C7}">
      <dsp:nvSpPr>
        <dsp:cNvPr id="0" name=""/>
        <dsp:cNvSpPr/>
      </dsp:nvSpPr>
      <dsp:spPr>
        <a:xfrm>
          <a:off x="3058666"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Jun 2019</a:t>
          </a:r>
        </a:p>
        <a:p>
          <a:pPr lvl="0" algn="ctr" defTabSz="533400">
            <a:lnSpc>
              <a:spcPct val="90000"/>
            </a:lnSpc>
            <a:spcBef>
              <a:spcPct val="0"/>
            </a:spcBef>
            <a:spcAft>
              <a:spcPct val="35000"/>
            </a:spcAft>
          </a:pPr>
          <a:r>
            <a:rPr lang="es-CL" sz="900" b="1" kern="1200" dirty="0" smtClean="0"/>
            <a:t>Talleres Provinciales</a:t>
          </a:r>
        </a:p>
        <a:p>
          <a:pPr lvl="0" algn="ctr" defTabSz="533400">
            <a:lnSpc>
              <a:spcPct val="90000"/>
            </a:lnSpc>
            <a:spcBef>
              <a:spcPct val="0"/>
            </a:spcBef>
            <a:spcAft>
              <a:spcPct val="35000"/>
            </a:spcAft>
          </a:pPr>
          <a:r>
            <a:rPr lang="es-CL" sz="900" kern="1200" dirty="0" smtClean="0"/>
            <a:t> 28 de Junio: Provincia de Melipilla</a:t>
          </a:r>
          <a:r>
            <a:rPr lang="es-ES" sz="900" b="1" kern="1200" dirty="0" smtClean="0">
              <a:solidFill>
                <a:srgbClr val="FFFF66"/>
              </a:solidFill>
            </a:rPr>
            <a:t> </a:t>
          </a:r>
          <a:endParaRPr lang="es-ES" sz="400" kern="1200" dirty="0" smtClean="0"/>
        </a:p>
      </dsp:txBody>
      <dsp:txXfrm>
        <a:off x="3101265" y="1317140"/>
        <a:ext cx="787447" cy="1614190"/>
      </dsp:txXfrm>
    </dsp:sp>
    <dsp:sp modelId="{1402CDE2-EBB8-4015-B74E-DB76D723D11B}">
      <dsp:nvSpPr>
        <dsp:cNvPr id="0" name=""/>
        <dsp:cNvSpPr/>
      </dsp:nvSpPr>
      <dsp:spPr>
        <a:xfrm>
          <a:off x="4076753"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2019 </a:t>
          </a:r>
          <a:r>
            <a:rPr lang="es-ES" sz="900" b="1" kern="1200" dirty="0" smtClean="0"/>
            <a:t>Talleres Provinciales</a:t>
          </a:r>
        </a:p>
        <a:p>
          <a:pPr lvl="0" algn="ctr" defTabSz="533400">
            <a:lnSpc>
              <a:spcPct val="90000"/>
            </a:lnSpc>
            <a:spcBef>
              <a:spcPct val="0"/>
            </a:spcBef>
            <a:spcAft>
              <a:spcPct val="35000"/>
            </a:spcAft>
          </a:pPr>
          <a:r>
            <a:rPr lang="es-ES" sz="900" kern="1200" dirty="0" smtClean="0"/>
            <a:t> 05 de Julio: Provincia de Talagante</a:t>
          </a:r>
          <a:endParaRPr lang="es-ES" sz="900" kern="1200" dirty="0"/>
        </a:p>
      </dsp:txBody>
      <dsp:txXfrm>
        <a:off x="4119352" y="1317140"/>
        <a:ext cx="787447" cy="1614190"/>
      </dsp:txXfrm>
    </dsp:sp>
    <dsp:sp modelId="{838800E2-77EC-4B5B-935E-E3482A1379B5}">
      <dsp:nvSpPr>
        <dsp:cNvPr id="0" name=""/>
        <dsp:cNvSpPr/>
      </dsp:nvSpPr>
      <dsp:spPr>
        <a:xfrm>
          <a:off x="5094839"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2019 </a:t>
          </a:r>
          <a:r>
            <a:rPr lang="es-ES" sz="900" b="1" kern="1200" dirty="0" smtClean="0"/>
            <a:t>Taller Municipios Gran Santiago</a:t>
          </a:r>
        </a:p>
        <a:p>
          <a:pPr lvl="0" algn="ctr" defTabSz="533400">
            <a:lnSpc>
              <a:spcPct val="90000"/>
            </a:lnSpc>
            <a:spcBef>
              <a:spcPct val="0"/>
            </a:spcBef>
            <a:spcAft>
              <a:spcPct val="35000"/>
            </a:spcAft>
          </a:pPr>
          <a:r>
            <a:rPr lang="es-ES" sz="900" kern="1200" dirty="0" smtClean="0"/>
            <a:t>  09 de Julio: Zona Norte y Centro</a:t>
          </a:r>
          <a:endParaRPr lang="es-ES" sz="900" kern="1200" dirty="0"/>
        </a:p>
      </dsp:txBody>
      <dsp:txXfrm>
        <a:off x="5137438" y="1317140"/>
        <a:ext cx="787447" cy="1614190"/>
      </dsp:txXfrm>
    </dsp:sp>
    <dsp:sp modelId="{08F29201-8AEB-4324-BDD6-776EC8E6F38F}">
      <dsp:nvSpPr>
        <dsp:cNvPr id="0" name=""/>
        <dsp:cNvSpPr/>
      </dsp:nvSpPr>
      <dsp:spPr>
        <a:xfrm>
          <a:off x="6112926"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2019 </a:t>
          </a:r>
          <a:r>
            <a:rPr lang="es-ES" sz="900" b="1" kern="1200" dirty="0" smtClean="0"/>
            <a:t>Taller Municipios Gran Santiago</a:t>
          </a:r>
          <a:endParaRPr lang="es-ES" sz="900" kern="1200" dirty="0" smtClean="0"/>
        </a:p>
        <a:p>
          <a:pPr lvl="0" algn="ctr" defTabSz="533400">
            <a:lnSpc>
              <a:spcPct val="90000"/>
            </a:lnSpc>
            <a:spcBef>
              <a:spcPct val="0"/>
            </a:spcBef>
            <a:spcAft>
              <a:spcPct val="35000"/>
            </a:spcAft>
          </a:pPr>
          <a:r>
            <a:rPr lang="es-ES" sz="900" kern="1200" dirty="0" smtClean="0"/>
            <a:t>   10 de Julio: Zona Sur y Poniente</a:t>
          </a:r>
          <a:endParaRPr lang="es-ES" sz="900" kern="1200" dirty="0"/>
        </a:p>
      </dsp:txBody>
      <dsp:txXfrm>
        <a:off x="6155525" y="1317140"/>
        <a:ext cx="787447" cy="1614190"/>
      </dsp:txXfrm>
    </dsp:sp>
    <dsp:sp modelId="{4FB01E0A-F8BB-4791-8812-A7341D5A104C}">
      <dsp:nvSpPr>
        <dsp:cNvPr id="0" name=""/>
        <dsp:cNvSpPr/>
      </dsp:nvSpPr>
      <dsp:spPr>
        <a:xfrm>
          <a:off x="7131012"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2019 </a:t>
          </a:r>
          <a:r>
            <a:rPr lang="es-ES" sz="900" b="1" kern="1200" dirty="0" smtClean="0"/>
            <a:t>Taller Municipios Gran Santiago</a:t>
          </a:r>
        </a:p>
        <a:p>
          <a:pPr lvl="0" algn="ctr" defTabSz="533400">
            <a:lnSpc>
              <a:spcPct val="90000"/>
            </a:lnSpc>
            <a:spcBef>
              <a:spcPct val="0"/>
            </a:spcBef>
            <a:spcAft>
              <a:spcPct val="35000"/>
            </a:spcAft>
          </a:pPr>
          <a:r>
            <a:rPr lang="es-ES" sz="1000" kern="1200" dirty="0" smtClean="0"/>
            <a:t>   </a:t>
          </a:r>
          <a:r>
            <a:rPr lang="es-ES" sz="900" kern="1200" dirty="0" smtClean="0"/>
            <a:t>11 de Julio: Zona Suroriente y </a:t>
          </a:r>
          <a:r>
            <a:rPr lang="es-ES" sz="900" kern="1200" dirty="0" err="1" smtClean="0"/>
            <a:t>Surponiente</a:t>
          </a:r>
          <a:endParaRPr lang="es-ES" sz="900" kern="1200" dirty="0"/>
        </a:p>
      </dsp:txBody>
      <dsp:txXfrm>
        <a:off x="7173611" y="1317140"/>
        <a:ext cx="787447" cy="1614190"/>
      </dsp:txXfrm>
    </dsp:sp>
    <dsp:sp modelId="{05DD4492-842F-4D4C-B795-A87BAE0BF626}">
      <dsp:nvSpPr>
        <dsp:cNvPr id="0" name=""/>
        <dsp:cNvSpPr/>
      </dsp:nvSpPr>
      <dsp:spPr>
        <a:xfrm>
          <a:off x="8149099" y="1274541"/>
          <a:ext cx="872645" cy="16993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solidFill>
                <a:srgbClr val="FFFF66"/>
              </a:solidFill>
            </a:rPr>
            <a:t>Jul 2019 </a:t>
          </a:r>
        </a:p>
        <a:p>
          <a:pPr lvl="0" algn="ctr" defTabSz="533400">
            <a:lnSpc>
              <a:spcPct val="90000"/>
            </a:lnSpc>
            <a:spcBef>
              <a:spcPct val="0"/>
            </a:spcBef>
            <a:spcAft>
              <a:spcPct val="35000"/>
            </a:spcAft>
          </a:pPr>
          <a:r>
            <a:rPr lang="es-ES" sz="900" b="1" kern="1200" dirty="0" smtClean="0"/>
            <a:t>Jornada de Trabajo Mesa Ciudadana de Movilidad</a:t>
          </a:r>
        </a:p>
        <a:p>
          <a:pPr lvl="0" algn="ctr" defTabSz="533400">
            <a:lnSpc>
              <a:spcPct val="90000"/>
            </a:lnSpc>
            <a:spcBef>
              <a:spcPct val="0"/>
            </a:spcBef>
            <a:spcAft>
              <a:spcPct val="35000"/>
            </a:spcAft>
          </a:pPr>
          <a:r>
            <a:rPr lang="es-ES" sz="900" b="1" kern="1200" dirty="0" smtClean="0"/>
            <a:t>20 de Julio</a:t>
          </a:r>
        </a:p>
        <a:p>
          <a:pPr lvl="0" algn="ctr" defTabSz="533400">
            <a:lnSpc>
              <a:spcPct val="90000"/>
            </a:lnSpc>
            <a:spcBef>
              <a:spcPct val="0"/>
            </a:spcBef>
            <a:spcAft>
              <a:spcPct val="35000"/>
            </a:spcAft>
          </a:pPr>
          <a:r>
            <a:rPr lang="es-ES" sz="900" b="1" kern="1200" dirty="0" smtClean="0"/>
            <a:t>(Estrategia)</a:t>
          </a:r>
          <a:endParaRPr lang="es-ES" sz="1000" b="1" kern="1200" dirty="0" smtClean="0"/>
        </a:p>
      </dsp:txBody>
      <dsp:txXfrm>
        <a:off x="8191698" y="1317140"/>
        <a:ext cx="787447" cy="16141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0D572-603B-418F-AD6E-EFCA6DAD105B}">
      <dsp:nvSpPr>
        <dsp:cNvPr id="0" name=""/>
        <dsp:cNvSpPr/>
      </dsp:nvSpPr>
      <dsp:spPr>
        <a:xfrm>
          <a:off x="2179826" y="1057"/>
          <a:ext cx="992057" cy="77774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CL" sz="900" b="1" kern="1200" dirty="0" smtClean="0"/>
            <a:t>Congestión</a:t>
          </a:r>
          <a:endParaRPr lang="es-CL" sz="900" b="1" kern="1200" dirty="0"/>
        </a:p>
      </dsp:txBody>
      <dsp:txXfrm>
        <a:off x="2325109" y="114955"/>
        <a:ext cx="701491" cy="549946"/>
      </dsp:txXfrm>
    </dsp:sp>
    <dsp:sp modelId="{9450A1EE-B9CC-41B4-B18A-D101BC163A7E}">
      <dsp:nvSpPr>
        <dsp:cNvPr id="0" name=""/>
        <dsp:cNvSpPr/>
      </dsp:nvSpPr>
      <dsp:spPr>
        <a:xfrm rot="1800000">
          <a:off x="3103704" y="533775"/>
          <a:ext cx="97243" cy="26248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b="1" kern="1200"/>
        </a:p>
      </dsp:txBody>
      <dsp:txXfrm>
        <a:off x="3105658" y="578980"/>
        <a:ext cx="68070" cy="157492"/>
      </dsp:txXfrm>
    </dsp:sp>
    <dsp:sp modelId="{D99ED9D5-9738-4900-B7D1-E33EEC10C399}">
      <dsp:nvSpPr>
        <dsp:cNvPr id="0" name=""/>
        <dsp:cNvSpPr/>
      </dsp:nvSpPr>
      <dsp:spPr>
        <a:xfrm>
          <a:off x="3074221" y="585251"/>
          <a:ext cx="1226974" cy="77774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CL" sz="900" b="1" kern="1200" dirty="0" smtClean="0"/>
            <a:t>Presión por aumentar la velocidad</a:t>
          </a:r>
          <a:endParaRPr lang="es-CL" sz="900" b="1" kern="1200" dirty="0"/>
        </a:p>
      </dsp:txBody>
      <dsp:txXfrm>
        <a:off x="3253907" y="699149"/>
        <a:ext cx="867602" cy="549946"/>
      </dsp:txXfrm>
    </dsp:sp>
    <dsp:sp modelId="{6029C7C5-60BF-4CFA-96FE-55B3DAE9A764}">
      <dsp:nvSpPr>
        <dsp:cNvPr id="0" name=""/>
        <dsp:cNvSpPr/>
      </dsp:nvSpPr>
      <dsp:spPr>
        <a:xfrm rot="5400000">
          <a:off x="3584187" y="1421213"/>
          <a:ext cx="207041" cy="26248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b="1" kern="1200"/>
        </a:p>
      </dsp:txBody>
      <dsp:txXfrm>
        <a:off x="3615243" y="1442655"/>
        <a:ext cx="144929" cy="157492"/>
      </dsp:txXfrm>
    </dsp:sp>
    <dsp:sp modelId="{BF7213D5-03E2-470E-AD73-E432F7404881}">
      <dsp:nvSpPr>
        <dsp:cNvPr id="0" name=""/>
        <dsp:cNvSpPr/>
      </dsp:nvSpPr>
      <dsp:spPr>
        <a:xfrm>
          <a:off x="2961915" y="1753639"/>
          <a:ext cx="1451586" cy="77774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CL" sz="900" b="1" kern="1200" dirty="0" smtClean="0"/>
            <a:t>Construcción de nueva infraestructura</a:t>
          </a:r>
          <a:endParaRPr lang="es-CL" sz="900" b="1" kern="1200" dirty="0"/>
        </a:p>
      </dsp:txBody>
      <dsp:txXfrm>
        <a:off x="3174495" y="1867537"/>
        <a:ext cx="1026426" cy="549946"/>
      </dsp:txXfrm>
    </dsp:sp>
    <dsp:sp modelId="{E8A6055F-E775-468E-9016-2C96C54AF257}">
      <dsp:nvSpPr>
        <dsp:cNvPr id="0" name=""/>
        <dsp:cNvSpPr/>
      </dsp:nvSpPr>
      <dsp:spPr>
        <a:xfrm rot="9000000">
          <a:off x="3050535" y="2347096"/>
          <a:ext cx="110999" cy="26248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b="1" kern="1200"/>
        </a:p>
      </dsp:txBody>
      <dsp:txXfrm rot="10800000">
        <a:off x="3081604" y="2391269"/>
        <a:ext cx="77699" cy="157492"/>
      </dsp:txXfrm>
    </dsp:sp>
    <dsp:sp modelId="{299094DA-C1E7-49D4-8322-682450EB21BC}">
      <dsp:nvSpPr>
        <dsp:cNvPr id="0" name=""/>
        <dsp:cNvSpPr/>
      </dsp:nvSpPr>
      <dsp:spPr>
        <a:xfrm>
          <a:off x="2286983" y="2337833"/>
          <a:ext cx="777742" cy="77774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CL" sz="900" b="1" kern="1200" dirty="0" smtClean="0"/>
            <a:t>Facilidad para transporte</a:t>
          </a:r>
          <a:endParaRPr lang="es-CL" sz="900" b="1" kern="1200" dirty="0"/>
        </a:p>
      </dsp:txBody>
      <dsp:txXfrm>
        <a:off x="2400881" y="2451731"/>
        <a:ext cx="549946" cy="549946"/>
      </dsp:txXfrm>
    </dsp:sp>
    <dsp:sp modelId="{40B8C469-1EBA-46B2-8C8C-9E877634E381}">
      <dsp:nvSpPr>
        <dsp:cNvPr id="0" name=""/>
        <dsp:cNvSpPr/>
      </dsp:nvSpPr>
      <dsp:spPr>
        <a:xfrm rot="12600000">
          <a:off x="2071481" y="2306293"/>
          <a:ext cx="207041" cy="26248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b="1" kern="1200"/>
        </a:p>
      </dsp:txBody>
      <dsp:txXfrm rot="10800000">
        <a:off x="2129432" y="2374319"/>
        <a:ext cx="144929" cy="157492"/>
      </dsp:txXfrm>
    </dsp:sp>
    <dsp:sp modelId="{C5463013-897D-43C1-BFE9-0E8656C15EA2}">
      <dsp:nvSpPr>
        <dsp:cNvPr id="0" name=""/>
        <dsp:cNvSpPr/>
      </dsp:nvSpPr>
      <dsp:spPr>
        <a:xfrm>
          <a:off x="1275130" y="1753639"/>
          <a:ext cx="777742" cy="77774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CL" sz="900" b="1" kern="1200" dirty="0" smtClean="0"/>
            <a:t>Distancia y número de viajes aumentan</a:t>
          </a:r>
          <a:endParaRPr lang="es-CL" sz="900" b="1" kern="1200" dirty="0"/>
        </a:p>
      </dsp:txBody>
      <dsp:txXfrm>
        <a:off x="1389028" y="1867537"/>
        <a:ext cx="549946" cy="549946"/>
      </dsp:txXfrm>
    </dsp:sp>
    <dsp:sp modelId="{8FBBB667-A07A-4176-BB38-1F5DBCB505BE}">
      <dsp:nvSpPr>
        <dsp:cNvPr id="0" name=""/>
        <dsp:cNvSpPr/>
      </dsp:nvSpPr>
      <dsp:spPr>
        <a:xfrm rot="16200000">
          <a:off x="1560480" y="1432932"/>
          <a:ext cx="207041" cy="26248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b="1" kern="1200"/>
        </a:p>
      </dsp:txBody>
      <dsp:txXfrm>
        <a:off x="1591536" y="1516486"/>
        <a:ext cx="144929" cy="157492"/>
      </dsp:txXfrm>
    </dsp:sp>
    <dsp:sp modelId="{4A783C00-77E4-47DB-A52B-D1C9763DAC38}">
      <dsp:nvSpPr>
        <dsp:cNvPr id="0" name=""/>
        <dsp:cNvSpPr/>
      </dsp:nvSpPr>
      <dsp:spPr>
        <a:xfrm>
          <a:off x="1275130" y="585251"/>
          <a:ext cx="777742" cy="77774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CL" sz="900" b="1" kern="1200" dirty="0" smtClean="0"/>
            <a:t>La capacidad se satura</a:t>
          </a:r>
          <a:endParaRPr lang="es-CL" sz="900" b="1" kern="1200" dirty="0"/>
        </a:p>
      </dsp:txBody>
      <dsp:txXfrm>
        <a:off x="1389028" y="699149"/>
        <a:ext cx="549946" cy="549946"/>
      </dsp:txXfrm>
    </dsp:sp>
    <dsp:sp modelId="{BAD2D6BA-FFF6-4FE5-AB92-ED558823EA7F}">
      <dsp:nvSpPr>
        <dsp:cNvPr id="0" name=""/>
        <dsp:cNvSpPr/>
      </dsp:nvSpPr>
      <dsp:spPr>
        <a:xfrm rot="19800000">
          <a:off x="2050120" y="571250"/>
          <a:ext cx="168710" cy="26248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b="1" kern="1200"/>
        </a:p>
      </dsp:txBody>
      <dsp:txXfrm>
        <a:off x="2053510" y="636401"/>
        <a:ext cx="118097" cy="15749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55925" cy="4953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sz="quarter" idx="1"/>
          </p:nvPr>
        </p:nvSpPr>
        <p:spPr>
          <a:xfrm>
            <a:off x="3862388" y="0"/>
            <a:ext cx="2955925" cy="495300"/>
          </a:xfrm>
          <a:prstGeom prst="rect">
            <a:avLst/>
          </a:prstGeom>
        </p:spPr>
        <p:txBody>
          <a:bodyPr vert="horz" lIns="91440" tIns="45720" rIns="91440" bIns="45720" rtlCol="0"/>
          <a:lstStyle>
            <a:lvl1pPr algn="r">
              <a:defRPr sz="1200"/>
            </a:lvl1pPr>
          </a:lstStyle>
          <a:p>
            <a:fld id="{2E926A88-EE08-4649-9A71-7B723B56E96C}" type="datetimeFigureOut">
              <a:rPr lang="es-CL" smtClean="0"/>
              <a:pPr/>
              <a:t>19-07-2019</a:t>
            </a:fld>
            <a:endParaRPr lang="es-CL"/>
          </a:p>
        </p:txBody>
      </p:sp>
      <p:sp>
        <p:nvSpPr>
          <p:cNvPr id="4" name="3 Marcador de pie de página"/>
          <p:cNvSpPr>
            <a:spLocks noGrp="1"/>
          </p:cNvSpPr>
          <p:nvPr>
            <p:ph type="ftr" sz="quarter" idx="2"/>
          </p:nvPr>
        </p:nvSpPr>
        <p:spPr>
          <a:xfrm>
            <a:off x="0" y="9421813"/>
            <a:ext cx="2955925" cy="495300"/>
          </a:xfrm>
          <a:prstGeom prst="rect">
            <a:avLst/>
          </a:prstGeom>
        </p:spPr>
        <p:txBody>
          <a:bodyPr vert="horz" lIns="91440" tIns="45720" rIns="91440" bIns="45720" rtlCol="0" anchor="b"/>
          <a:lstStyle>
            <a:lvl1pPr algn="l">
              <a:defRPr sz="1200"/>
            </a:lvl1pPr>
          </a:lstStyle>
          <a:p>
            <a:endParaRPr lang="es-CL"/>
          </a:p>
        </p:txBody>
      </p:sp>
      <p:sp>
        <p:nvSpPr>
          <p:cNvPr id="5" name="4 Marcador de número de diapositiva"/>
          <p:cNvSpPr>
            <a:spLocks noGrp="1"/>
          </p:cNvSpPr>
          <p:nvPr>
            <p:ph type="sldNum" sz="quarter" idx="3"/>
          </p:nvPr>
        </p:nvSpPr>
        <p:spPr>
          <a:xfrm>
            <a:off x="3862388" y="9421813"/>
            <a:ext cx="2955925" cy="495300"/>
          </a:xfrm>
          <a:prstGeom prst="rect">
            <a:avLst/>
          </a:prstGeom>
        </p:spPr>
        <p:txBody>
          <a:bodyPr vert="horz" lIns="91440" tIns="45720" rIns="91440" bIns="45720" rtlCol="0" anchor="b"/>
          <a:lstStyle>
            <a:lvl1pPr algn="r">
              <a:defRPr sz="1200"/>
            </a:lvl1pPr>
          </a:lstStyle>
          <a:p>
            <a:fld id="{E3D6E93C-DC0E-44DE-AC25-1E9F88F2F1B7}" type="slidenum">
              <a:rPr lang="es-CL" smtClean="0"/>
              <a:pPr/>
              <a:t>‹Nº›</a:t>
            </a:fld>
            <a:endParaRPr lang="es-CL"/>
          </a:p>
        </p:txBody>
      </p:sp>
    </p:spTree>
    <p:extLst>
      <p:ext uri="{BB962C8B-B14F-4D97-AF65-F5344CB8AC3E}">
        <p14:creationId xmlns:p14="http://schemas.microsoft.com/office/powerpoint/2010/main" val="2782154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55290" cy="495935"/>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63032" y="0"/>
            <a:ext cx="2955290" cy="495935"/>
          </a:xfrm>
          <a:prstGeom prst="rect">
            <a:avLst/>
          </a:prstGeom>
        </p:spPr>
        <p:txBody>
          <a:bodyPr vert="horz" lIns="91440" tIns="45720" rIns="91440" bIns="45720" rtlCol="0"/>
          <a:lstStyle>
            <a:lvl1pPr algn="r">
              <a:defRPr sz="1200"/>
            </a:lvl1pPr>
          </a:lstStyle>
          <a:p>
            <a:fld id="{35E5D2D2-6631-40C0-99C2-1249AE648339}" type="datetimeFigureOut">
              <a:rPr lang="es-CL" smtClean="0"/>
              <a:pPr/>
              <a:t>19-07-2019</a:t>
            </a:fld>
            <a:endParaRPr lang="es-CL"/>
          </a:p>
        </p:txBody>
      </p:sp>
      <p:sp>
        <p:nvSpPr>
          <p:cNvPr id="4" name="3 Marcador de imagen de diapositiva"/>
          <p:cNvSpPr>
            <a:spLocks noGrp="1" noRot="1" noChangeAspect="1"/>
          </p:cNvSpPr>
          <p:nvPr>
            <p:ph type="sldImg" idx="2"/>
          </p:nvPr>
        </p:nvSpPr>
        <p:spPr>
          <a:xfrm>
            <a:off x="434975" y="744538"/>
            <a:ext cx="5949950" cy="3719512"/>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1990" y="4711383"/>
            <a:ext cx="5455920" cy="4463415"/>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9421044"/>
            <a:ext cx="2955290" cy="495935"/>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63032" y="9421044"/>
            <a:ext cx="2955290" cy="495935"/>
          </a:xfrm>
          <a:prstGeom prst="rect">
            <a:avLst/>
          </a:prstGeom>
        </p:spPr>
        <p:txBody>
          <a:bodyPr vert="horz" lIns="91440" tIns="45720" rIns="91440" bIns="45720" rtlCol="0" anchor="b"/>
          <a:lstStyle>
            <a:lvl1pPr algn="r">
              <a:defRPr sz="1200"/>
            </a:lvl1pPr>
          </a:lstStyle>
          <a:p>
            <a:fld id="{439FE611-433C-4C03-A52B-AD6B26D3F30F}" type="slidenum">
              <a:rPr lang="es-CL" smtClean="0"/>
              <a:pPr/>
              <a:t>‹Nº›</a:t>
            </a:fld>
            <a:endParaRPr lang="es-CL"/>
          </a:p>
        </p:txBody>
      </p:sp>
    </p:spTree>
    <p:extLst>
      <p:ext uri="{BB962C8B-B14F-4D97-AF65-F5344CB8AC3E}">
        <p14:creationId xmlns:p14="http://schemas.microsoft.com/office/powerpoint/2010/main" val="3612889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a:t>
            </a:fld>
            <a:endParaRPr lang="es-CL"/>
          </a:p>
        </p:txBody>
      </p:sp>
    </p:spTree>
    <p:extLst>
      <p:ext uri="{BB962C8B-B14F-4D97-AF65-F5344CB8AC3E}">
        <p14:creationId xmlns:p14="http://schemas.microsoft.com/office/powerpoint/2010/main" val="1017113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16</a:t>
            </a:fld>
            <a:endParaRPr lang="es-CL"/>
          </a:p>
        </p:txBody>
      </p:sp>
    </p:spTree>
    <p:extLst>
      <p:ext uri="{BB962C8B-B14F-4D97-AF65-F5344CB8AC3E}">
        <p14:creationId xmlns:p14="http://schemas.microsoft.com/office/powerpoint/2010/main" val="177037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19</a:t>
            </a:fld>
            <a:endParaRPr lang="es-CL"/>
          </a:p>
        </p:txBody>
      </p:sp>
    </p:spTree>
    <p:extLst>
      <p:ext uri="{BB962C8B-B14F-4D97-AF65-F5344CB8AC3E}">
        <p14:creationId xmlns:p14="http://schemas.microsoft.com/office/powerpoint/2010/main" val="2016286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20</a:t>
            </a:fld>
            <a:endParaRPr lang="es-CL"/>
          </a:p>
        </p:txBody>
      </p:sp>
    </p:spTree>
    <p:extLst>
      <p:ext uri="{BB962C8B-B14F-4D97-AF65-F5344CB8AC3E}">
        <p14:creationId xmlns:p14="http://schemas.microsoft.com/office/powerpoint/2010/main" val="3629064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defTabSz="921819">
              <a:defRPr/>
            </a:pPr>
            <a:r>
              <a:rPr lang="es-CL" dirty="0"/>
              <a:t>Esto se logró gracias a una serie de medidas estructurales de servicios sectoriales, como el MTT y MINSAL, además de los </a:t>
            </a:r>
            <a:r>
              <a:rPr lang="es-CL" dirty="0" err="1"/>
              <a:t>PPDAs</a:t>
            </a:r>
            <a:r>
              <a:rPr lang="es-CL" dirty="0"/>
              <a:t> pasados, que ahora tendrán un nuevo refuerzo gracias al Plan de Descontaminación por MP2,5.</a:t>
            </a:r>
          </a:p>
          <a:p>
            <a:endParaRPr lang="es-MX" dirty="0" smtClean="0"/>
          </a:p>
          <a:p>
            <a:pPr defTabSz="921819">
              <a:defRPr/>
            </a:pPr>
            <a:r>
              <a:rPr lang="es-CL" dirty="0"/>
              <a:t>la distribución de los contaminantes normados en PPDA, el que se distingue por tipo vehicular. Especial interés se torna hacia los automóviles privados, ya que el 23,5 % de MP 2,5 proviene de esta fuente móvil.</a:t>
            </a:r>
          </a:p>
          <a:p>
            <a:endParaRPr lang="es-CL" dirty="0"/>
          </a:p>
        </p:txBody>
      </p:sp>
      <p:sp>
        <p:nvSpPr>
          <p:cNvPr id="4" name="3 Marcador de número de diapositiva"/>
          <p:cNvSpPr>
            <a:spLocks noGrp="1"/>
          </p:cNvSpPr>
          <p:nvPr>
            <p:ph type="sldNum" sz="quarter" idx="10"/>
          </p:nvPr>
        </p:nvSpPr>
        <p:spPr/>
        <p:txBody>
          <a:bodyPr/>
          <a:lstStyle/>
          <a:p>
            <a:fld id="{96143022-DBB2-4BF2-9FD2-5E312CC7AB87}" type="slidenum">
              <a:rPr lang="es-CL" smtClean="0"/>
              <a:pPr/>
              <a:t>22</a:t>
            </a:fld>
            <a:endParaRPr lang="es-CL"/>
          </a:p>
        </p:txBody>
      </p:sp>
    </p:spTree>
    <p:extLst>
      <p:ext uri="{BB962C8B-B14F-4D97-AF65-F5344CB8AC3E}">
        <p14:creationId xmlns:p14="http://schemas.microsoft.com/office/powerpoint/2010/main" val="3891674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23</a:t>
            </a:fld>
            <a:endParaRPr lang="es-CL"/>
          </a:p>
        </p:txBody>
      </p:sp>
    </p:spTree>
    <p:extLst>
      <p:ext uri="{BB962C8B-B14F-4D97-AF65-F5344CB8AC3E}">
        <p14:creationId xmlns:p14="http://schemas.microsoft.com/office/powerpoint/2010/main" val="1288328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24</a:t>
            </a:fld>
            <a:endParaRPr lang="es-CL"/>
          </a:p>
        </p:txBody>
      </p:sp>
    </p:spTree>
    <p:extLst>
      <p:ext uri="{BB962C8B-B14F-4D97-AF65-F5344CB8AC3E}">
        <p14:creationId xmlns:p14="http://schemas.microsoft.com/office/powerpoint/2010/main" val="781991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25</a:t>
            </a:fld>
            <a:endParaRPr lang="es-CL"/>
          </a:p>
        </p:txBody>
      </p:sp>
    </p:spTree>
    <p:extLst>
      <p:ext uri="{BB962C8B-B14F-4D97-AF65-F5344CB8AC3E}">
        <p14:creationId xmlns:p14="http://schemas.microsoft.com/office/powerpoint/2010/main" val="835061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26</a:t>
            </a:fld>
            <a:endParaRPr lang="es-CL"/>
          </a:p>
        </p:txBody>
      </p:sp>
    </p:spTree>
    <p:extLst>
      <p:ext uri="{BB962C8B-B14F-4D97-AF65-F5344CB8AC3E}">
        <p14:creationId xmlns:p14="http://schemas.microsoft.com/office/powerpoint/2010/main" val="1384964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27</a:t>
            </a:fld>
            <a:endParaRPr lang="es-CL"/>
          </a:p>
        </p:txBody>
      </p:sp>
    </p:spTree>
    <p:extLst>
      <p:ext uri="{BB962C8B-B14F-4D97-AF65-F5344CB8AC3E}">
        <p14:creationId xmlns:p14="http://schemas.microsoft.com/office/powerpoint/2010/main" val="461846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28</a:t>
            </a:fld>
            <a:endParaRPr lang="es-CL"/>
          </a:p>
        </p:txBody>
      </p:sp>
    </p:spTree>
    <p:extLst>
      <p:ext uri="{BB962C8B-B14F-4D97-AF65-F5344CB8AC3E}">
        <p14:creationId xmlns:p14="http://schemas.microsoft.com/office/powerpoint/2010/main" val="930375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4</a:t>
            </a:fld>
            <a:endParaRPr lang="es-CL"/>
          </a:p>
        </p:txBody>
      </p:sp>
    </p:spTree>
    <p:extLst>
      <p:ext uri="{BB962C8B-B14F-4D97-AF65-F5344CB8AC3E}">
        <p14:creationId xmlns:p14="http://schemas.microsoft.com/office/powerpoint/2010/main" val="2748887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29</a:t>
            </a:fld>
            <a:endParaRPr lang="es-CL"/>
          </a:p>
        </p:txBody>
      </p:sp>
    </p:spTree>
    <p:extLst>
      <p:ext uri="{BB962C8B-B14F-4D97-AF65-F5344CB8AC3E}">
        <p14:creationId xmlns:p14="http://schemas.microsoft.com/office/powerpoint/2010/main" val="777885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30</a:t>
            </a:fld>
            <a:endParaRPr lang="es-CL"/>
          </a:p>
        </p:txBody>
      </p:sp>
    </p:spTree>
    <p:extLst>
      <p:ext uri="{BB962C8B-B14F-4D97-AF65-F5344CB8AC3E}">
        <p14:creationId xmlns:p14="http://schemas.microsoft.com/office/powerpoint/2010/main" val="1298511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31</a:t>
            </a:fld>
            <a:endParaRPr lang="es-CL"/>
          </a:p>
        </p:txBody>
      </p:sp>
    </p:spTree>
    <p:extLst>
      <p:ext uri="{BB962C8B-B14F-4D97-AF65-F5344CB8AC3E}">
        <p14:creationId xmlns:p14="http://schemas.microsoft.com/office/powerpoint/2010/main" val="3817014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33</a:t>
            </a:fld>
            <a:endParaRPr lang="es-CL"/>
          </a:p>
        </p:txBody>
      </p:sp>
    </p:spTree>
    <p:extLst>
      <p:ext uri="{BB962C8B-B14F-4D97-AF65-F5344CB8AC3E}">
        <p14:creationId xmlns:p14="http://schemas.microsoft.com/office/powerpoint/2010/main" val="2294447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34</a:t>
            </a:fld>
            <a:endParaRPr lang="es-CL"/>
          </a:p>
        </p:txBody>
      </p:sp>
    </p:spTree>
    <p:extLst>
      <p:ext uri="{BB962C8B-B14F-4D97-AF65-F5344CB8AC3E}">
        <p14:creationId xmlns:p14="http://schemas.microsoft.com/office/powerpoint/2010/main" val="210769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35</a:t>
            </a:fld>
            <a:endParaRPr lang="es-CL"/>
          </a:p>
        </p:txBody>
      </p:sp>
    </p:spTree>
    <p:extLst>
      <p:ext uri="{BB962C8B-B14F-4D97-AF65-F5344CB8AC3E}">
        <p14:creationId xmlns:p14="http://schemas.microsoft.com/office/powerpoint/2010/main" val="22247711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36</a:t>
            </a:fld>
            <a:endParaRPr lang="es-CL"/>
          </a:p>
        </p:txBody>
      </p:sp>
    </p:spTree>
    <p:extLst>
      <p:ext uri="{BB962C8B-B14F-4D97-AF65-F5344CB8AC3E}">
        <p14:creationId xmlns:p14="http://schemas.microsoft.com/office/powerpoint/2010/main" val="15359658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38</a:t>
            </a:fld>
            <a:endParaRPr lang="es-CL"/>
          </a:p>
        </p:txBody>
      </p:sp>
    </p:spTree>
    <p:extLst>
      <p:ext uri="{BB962C8B-B14F-4D97-AF65-F5344CB8AC3E}">
        <p14:creationId xmlns:p14="http://schemas.microsoft.com/office/powerpoint/2010/main" val="2849827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6</a:t>
            </a:fld>
            <a:endParaRPr lang="es-CL"/>
          </a:p>
        </p:txBody>
      </p:sp>
    </p:spTree>
    <p:extLst>
      <p:ext uri="{BB962C8B-B14F-4D97-AF65-F5344CB8AC3E}">
        <p14:creationId xmlns:p14="http://schemas.microsoft.com/office/powerpoint/2010/main" val="3519028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8</a:t>
            </a:fld>
            <a:endParaRPr lang="es-CL"/>
          </a:p>
        </p:txBody>
      </p:sp>
    </p:spTree>
    <p:extLst>
      <p:ext uri="{BB962C8B-B14F-4D97-AF65-F5344CB8AC3E}">
        <p14:creationId xmlns:p14="http://schemas.microsoft.com/office/powerpoint/2010/main" val="2811260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9</a:t>
            </a:fld>
            <a:endParaRPr lang="es-CL"/>
          </a:p>
        </p:txBody>
      </p:sp>
    </p:spTree>
    <p:extLst>
      <p:ext uri="{BB962C8B-B14F-4D97-AF65-F5344CB8AC3E}">
        <p14:creationId xmlns:p14="http://schemas.microsoft.com/office/powerpoint/2010/main" val="2791690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dirty="0" smtClean="0">
                <a:solidFill>
                  <a:srgbClr val="0070C0"/>
                </a:solidFill>
              </a:rPr>
              <a:t>Transporte Sustentable: </a:t>
            </a:r>
            <a:r>
              <a:rPr lang="es-MX" sz="1200" dirty="0" smtClean="0">
                <a:solidFill>
                  <a:srgbClr val="0070C0"/>
                </a:solidFill>
              </a:rPr>
              <a:t>Condición en la que se optimizan los factores económicos, sociales y ambientales, teniendo en cuenta los impactos indirectos a largo plazo (</a:t>
            </a:r>
            <a:r>
              <a:rPr lang="es-MX" sz="1200" dirty="0" err="1" smtClean="0">
                <a:solidFill>
                  <a:srgbClr val="0070C0"/>
                </a:solidFill>
              </a:rPr>
              <a:t>Litman</a:t>
            </a:r>
            <a:r>
              <a:rPr lang="es-MX" sz="1200" dirty="0" smtClean="0">
                <a:solidFill>
                  <a:srgbClr val="0070C0"/>
                </a:solidFill>
              </a:rPr>
              <a:t>, 2011). Implica que las personas y comunidades puedan satisfacer sus necesidades y lograr sus propósitos de vida sin afectar que futuras generaciones logren los suyos (Ministerio de Vivienda y Urbanismo , 2015). Dicho esto, la sustentabilidad busca reducir el transporte (movimiento físico realizado) y mantener y mejorar las condiciones de la movilidad en su característica como posible movimiento (</a:t>
            </a:r>
            <a:r>
              <a:rPr lang="es-MX" sz="1200" dirty="0" err="1" smtClean="0">
                <a:solidFill>
                  <a:srgbClr val="0070C0"/>
                </a:solidFill>
              </a:rPr>
              <a:t>Krüger</a:t>
            </a:r>
            <a:r>
              <a:rPr lang="es-MX" sz="1200" dirty="0" smtClean="0">
                <a:solidFill>
                  <a:srgbClr val="0070C0"/>
                </a:solidFill>
              </a:rPr>
              <a:t>, 2017).</a:t>
            </a:r>
            <a:endParaRPr lang="es-CL" sz="1200" dirty="0" smtClean="0">
              <a:solidFill>
                <a:srgbClr val="0070C0"/>
              </a:solidFill>
            </a:endParaRPr>
          </a:p>
          <a:p>
            <a:endParaRPr lang="es-CL" dirty="0" smtClean="0"/>
          </a:p>
          <a:p>
            <a:pPr algn="l"/>
            <a:r>
              <a:rPr lang="es-CL" sz="1200" b="1" dirty="0" smtClean="0">
                <a:solidFill>
                  <a:srgbClr val="0070C0"/>
                </a:solidFill>
              </a:rPr>
              <a:t>Genero</a:t>
            </a:r>
            <a:r>
              <a:rPr lang="es-CL" sz="1200" b="1" baseline="0" dirty="0" smtClean="0">
                <a:solidFill>
                  <a:srgbClr val="0070C0"/>
                </a:solidFill>
              </a:rPr>
              <a:t> y Transporte: </a:t>
            </a:r>
            <a:r>
              <a:rPr lang="es-CL" sz="1200" dirty="0" smtClean="0">
                <a:solidFill>
                  <a:srgbClr val="0070C0"/>
                </a:solidFill>
              </a:rPr>
              <a:t>La perspectiva de género remite a una categoría relacional que identifica roles socialmente construidos y relaciones entre hombres y mujeres. El enfoque de género en transportes</a:t>
            </a:r>
            <a:r>
              <a:rPr lang="es-CL" sz="1200" baseline="0" dirty="0" smtClean="0">
                <a:solidFill>
                  <a:srgbClr val="0070C0"/>
                </a:solidFill>
              </a:rPr>
              <a:t> </a:t>
            </a:r>
            <a:r>
              <a:rPr lang="es-CL" sz="1200" dirty="0" smtClean="0">
                <a:solidFill>
                  <a:srgbClr val="0070C0"/>
                </a:solidFill>
              </a:rPr>
              <a:t>constata que hombres y mujeres tienen diferentes responsabilidades y roles socio-económicos asociados con diferentes patrones de uso, acceso y necesidad de transporte.</a:t>
            </a:r>
          </a:p>
          <a:p>
            <a:pPr algn="l"/>
            <a:r>
              <a:rPr lang="es-MX" sz="1200" dirty="0" smtClean="0">
                <a:solidFill>
                  <a:srgbClr val="0070C0"/>
                </a:solidFill>
              </a:rPr>
              <a:t>“Las dificultades de acceso a los medios de transporte significan una barrera considerable para la participación de las mujeres en la esfera económica, política y social, en igualdad de condiciones con los hombres” (Ministerio de Transportes y Telecomunicaciones , 2018, pág. 40)</a:t>
            </a:r>
            <a:endParaRPr lang="es-CL" sz="1200" dirty="0" smtClean="0">
              <a:solidFill>
                <a:srgbClr val="0070C0"/>
              </a:solidFill>
            </a:endParaRPr>
          </a:p>
          <a:p>
            <a:pPr algn="just">
              <a:lnSpc>
                <a:spcPct val="105000"/>
              </a:lnSpc>
              <a:spcAft>
                <a:spcPts val="1000"/>
              </a:spcAft>
            </a:pPr>
            <a:endParaRPr lang="es-MX" sz="1200" b="1" dirty="0" smtClean="0">
              <a:solidFill>
                <a:srgbClr val="0070C0"/>
              </a:solidFill>
            </a:endParaRPr>
          </a:p>
          <a:p>
            <a:pPr algn="just">
              <a:lnSpc>
                <a:spcPct val="105000"/>
              </a:lnSpc>
              <a:spcAft>
                <a:spcPts val="1000"/>
              </a:spcAft>
            </a:pPr>
            <a:r>
              <a:rPr lang="es-MX" sz="1200" b="1" dirty="0" smtClean="0">
                <a:solidFill>
                  <a:srgbClr val="0070C0"/>
                </a:solidFill>
              </a:rPr>
              <a:t>Movilidad activa:</a:t>
            </a:r>
            <a:endParaRPr lang="es-CL" sz="1200" b="1" dirty="0" smtClean="0">
              <a:solidFill>
                <a:srgbClr val="0070C0"/>
              </a:solidFill>
            </a:endParaRPr>
          </a:p>
          <a:p>
            <a:pPr algn="l">
              <a:lnSpc>
                <a:spcPct val="105000"/>
              </a:lnSpc>
              <a:spcAft>
                <a:spcPts val="1000"/>
              </a:spcAft>
            </a:pPr>
            <a:r>
              <a:rPr lang="es-MX" sz="1200" dirty="0" smtClean="0">
                <a:solidFill>
                  <a:srgbClr val="0070C0"/>
                </a:solidFill>
              </a:rPr>
              <a:t>Corresponde a todo movimiento que implique energía humana. Vale decir, se refiere a caminar, usar la bicicleta o variantes no motorizados. Según </a:t>
            </a:r>
            <a:r>
              <a:rPr lang="es-MX" sz="1200" dirty="0" err="1" smtClean="0">
                <a:solidFill>
                  <a:srgbClr val="0070C0"/>
                </a:solidFill>
              </a:rPr>
              <a:t>Litman</a:t>
            </a:r>
            <a:r>
              <a:rPr lang="es-MX" sz="1200" dirty="0" smtClean="0">
                <a:solidFill>
                  <a:srgbClr val="0070C0"/>
                </a:solidFill>
              </a:rPr>
              <a:t> (2018) la movilidad activa es eficiente y contribuye a mecanismos de desplazamiento equitativos y accesibles que contribuyen a mejorar la condición física y de salud y a disfrutar la ciudad. </a:t>
            </a:r>
            <a:endParaRPr lang="es-CL" dirty="0" smtClean="0">
              <a:latin typeface="Calibri Light" panose="020F0302020204030204" pitchFamily="34" charset="0"/>
              <a:ea typeface="Calibri" panose="020F0502020204030204" pitchFamily="34" charset="0"/>
              <a:cs typeface="Times New Roman" panose="02020603050405020304" pitchFamily="18" charset="0"/>
            </a:endParaRPr>
          </a:p>
          <a:p>
            <a:pPr algn="l"/>
            <a:r>
              <a:rPr lang="es-MX" sz="1200" dirty="0" smtClean="0">
                <a:solidFill>
                  <a:srgbClr val="0070C0"/>
                </a:solidFill>
              </a:rPr>
              <a:t>Las dificultades de acceso a los medios de transporte significan una barrera considerable para la participación de las mujeres en la esfera económica, política y social, en igualdad</a:t>
            </a:r>
            <a:r>
              <a:rPr lang="es-MX" sz="1200" baseline="0" dirty="0" smtClean="0">
                <a:solidFill>
                  <a:srgbClr val="0070C0"/>
                </a:solidFill>
              </a:rPr>
              <a:t> </a:t>
            </a:r>
            <a:r>
              <a:rPr lang="es-MX" sz="1200" dirty="0" smtClean="0">
                <a:solidFill>
                  <a:srgbClr val="0070C0"/>
                </a:solidFill>
              </a:rPr>
              <a:t>de condiciones con los hombres” (Ministerio de Transportes y Telecomunicaciones , 2018, pág. 40)</a:t>
            </a:r>
            <a:endParaRPr lang="es-CL" sz="1200" dirty="0" smtClean="0">
              <a:solidFill>
                <a:srgbClr val="0070C0"/>
              </a:solidFill>
            </a:endParaRPr>
          </a:p>
          <a:p>
            <a:endParaRPr lang="es-CL" dirty="0" smtClean="0"/>
          </a:p>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10</a:t>
            </a:fld>
            <a:endParaRPr lang="es-CL"/>
          </a:p>
        </p:txBody>
      </p:sp>
    </p:spTree>
    <p:extLst>
      <p:ext uri="{BB962C8B-B14F-4D97-AF65-F5344CB8AC3E}">
        <p14:creationId xmlns:p14="http://schemas.microsoft.com/office/powerpoint/2010/main" val="3671694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11</a:t>
            </a:fld>
            <a:endParaRPr lang="es-CL"/>
          </a:p>
        </p:txBody>
      </p:sp>
    </p:spTree>
    <p:extLst>
      <p:ext uri="{BB962C8B-B14F-4D97-AF65-F5344CB8AC3E}">
        <p14:creationId xmlns:p14="http://schemas.microsoft.com/office/powerpoint/2010/main" val="3594848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13</a:t>
            </a:fld>
            <a:endParaRPr lang="es-CL"/>
          </a:p>
        </p:txBody>
      </p:sp>
    </p:spTree>
    <p:extLst>
      <p:ext uri="{BB962C8B-B14F-4D97-AF65-F5344CB8AC3E}">
        <p14:creationId xmlns:p14="http://schemas.microsoft.com/office/powerpoint/2010/main" val="3820891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439FE611-433C-4C03-A52B-AD6B26D3F30F}" type="slidenum">
              <a:rPr lang="es-CL" smtClean="0"/>
              <a:pPr/>
              <a:t>15</a:t>
            </a:fld>
            <a:endParaRPr lang="es-CL"/>
          </a:p>
        </p:txBody>
      </p:sp>
    </p:spTree>
    <p:extLst>
      <p:ext uri="{BB962C8B-B14F-4D97-AF65-F5344CB8AC3E}">
        <p14:creationId xmlns:p14="http://schemas.microsoft.com/office/powerpoint/2010/main" val="326483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775355"/>
            <a:ext cx="7772400" cy="1225021"/>
          </a:xfrm>
        </p:spPr>
        <p:txBody>
          <a:bodyPr/>
          <a:lstStyle/>
          <a:p>
            <a:r>
              <a:rPr lang="es-ES" smtClean="0"/>
              <a:t>Haga clic para modificar el estilo de título del patrón</a:t>
            </a:r>
            <a:endParaRPr lang="es-CL"/>
          </a:p>
        </p:txBody>
      </p:sp>
      <p:sp>
        <p:nvSpPr>
          <p:cNvPr id="3" name="2 Subtítulo"/>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L"/>
          </a:p>
        </p:txBody>
      </p:sp>
      <p:sp>
        <p:nvSpPr>
          <p:cNvPr id="4" name="3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2881422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1506904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190500"/>
            <a:ext cx="2057400" cy="4064000"/>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190500"/>
            <a:ext cx="6019800" cy="40640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2811457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2541815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3672417"/>
            <a:ext cx="7772400" cy="1135063"/>
          </a:xfr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4194732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3153487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865"/>
            <a:ext cx="8229600" cy="952500"/>
          </a:xfrm>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6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8" name="7 Marcador de pie de página"/>
          <p:cNvSpPr>
            <a:spLocks noGrp="1"/>
          </p:cNvSpPr>
          <p:nvPr>
            <p:ph type="ftr" sz="quarter" idx="11"/>
          </p:nvPr>
        </p:nvSpPr>
        <p:spPr/>
        <p:txBody>
          <a:bodyPr/>
          <a:lstStyle/>
          <a:p>
            <a:endParaRPr lang="es-CL"/>
          </a:p>
        </p:txBody>
      </p:sp>
      <p:sp>
        <p:nvSpPr>
          <p:cNvPr id="9" name="8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230254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4" name="3 Marcador de pie de página"/>
          <p:cNvSpPr>
            <a:spLocks noGrp="1"/>
          </p:cNvSpPr>
          <p:nvPr>
            <p:ph type="ftr" sz="quarter" idx="11"/>
          </p:nvPr>
        </p:nvSpPr>
        <p:spPr/>
        <p:txBody>
          <a:bodyPr/>
          <a:lstStyle/>
          <a:p>
            <a:endParaRPr lang="es-CL"/>
          </a:p>
        </p:txBody>
      </p:sp>
      <p:sp>
        <p:nvSpPr>
          <p:cNvPr id="5" name="4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2437159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3" name="2 Marcador de pie de página"/>
          <p:cNvSpPr>
            <a:spLocks noGrp="1"/>
          </p:cNvSpPr>
          <p:nvPr>
            <p:ph type="ftr" sz="quarter" idx="11"/>
          </p:nvPr>
        </p:nvSpPr>
        <p:spPr/>
        <p:txBody>
          <a:bodyPr/>
          <a:lstStyle/>
          <a:p>
            <a:endParaRPr lang="es-CL"/>
          </a:p>
        </p:txBody>
      </p:sp>
      <p:sp>
        <p:nvSpPr>
          <p:cNvPr id="4" name="3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310014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27542"/>
            <a:ext cx="3008313" cy="968375"/>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324191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000500"/>
            <a:ext cx="5486400" cy="472282"/>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3 Marcador de texto"/>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3FC10C4-C1CD-4501-88D4-22A88EC9EA30}" type="datetimeFigureOut">
              <a:rPr lang="es-CL" smtClean="0"/>
              <a:pPr/>
              <a:t>19-07-2019</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D4CC7135-B8A6-4756-8C59-DE7F2B1A2009}" type="slidenum">
              <a:rPr lang="es-CL" smtClean="0"/>
              <a:pPr/>
              <a:t>‹Nº›</a:t>
            </a:fld>
            <a:endParaRPr lang="es-CL"/>
          </a:p>
        </p:txBody>
      </p:sp>
    </p:spTree>
    <p:extLst>
      <p:ext uri="{BB962C8B-B14F-4D97-AF65-F5344CB8AC3E}">
        <p14:creationId xmlns:p14="http://schemas.microsoft.com/office/powerpoint/2010/main" val="144658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63FC10C4-C1CD-4501-88D4-22A88EC9EA30}" type="datetimeFigureOut">
              <a:rPr lang="es-CL" smtClean="0"/>
              <a:pPr/>
              <a:t>19-07-2019</a:t>
            </a:fld>
            <a:endParaRPr lang="es-CL"/>
          </a:p>
        </p:txBody>
      </p:sp>
      <p:sp>
        <p:nvSpPr>
          <p:cNvPr id="5" name="4 Marcador de pie de página"/>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5 Marcador de número de diapositiva"/>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4CC7135-B8A6-4756-8C59-DE7F2B1A2009}" type="slidenum">
              <a:rPr lang="es-CL" smtClean="0"/>
              <a:pPr/>
              <a:t>‹Nº›</a:t>
            </a:fld>
            <a:endParaRPr lang="es-CL"/>
          </a:p>
        </p:txBody>
      </p:sp>
    </p:spTree>
    <p:extLst>
      <p:ext uri="{BB962C8B-B14F-4D97-AF65-F5344CB8AC3E}">
        <p14:creationId xmlns:p14="http://schemas.microsoft.com/office/powerpoint/2010/main" val="919679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emf"/></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3.png"/><Relationship Id="rId7" Type="http://schemas.openxmlformats.org/officeDocument/2006/relationships/diagramLayout" Target="../diagrams/layout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image" Target="../media/image37.jpeg"/><Relationship Id="rId10" Type="http://schemas.microsoft.com/office/2007/relationships/diagramDrawing" Target="../diagrams/drawing4.xml"/><Relationship Id="rId4" Type="http://schemas.openxmlformats.org/officeDocument/2006/relationships/image" Target="../media/image36.png"/><Relationship Id="rId9" Type="http://schemas.openxmlformats.org/officeDocument/2006/relationships/diagramColors" Target="../diagrams/colors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18.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2.emf"/><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emf"/></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1.emf"/><Relationship Id="rId5" Type="http://schemas.openxmlformats.org/officeDocument/2006/relationships/image" Target="../media/image70.jpeg"/><Relationship Id="rId4" Type="http://schemas.openxmlformats.org/officeDocument/2006/relationships/image" Target="../media/image69.emf"/></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5.jpeg"/><Relationship Id="rId4" Type="http://schemas.openxmlformats.org/officeDocument/2006/relationships/diagramData" Target="../diagrams/data1.xml"/><Relationship Id="rId9"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image" Target="../media/image16.jpeg"/><Relationship Id="rId3" Type="http://schemas.openxmlformats.org/officeDocument/2006/relationships/image" Target="../media/image3.png"/><Relationship Id="rId7" Type="http://schemas.openxmlformats.org/officeDocument/2006/relationships/diagramColors" Target="../diagrams/colors2.xml"/><Relationship Id="rId12"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image" Target="../media/image14.jpeg"/><Relationship Id="rId5" Type="http://schemas.openxmlformats.org/officeDocument/2006/relationships/diagramLayout" Target="../diagrams/layout2.xml"/><Relationship Id="rId10" Type="http://schemas.openxmlformats.org/officeDocument/2006/relationships/image" Target="../media/image13.jpeg"/><Relationship Id="rId4" Type="http://schemas.openxmlformats.org/officeDocument/2006/relationships/diagramData" Target="../diagrams/data2.xml"/><Relationship Id="rId9" Type="http://schemas.openxmlformats.org/officeDocument/2006/relationships/image" Target="../media/image12.jpeg"/><Relationship Id="rId1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13"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diagramColors" Target="../diagrams/colors3.xml"/><Relationship Id="rId12" Type="http://schemas.openxmlformats.org/officeDocument/2006/relationships/image" Target="../media/image21.jpeg"/><Relationship Id="rId2" Type="http://schemas.openxmlformats.org/officeDocument/2006/relationships/notesSlide" Target="../notesSlides/notesSlide5.xml"/><Relationship Id="rId16"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image" Target="../media/image20.jpeg"/><Relationship Id="rId5" Type="http://schemas.openxmlformats.org/officeDocument/2006/relationships/diagramLayout" Target="../diagrams/layout3.xml"/><Relationship Id="rId15" Type="http://schemas.openxmlformats.org/officeDocument/2006/relationships/image" Target="../media/image24.jpeg"/><Relationship Id="rId10" Type="http://schemas.openxmlformats.org/officeDocument/2006/relationships/image" Target="../media/image19.jpeg"/><Relationship Id="rId4" Type="http://schemas.openxmlformats.org/officeDocument/2006/relationships/diagramData" Target="../diagrams/data3.xml"/><Relationship Id="rId9" Type="http://schemas.openxmlformats.org/officeDocument/2006/relationships/image" Target="../media/image18.jpeg"/><Relationship Id="rId1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2195736" y="697260"/>
            <a:ext cx="4752528" cy="3456384"/>
          </a:xfrm>
        </p:spPr>
        <p:txBody>
          <a:bodyPr>
            <a:noAutofit/>
          </a:bodyPr>
          <a:lstStyle/>
          <a:p>
            <a:r>
              <a:rPr lang="es-CL" sz="3600" b="1" cap="small" dirty="0" smtClean="0">
                <a:solidFill>
                  <a:schemeClr val="bg1"/>
                </a:solidFill>
              </a:rPr>
              <a:t>Mesa Regional de Movilidad</a:t>
            </a:r>
            <a:br>
              <a:rPr lang="es-CL" sz="3600" b="1" cap="small" dirty="0" smtClean="0">
                <a:solidFill>
                  <a:schemeClr val="bg1"/>
                </a:solidFill>
              </a:rPr>
            </a:br>
            <a:r>
              <a:rPr lang="es-CL" sz="800" b="1" cap="small" dirty="0" smtClean="0">
                <a:solidFill>
                  <a:schemeClr val="bg1"/>
                </a:solidFill>
              </a:rPr>
              <a:t/>
            </a:r>
            <a:br>
              <a:rPr lang="es-CL" sz="800" b="1" cap="small" dirty="0" smtClean="0">
                <a:solidFill>
                  <a:schemeClr val="bg1"/>
                </a:solidFill>
              </a:rPr>
            </a:br>
            <a:r>
              <a:rPr lang="es-CL" sz="3600" b="1" cap="small" dirty="0" smtClean="0">
                <a:solidFill>
                  <a:schemeClr val="bg1"/>
                </a:solidFill>
              </a:rPr>
              <a:t>Región Metropolitana de Santiago</a:t>
            </a:r>
            <a:endParaRPr lang="es-CL" sz="3600" b="1" cap="small" dirty="0">
              <a:solidFill>
                <a:schemeClr val="bg1"/>
              </a:solidFill>
            </a:endParaRPr>
          </a:p>
        </p:txBody>
      </p:sp>
      <p:sp>
        <p:nvSpPr>
          <p:cNvPr id="3" name="2 Subtítulo"/>
          <p:cNvSpPr>
            <a:spLocks noGrp="1"/>
          </p:cNvSpPr>
          <p:nvPr>
            <p:ph type="subTitle" idx="1"/>
          </p:nvPr>
        </p:nvSpPr>
        <p:spPr>
          <a:xfrm>
            <a:off x="2339752" y="4729708"/>
            <a:ext cx="4464496" cy="936104"/>
          </a:xfrm>
        </p:spPr>
        <p:txBody>
          <a:bodyPr>
            <a:normAutofit/>
          </a:bodyPr>
          <a:lstStyle/>
          <a:p>
            <a:r>
              <a:rPr lang="es-CL" sz="1400" dirty="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Departamento de Planificación Regional</a:t>
            </a:r>
          </a:p>
          <a:p>
            <a:r>
              <a:rPr lang="es-CL" sz="1400" dirty="0" smtClean="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División de Planificación y Desarrollo</a:t>
            </a:r>
          </a:p>
          <a:p>
            <a:r>
              <a:rPr lang="es-CL" sz="1400" dirty="0" smtClean="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Gobierno Regional Metropolitano de Santiago</a:t>
            </a:r>
            <a:endParaRPr lang="es-CL" sz="1400" dirty="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CuadroTexto 3"/>
          <p:cNvSpPr txBox="1"/>
          <p:nvPr/>
        </p:nvSpPr>
        <p:spPr>
          <a:xfrm>
            <a:off x="3563888" y="4287787"/>
            <a:ext cx="2232248" cy="307777"/>
          </a:xfrm>
          <a:prstGeom prst="rect">
            <a:avLst/>
          </a:prstGeom>
          <a:noFill/>
        </p:spPr>
        <p:txBody>
          <a:bodyPr wrap="square" rtlCol="0">
            <a:spAutoFit/>
          </a:bodyPr>
          <a:lstStyle/>
          <a:p>
            <a:pPr algn="ctr"/>
            <a:r>
              <a:rPr lang="es-CL" sz="1400" dirty="0" smtClean="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Julio del </a:t>
            </a:r>
            <a:r>
              <a:rPr lang="es-CL" sz="1400" dirty="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2019</a:t>
            </a:r>
          </a:p>
        </p:txBody>
      </p:sp>
    </p:spTree>
    <p:extLst>
      <p:ext uri="{BB962C8B-B14F-4D97-AF65-F5344CB8AC3E}">
        <p14:creationId xmlns:p14="http://schemas.microsoft.com/office/powerpoint/2010/main" val="166572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4264" y="24422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79512" y="143584"/>
            <a:ext cx="8136904" cy="892552"/>
          </a:xfrm>
          <a:prstGeom prst="rect">
            <a:avLst/>
          </a:prstGeom>
        </p:spPr>
        <p:txBody>
          <a:bodyPr wrap="square">
            <a:spAutoFit/>
          </a:bodyPr>
          <a:lstStyle/>
          <a:p>
            <a:r>
              <a:rPr lang="es-CL" sz="2400" b="1" dirty="0" smtClean="0">
                <a:solidFill>
                  <a:schemeClr val="bg1"/>
                </a:solidFill>
              </a:rPr>
              <a:t>Marco conceptual</a:t>
            </a:r>
            <a:endParaRPr lang="es-CL" sz="2400" b="1" dirty="0">
              <a:solidFill>
                <a:schemeClr val="bg1"/>
              </a:solidFill>
            </a:endParaRPr>
          </a:p>
          <a:p>
            <a:endParaRPr lang="es-CL" sz="2800" dirty="0"/>
          </a:p>
        </p:txBody>
      </p:sp>
      <p:sp>
        <p:nvSpPr>
          <p:cNvPr id="2" name="CuadroTexto 1"/>
          <p:cNvSpPr txBox="1"/>
          <p:nvPr/>
        </p:nvSpPr>
        <p:spPr>
          <a:xfrm>
            <a:off x="3563888" y="933709"/>
            <a:ext cx="2483768" cy="338554"/>
          </a:xfrm>
          <a:prstGeom prst="rect">
            <a:avLst/>
          </a:prstGeom>
          <a:noFill/>
        </p:spPr>
        <p:txBody>
          <a:bodyPr wrap="square" rtlCol="0">
            <a:spAutoFit/>
          </a:bodyPr>
          <a:lstStyle/>
          <a:p>
            <a:r>
              <a:rPr lang="es-MX" sz="1600" b="1" dirty="0" smtClean="0">
                <a:solidFill>
                  <a:srgbClr val="0070C0"/>
                </a:solidFill>
              </a:rPr>
              <a:t>Transporte Sustentable</a:t>
            </a:r>
            <a:endParaRPr lang="es-CL" sz="1600" dirty="0">
              <a:solidFill>
                <a:srgbClr val="0070C0"/>
              </a:solidFill>
            </a:endParaRPr>
          </a:p>
        </p:txBody>
      </p:sp>
      <p:pic>
        <p:nvPicPr>
          <p:cNvPr id="3" name="Imagen 2"/>
          <p:cNvPicPr>
            <a:picLocks noChangeAspect="1"/>
          </p:cNvPicPr>
          <p:nvPr/>
        </p:nvPicPr>
        <p:blipFill rotWithShape="1">
          <a:blip r:embed="rId4"/>
          <a:srcRect l="18951" t="22892" r="42350" b="16160"/>
          <a:stretch/>
        </p:blipFill>
        <p:spPr>
          <a:xfrm>
            <a:off x="3131840" y="1705372"/>
            <a:ext cx="2732465" cy="2689556"/>
          </a:xfrm>
          <a:prstGeom prst="rect">
            <a:avLst/>
          </a:prstGeom>
        </p:spPr>
      </p:pic>
      <p:sp>
        <p:nvSpPr>
          <p:cNvPr id="10" name="CuadroTexto 9"/>
          <p:cNvSpPr txBox="1"/>
          <p:nvPr/>
        </p:nvSpPr>
        <p:spPr>
          <a:xfrm>
            <a:off x="286439" y="5194010"/>
            <a:ext cx="8568952" cy="461665"/>
          </a:xfrm>
          <a:prstGeom prst="rect">
            <a:avLst/>
          </a:prstGeom>
          <a:noFill/>
        </p:spPr>
        <p:txBody>
          <a:bodyPr wrap="square" rtlCol="0">
            <a:spAutoFit/>
          </a:bodyPr>
          <a:lstStyle/>
          <a:p>
            <a:r>
              <a:rPr lang="es-ES" sz="800" dirty="0" smtClean="0">
                <a:solidFill>
                  <a:srgbClr val="0070C0"/>
                </a:solidFill>
              </a:rPr>
              <a:t>Fuente: </a:t>
            </a:r>
            <a:r>
              <a:rPr lang="es-CL" sz="800" dirty="0" smtClean="0">
                <a:solidFill>
                  <a:srgbClr val="0070C0"/>
                </a:solidFill>
              </a:rPr>
              <a:t>MINVU, 2019  </a:t>
            </a:r>
            <a:r>
              <a:rPr lang="es-CL" sz="800" dirty="0">
                <a:solidFill>
                  <a:srgbClr val="0070C0"/>
                </a:solidFill>
              </a:rPr>
              <a:t>“Guía metodológica para la elaboración de estudio de movilidad urbana sostenible y capacidad vial y estudio de equipamiento comunal para los Planes</a:t>
            </a:r>
          </a:p>
          <a:p>
            <a:r>
              <a:rPr lang="es-CL" sz="800" dirty="0">
                <a:solidFill>
                  <a:srgbClr val="0070C0"/>
                </a:solidFill>
              </a:rPr>
              <a:t>Reguladores</a:t>
            </a:r>
            <a:r>
              <a:rPr lang="es-CL" sz="800" dirty="0" smtClean="0">
                <a:solidFill>
                  <a:srgbClr val="0070C0"/>
                </a:solidFill>
              </a:rPr>
              <a:t>” (en elaboración – avance preliminar).</a:t>
            </a:r>
          </a:p>
          <a:p>
            <a:r>
              <a:rPr lang="es-CL" sz="800" dirty="0">
                <a:solidFill>
                  <a:srgbClr val="0070C0"/>
                </a:solidFill>
              </a:rPr>
              <a:t>Fuente: Agenda para la </a:t>
            </a:r>
            <a:r>
              <a:rPr lang="es-CL" sz="800" dirty="0" smtClean="0">
                <a:solidFill>
                  <a:srgbClr val="0070C0"/>
                </a:solidFill>
              </a:rPr>
              <a:t>Política de </a:t>
            </a:r>
            <a:r>
              <a:rPr lang="es-CL" sz="800" dirty="0">
                <a:solidFill>
                  <a:srgbClr val="0070C0"/>
                </a:solidFill>
              </a:rPr>
              <a:t>Equidad de </a:t>
            </a:r>
            <a:r>
              <a:rPr lang="es-CL" sz="800" dirty="0" smtClean="0">
                <a:solidFill>
                  <a:srgbClr val="0070C0"/>
                </a:solidFill>
              </a:rPr>
              <a:t>Género en Transportes, </a:t>
            </a:r>
            <a:r>
              <a:rPr lang="es-CL" sz="800" dirty="0" err="1" smtClean="0">
                <a:solidFill>
                  <a:srgbClr val="0070C0"/>
                </a:solidFill>
              </a:rPr>
              <a:t>Subtrans</a:t>
            </a:r>
            <a:r>
              <a:rPr lang="es-CL" sz="800" dirty="0" smtClean="0">
                <a:solidFill>
                  <a:srgbClr val="0070C0"/>
                </a:solidFill>
              </a:rPr>
              <a:t> 2018</a:t>
            </a:r>
            <a:endParaRPr lang="es-CL" sz="800" dirty="0">
              <a:solidFill>
                <a:srgbClr val="0070C0"/>
              </a:solidFill>
            </a:endParaRPr>
          </a:p>
        </p:txBody>
      </p:sp>
      <p:pic>
        <p:nvPicPr>
          <p:cNvPr id="12" name="Imagen 11"/>
          <p:cNvPicPr>
            <a:picLocks noChangeAspect="1"/>
          </p:cNvPicPr>
          <p:nvPr/>
        </p:nvPicPr>
        <p:blipFill rotWithShape="1">
          <a:blip r:embed="rId5"/>
          <a:srcRect l="24350" t="23360" r="35150" b="18321"/>
          <a:stretch/>
        </p:blipFill>
        <p:spPr>
          <a:xfrm>
            <a:off x="35496" y="1705372"/>
            <a:ext cx="2905383" cy="2614845"/>
          </a:xfrm>
          <a:prstGeom prst="rect">
            <a:avLst/>
          </a:prstGeom>
        </p:spPr>
      </p:pic>
      <p:pic>
        <p:nvPicPr>
          <p:cNvPr id="13" name="Imagen 12"/>
          <p:cNvPicPr>
            <a:picLocks noChangeAspect="1"/>
          </p:cNvPicPr>
          <p:nvPr/>
        </p:nvPicPr>
        <p:blipFill rotWithShape="1">
          <a:blip r:embed="rId6"/>
          <a:srcRect l="26600" t="17601" r="24800" b="7521"/>
          <a:stretch/>
        </p:blipFill>
        <p:spPr>
          <a:xfrm>
            <a:off x="6156176" y="1705372"/>
            <a:ext cx="2804566" cy="2700693"/>
          </a:xfrm>
          <a:prstGeom prst="rect">
            <a:avLst/>
          </a:prstGeom>
        </p:spPr>
      </p:pic>
      <p:sp>
        <p:nvSpPr>
          <p:cNvPr id="14" name="CuadroTexto 13"/>
          <p:cNvSpPr txBox="1"/>
          <p:nvPr/>
        </p:nvSpPr>
        <p:spPr>
          <a:xfrm>
            <a:off x="6514108" y="928032"/>
            <a:ext cx="2162348" cy="338554"/>
          </a:xfrm>
          <a:prstGeom prst="rect">
            <a:avLst/>
          </a:prstGeom>
          <a:noFill/>
        </p:spPr>
        <p:txBody>
          <a:bodyPr wrap="square" rtlCol="0">
            <a:spAutoFit/>
          </a:bodyPr>
          <a:lstStyle/>
          <a:p>
            <a:r>
              <a:rPr lang="es-MX" sz="1600" b="1" dirty="0" smtClean="0">
                <a:solidFill>
                  <a:srgbClr val="0070C0"/>
                </a:solidFill>
              </a:rPr>
              <a:t>Género y Transporte</a:t>
            </a:r>
            <a:endParaRPr lang="es-CL" sz="1600" dirty="0">
              <a:solidFill>
                <a:srgbClr val="0070C0"/>
              </a:solidFill>
            </a:endParaRPr>
          </a:p>
        </p:txBody>
      </p:sp>
      <p:sp>
        <p:nvSpPr>
          <p:cNvPr id="15" name="CuadroTexto 14"/>
          <p:cNvSpPr txBox="1"/>
          <p:nvPr/>
        </p:nvSpPr>
        <p:spPr>
          <a:xfrm>
            <a:off x="537444" y="933709"/>
            <a:ext cx="2162348" cy="338554"/>
          </a:xfrm>
          <a:prstGeom prst="rect">
            <a:avLst/>
          </a:prstGeom>
          <a:noFill/>
        </p:spPr>
        <p:txBody>
          <a:bodyPr wrap="square" rtlCol="0">
            <a:spAutoFit/>
          </a:bodyPr>
          <a:lstStyle/>
          <a:p>
            <a:r>
              <a:rPr lang="es-MX" sz="1600" b="1" dirty="0" smtClean="0">
                <a:solidFill>
                  <a:srgbClr val="0070C0"/>
                </a:solidFill>
              </a:rPr>
              <a:t>Movilidad Activa</a:t>
            </a:r>
            <a:endParaRPr lang="es-CL" sz="1600" dirty="0">
              <a:solidFill>
                <a:srgbClr val="0070C0"/>
              </a:solidFill>
            </a:endParaRPr>
          </a:p>
        </p:txBody>
      </p:sp>
    </p:spTree>
    <p:extLst>
      <p:ext uri="{BB962C8B-B14F-4D97-AF65-F5344CB8AC3E}">
        <p14:creationId xmlns:p14="http://schemas.microsoft.com/office/powerpoint/2010/main" val="1415164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892552"/>
          </a:xfrm>
          <a:prstGeom prst="rect">
            <a:avLst/>
          </a:prstGeom>
        </p:spPr>
        <p:txBody>
          <a:bodyPr wrap="square">
            <a:spAutoFit/>
          </a:bodyPr>
          <a:lstStyle/>
          <a:p>
            <a:r>
              <a:rPr lang="es-CL" sz="2400" b="1" dirty="0" smtClean="0">
                <a:solidFill>
                  <a:schemeClr val="bg1"/>
                </a:solidFill>
              </a:rPr>
              <a:t>Justificación</a:t>
            </a:r>
            <a:endParaRPr lang="es-CL" sz="2400" b="1" dirty="0">
              <a:solidFill>
                <a:schemeClr val="bg1"/>
              </a:solidFill>
            </a:endParaRPr>
          </a:p>
          <a:p>
            <a:endParaRPr lang="es-CL" sz="2800" dirty="0"/>
          </a:p>
        </p:txBody>
      </p:sp>
      <p:sp>
        <p:nvSpPr>
          <p:cNvPr id="18" name="CuadroTexto 17"/>
          <p:cNvSpPr txBox="1"/>
          <p:nvPr/>
        </p:nvSpPr>
        <p:spPr>
          <a:xfrm>
            <a:off x="4026084" y="5282721"/>
            <a:ext cx="1431184" cy="216024"/>
          </a:xfrm>
          <a:prstGeom prst="rect">
            <a:avLst/>
          </a:prstGeom>
          <a:noFill/>
        </p:spPr>
        <p:txBody>
          <a:bodyPr wrap="square" rtlCol="0">
            <a:spAutoFit/>
          </a:bodyPr>
          <a:lstStyle/>
          <a:p>
            <a:r>
              <a:rPr lang="es-ES" sz="800" dirty="0" smtClean="0">
                <a:solidFill>
                  <a:srgbClr val="0070C0"/>
                </a:solidFill>
              </a:rPr>
              <a:t>Fuente: Elaboración propia</a:t>
            </a:r>
            <a:endParaRPr lang="es-CL" sz="1200" dirty="0">
              <a:solidFill>
                <a:srgbClr val="0070C0"/>
              </a:solidFill>
            </a:endParaRPr>
          </a:p>
        </p:txBody>
      </p:sp>
      <p:sp>
        <p:nvSpPr>
          <p:cNvPr id="2" name="CuadroTexto 1"/>
          <p:cNvSpPr txBox="1"/>
          <p:nvPr/>
        </p:nvSpPr>
        <p:spPr>
          <a:xfrm>
            <a:off x="88164" y="790785"/>
            <a:ext cx="5472608" cy="707886"/>
          </a:xfrm>
          <a:prstGeom prst="rect">
            <a:avLst/>
          </a:prstGeom>
          <a:noFill/>
        </p:spPr>
        <p:txBody>
          <a:bodyPr wrap="square" rtlCol="0">
            <a:spAutoFit/>
          </a:bodyPr>
          <a:lstStyle/>
          <a:p>
            <a:r>
              <a:rPr lang="es-ES" sz="2400" dirty="0" smtClean="0">
                <a:solidFill>
                  <a:srgbClr val="0070C0"/>
                </a:solidFill>
              </a:rPr>
              <a:t>Inversión FNDR</a:t>
            </a:r>
            <a:r>
              <a:rPr lang="es-ES" sz="1600" dirty="0" smtClean="0">
                <a:solidFill>
                  <a:srgbClr val="0070C0"/>
                </a:solidFill>
              </a:rPr>
              <a:t>.</a:t>
            </a:r>
            <a:endParaRPr lang="es-CL" sz="1600" dirty="0">
              <a:solidFill>
                <a:srgbClr val="0070C0"/>
              </a:solidFill>
            </a:endParaRPr>
          </a:p>
          <a:p>
            <a:endParaRPr lang="es-CL" sz="1600" dirty="0">
              <a:solidFill>
                <a:srgbClr val="0070C0"/>
              </a:solidFill>
            </a:endParaRPr>
          </a:p>
        </p:txBody>
      </p:sp>
      <p:pic>
        <p:nvPicPr>
          <p:cNvPr id="9217" name="Imagen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1102776"/>
            <a:ext cx="4772025"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Gráfico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3728" y="2818942"/>
            <a:ext cx="4824536"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447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203849" y="3672417"/>
            <a:ext cx="5290864" cy="1135063"/>
          </a:xfrm>
        </p:spPr>
        <p:txBody>
          <a:bodyPr>
            <a:noAutofit/>
          </a:bodyPr>
          <a:lstStyle/>
          <a:p>
            <a:r>
              <a:rPr lang="es-CL" sz="3200" dirty="0">
                <a:solidFill>
                  <a:srgbClr val="0070C0"/>
                </a:solidFill>
              </a:rPr>
              <a:t>4</a:t>
            </a:r>
            <a:r>
              <a:rPr lang="es-CL" sz="3200" dirty="0" smtClean="0">
                <a:solidFill>
                  <a:srgbClr val="0070C0"/>
                </a:solidFill>
              </a:rPr>
              <a:t>.- taller</a:t>
            </a:r>
            <a:endParaRPr lang="es-CL" sz="3200" dirty="0">
              <a:solidFill>
                <a:srgbClr val="0070C0"/>
              </a:solidFill>
            </a:endParaRPr>
          </a:p>
        </p:txBody>
      </p:sp>
      <p:sp>
        <p:nvSpPr>
          <p:cNvPr id="5" name="4 Marcador de texto"/>
          <p:cNvSpPr>
            <a:spLocks noGrp="1"/>
          </p:cNvSpPr>
          <p:nvPr>
            <p:ph type="body" idx="1"/>
          </p:nvPr>
        </p:nvSpPr>
        <p:spPr>
          <a:xfrm>
            <a:off x="3203848" y="2422261"/>
            <a:ext cx="5688631"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204882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84467" y="0"/>
            <a:ext cx="8175585" cy="1261884"/>
          </a:xfrm>
          <a:prstGeom prst="rect">
            <a:avLst/>
          </a:prstGeom>
        </p:spPr>
        <p:txBody>
          <a:bodyPr wrap="square">
            <a:spAutoFit/>
          </a:bodyPr>
          <a:lstStyle/>
          <a:p>
            <a:r>
              <a:rPr lang="es-CL" sz="2400" b="1" dirty="0" smtClean="0">
                <a:solidFill>
                  <a:schemeClr val="bg1"/>
                </a:solidFill>
              </a:rPr>
              <a:t>Sesión-Taller: Trabajo en torno a la Estrategia propuesta en la Política Regional de Movilidad Activa y Sustentable.</a:t>
            </a:r>
          </a:p>
          <a:p>
            <a:endParaRPr lang="es-CL" sz="2800" dirty="0"/>
          </a:p>
        </p:txBody>
      </p:sp>
      <p:sp>
        <p:nvSpPr>
          <p:cNvPr id="3" name="Rectangle 4"/>
          <p:cNvSpPr>
            <a:spLocks noChangeArrowheads="1"/>
          </p:cNvSpPr>
          <p:nvPr/>
        </p:nvSpPr>
        <p:spPr bwMode="auto">
          <a:xfrm>
            <a:off x="2339752" y="11293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L"/>
          </a:p>
        </p:txBody>
      </p:sp>
      <p:graphicFrame>
        <p:nvGraphicFramePr>
          <p:cNvPr id="13" name="Tabla 12"/>
          <p:cNvGraphicFramePr>
            <a:graphicFrameLocks noGrp="1"/>
          </p:cNvGraphicFramePr>
          <p:nvPr>
            <p:extLst>
              <p:ext uri="{D42A27DB-BD31-4B8C-83A1-F6EECF244321}">
                <p14:modId xmlns:p14="http://schemas.microsoft.com/office/powerpoint/2010/main" val="729656244"/>
              </p:ext>
            </p:extLst>
          </p:nvPr>
        </p:nvGraphicFramePr>
        <p:xfrm>
          <a:off x="67802" y="806767"/>
          <a:ext cx="8958350" cy="2674258"/>
        </p:xfrm>
        <a:graphic>
          <a:graphicData uri="http://schemas.openxmlformats.org/drawingml/2006/table">
            <a:tbl>
              <a:tblPr firstRow="1" bandRow="1">
                <a:tableStyleId>{5C22544A-7EE6-4342-B048-85BDC9FD1C3A}</a:tableStyleId>
              </a:tblPr>
              <a:tblGrid>
                <a:gridCol w="8958350">
                  <a:extLst>
                    <a:ext uri="{9D8B030D-6E8A-4147-A177-3AD203B41FA5}">
                      <a16:colId xmlns:a16="http://schemas.microsoft.com/office/drawing/2014/main" val="2128093369"/>
                    </a:ext>
                  </a:extLst>
                </a:gridCol>
              </a:tblGrid>
              <a:tr h="338234">
                <a:tc>
                  <a:txBody>
                    <a:bodyPr/>
                    <a:lstStyle/>
                    <a:p>
                      <a:r>
                        <a:rPr lang="es-ES" dirty="0" smtClean="0"/>
                        <a:t>Metodología</a:t>
                      </a:r>
                      <a:endParaRPr lang="es-CL" dirty="0"/>
                    </a:p>
                  </a:txBody>
                  <a:tcPr/>
                </a:tc>
                <a:extLst>
                  <a:ext uri="{0D108BD9-81ED-4DB2-BD59-A6C34878D82A}">
                    <a16:rowId xmlns:a16="http://schemas.microsoft.com/office/drawing/2014/main" val="1096435071"/>
                  </a:ext>
                </a:extLst>
              </a:tr>
              <a:tr h="348130">
                <a:tc>
                  <a:txBody>
                    <a:bodyPr/>
                    <a:lstStyle/>
                    <a:p>
                      <a:pPr marL="285750" indent="-285750">
                        <a:buFont typeface="Wingdings" panose="05000000000000000000" pitchFamily="2" charset="2"/>
                        <a:buChar char="q"/>
                      </a:pPr>
                      <a:r>
                        <a:rPr lang="es-ES" sz="1400" dirty="0" smtClean="0"/>
                        <a:t>Cada </a:t>
                      </a:r>
                      <a:r>
                        <a:rPr lang="es-ES" sz="1400" dirty="0" smtClean="0"/>
                        <a:t>Organización </a:t>
                      </a:r>
                      <a:r>
                        <a:rPr lang="es-ES" sz="1400" dirty="0" smtClean="0"/>
                        <a:t>trabajará por separado (individual</a:t>
                      </a:r>
                      <a:r>
                        <a:rPr lang="es-ES" sz="1400" baseline="0" dirty="0" smtClean="0"/>
                        <a:t> o en grupo según corresponda).</a:t>
                      </a:r>
                      <a:endParaRPr lang="es-CL" sz="1400" dirty="0"/>
                    </a:p>
                  </a:txBody>
                  <a:tcPr/>
                </a:tc>
                <a:extLst>
                  <a:ext uri="{0D108BD9-81ED-4DB2-BD59-A6C34878D82A}">
                    <a16:rowId xmlns:a16="http://schemas.microsoft.com/office/drawing/2014/main" val="159056524"/>
                  </a:ext>
                </a:extLst>
              </a:tr>
              <a:tr h="497328">
                <a:tc>
                  <a:txBody>
                    <a:bodyPr/>
                    <a:lstStyle/>
                    <a:p>
                      <a:pPr marL="285750" indent="-285750">
                        <a:buFont typeface="Wingdings" panose="05000000000000000000" pitchFamily="2" charset="2"/>
                        <a:buChar char="q"/>
                      </a:pPr>
                      <a:r>
                        <a:rPr lang="es-ES" sz="1400" dirty="0" smtClean="0"/>
                        <a:t>Se entregarán</a:t>
                      </a:r>
                      <a:r>
                        <a:rPr lang="es-ES" sz="1400" baseline="0" dirty="0" smtClean="0"/>
                        <a:t> </a:t>
                      </a:r>
                      <a:r>
                        <a:rPr lang="es-ES" sz="1400" baseline="0" dirty="0" smtClean="0"/>
                        <a:t>un documento con las 3 líneas estratégicas que contempla la Política y una hoja de notas.</a:t>
                      </a:r>
                      <a:endParaRPr lang="es-CL" sz="1400" dirty="0"/>
                    </a:p>
                  </a:txBody>
                  <a:tcPr/>
                </a:tc>
                <a:extLst>
                  <a:ext uri="{0D108BD9-81ED-4DB2-BD59-A6C34878D82A}">
                    <a16:rowId xmlns:a16="http://schemas.microsoft.com/office/drawing/2014/main" val="251200043"/>
                  </a:ext>
                </a:extLst>
              </a:tr>
              <a:tr h="873771">
                <a:tc>
                  <a:txBody>
                    <a:bodyPr/>
                    <a:lstStyle/>
                    <a:p>
                      <a:pPr marL="285750" indent="-285750">
                        <a:buFont typeface="Wingdings" panose="05000000000000000000" pitchFamily="2" charset="2"/>
                        <a:buChar char="q"/>
                      </a:pPr>
                      <a:r>
                        <a:rPr lang="es-ES" sz="1400" dirty="0" smtClean="0"/>
                        <a:t>El objetivo es que cada miembro</a:t>
                      </a:r>
                      <a:r>
                        <a:rPr lang="es-ES" sz="1400" baseline="0" dirty="0" smtClean="0"/>
                        <a:t> de la mesa junto a su organización intervenga las matrices de Línea Estratégica, </a:t>
                      </a:r>
                      <a:r>
                        <a:rPr lang="es-ES" sz="1400" baseline="0" dirty="0" smtClean="0"/>
                        <a:t>corrigiendo y/o agregando nuevos antecedentes según corresponda. </a:t>
                      </a:r>
                    </a:p>
                    <a:p>
                      <a:pPr marL="285750" indent="-285750">
                        <a:buFont typeface="Wingdings" panose="05000000000000000000" pitchFamily="2" charset="2"/>
                        <a:buChar char="q"/>
                      </a:pPr>
                      <a:r>
                        <a:rPr lang="es-ES" sz="1400" baseline="0" dirty="0" smtClean="0"/>
                        <a:t>Las nuevas propuestas, comentarios, aportes y/o modificaciones </a:t>
                      </a:r>
                      <a:r>
                        <a:rPr lang="es-ES" sz="1400" baseline="0" dirty="0" smtClean="0"/>
                        <a:t>deben ser escritos por </a:t>
                      </a:r>
                      <a:r>
                        <a:rPr lang="es-ES" sz="1400" b="1" baseline="0" dirty="0" smtClean="0"/>
                        <a:t>los participantes en el documento entregado.</a:t>
                      </a:r>
                      <a:endParaRPr lang="es-CL" sz="1400" dirty="0"/>
                    </a:p>
                  </a:txBody>
                  <a:tcPr/>
                </a:tc>
                <a:extLst>
                  <a:ext uri="{0D108BD9-81ED-4DB2-BD59-A6C34878D82A}">
                    <a16:rowId xmlns:a16="http://schemas.microsoft.com/office/drawing/2014/main" val="2217191716"/>
                  </a:ext>
                </a:extLst>
              </a:tr>
              <a:tr h="497328">
                <a:tc>
                  <a:txBody>
                    <a:bodyPr/>
                    <a:lstStyle/>
                    <a:p>
                      <a:pPr marL="285750" indent="-285750">
                        <a:buFont typeface="Wingdings" panose="05000000000000000000" pitchFamily="2" charset="2"/>
                        <a:buChar char="q"/>
                      </a:pPr>
                      <a:r>
                        <a:rPr lang="es-ES" sz="1400" dirty="0" smtClean="0"/>
                        <a:t>Luego</a:t>
                      </a:r>
                      <a:r>
                        <a:rPr lang="es-ES" sz="1400" baseline="0" dirty="0" smtClean="0"/>
                        <a:t> de terminado el trabajo con cada una de las Líneas Estratégicas, </a:t>
                      </a:r>
                      <a:r>
                        <a:rPr lang="es-ES" sz="1400" baseline="0" dirty="0" smtClean="0"/>
                        <a:t>se dará la palabra para exponer lo trabajado según cada línea estratégica </a:t>
                      </a:r>
                      <a:r>
                        <a:rPr lang="es-ES" sz="1400" b="1" baseline="0" dirty="0" smtClean="0"/>
                        <a:t>en </a:t>
                      </a:r>
                      <a:r>
                        <a:rPr lang="es-ES" sz="1400" b="1" baseline="0" dirty="0" smtClean="0"/>
                        <a:t>un tiempo breve.</a:t>
                      </a:r>
                      <a:endParaRPr lang="es-CL" sz="1400" b="1" dirty="0"/>
                    </a:p>
                  </a:txBody>
                  <a:tcPr/>
                </a:tc>
                <a:extLst>
                  <a:ext uri="{0D108BD9-81ED-4DB2-BD59-A6C34878D82A}">
                    <a16:rowId xmlns:a16="http://schemas.microsoft.com/office/drawing/2014/main" val="1567562828"/>
                  </a:ext>
                </a:extLst>
              </a:tr>
            </a:tbl>
          </a:graphicData>
        </a:graphic>
      </p:graphicFrame>
      <p:pic>
        <p:nvPicPr>
          <p:cNvPr id="2050" name="Picture 2" descr="Resultado de imagen para post i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3601680"/>
            <a:ext cx="864096" cy="86409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Resultado de imagen para post i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4461" y="4437166"/>
            <a:ext cx="864096" cy="86409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Resultado de imagen para post i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4034769"/>
            <a:ext cx="864096" cy="86409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Resultado de imagen para post i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4565106"/>
            <a:ext cx="864096" cy="864096"/>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n 13"/>
          <p:cNvPicPr>
            <a:picLocks noChangeAspect="1"/>
          </p:cNvPicPr>
          <p:nvPr/>
        </p:nvPicPr>
        <p:blipFill>
          <a:blip r:embed="rId5"/>
          <a:stretch>
            <a:fillRect/>
          </a:stretch>
        </p:blipFill>
        <p:spPr>
          <a:xfrm>
            <a:off x="2411760" y="3539355"/>
            <a:ext cx="3812996" cy="2079439"/>
          </a:xfrm>
          <a:prstGeom prst="rect">
            <a:avLst/>
          </a:prstGeom>
        </p:spPr>
      </p:pic>
    </p:spTree>
    <p:extLst>
      <p:ext uri="{BB962C8B-B14F-4D97-AF65-F5344CB8AC3E}">
        <p14:creationId xmlns:p14="http://schemas.microsoft.com/office/powerpoint/2010/main" val="3549981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fade">
                                      <p:cBhvr>
                                        <p:cTn id="22" dur="5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203849" y="3672417"/>
            <a:ext cx="5290864" cy="1135063"/>
          </a:xfrm>
        </p:spPr>
        <p:txBody>
          <a:bodyPr>
            <a:noAutofit/>
          </a:bodyPr>
          <a:lstStyle/>
          <a:p>
            <a:r>
              <a:rPr lang="es-CL" sz="3200" dirty="0" smtClean="0">
                <a:solidFill>
                  <a:srgbClr val="0070C0"/>
                </a:solidFill>
              </a:rPr>
              <a:t>DIAGNOSIS: </a:t>
            </a:r>
            <a:r>
              <a:rPr lang="es-CL" sz="3200" dirty="0">
                <a:solidFill>
                  <a:srgbClr val="0070C0"/>
                </a:solidFill>
              </a:rPr>
              <a:t>BRECHAS PARA LA MOVILIDAD ACTIVA</a:t>
            </a:r>
          </a:p>
        </p:txBody>
      </p:sp>
      <p:sp>
        <p:nvSpPr>
          <p:cNvPr id="5" name="4 Marcador de texto"/>
          <p:cNvSpPr>
            <a:spLocks noGrp="1"/>
          </p:cNvSpPr>
          <p:nvPr>
            <p:ph type="body" idx="1"/>
          </p:nvPr>
        </p:nvSpPr>
        <p:spPr>
          <a:xfrm>
            <a:off x="3203848" y="2422261"/>
            <a:ext cx="5688631"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955310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3"/>
          <a:srcRect l="29749" t="23361" r="36051" b="13280"/>
          <a:stretch/>
        </p:blipFill>
        <p:spPr>
          <a:xfrm>
            <a:off x="35496" y="342156"/>
            <a:ext cx="4593440" cy="5318720"/>
          </a:xfrm>
          <a:prstGeom prst="rect">
            <a:avLst/>
          </a:prstGeom>
        </p:spPr>
      </p:pic>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457200" y="49188"/>
            <a:ext cx="8229600" cy="720081"/>
          </a:xfrm>
        </p:spPr>
        <p:txBody>
          <a:bodyPr>
            <a:noAutofit/>
          </a:bodyPr>
          <a:lstStyle/>
          <a:p>
            <a:pPr algn="l"/>
            <a:r>
              <a:rPr lang="es-CL" sz="2800" b="1" dirty="0" smtClean="0">
                <a:solidFill>
                  <a:schemeClr val="bg1"/>
                </a:solidFill>
              </a:rPr>
              <a:t>Estructura </a:t>
            </a:r>
            <a:r>
              <a:rPr lang="es-CL" sz="2800" b="1" dirty="0">
                <a:solidFill>
                  <a:schemeClr val="bg1"/>
                </a:solidFill>
              </a:rPr>
              <a:t>Política Regional Movilidad Activa y Sustentable</a:t>
            </a:r>
          </a:p>
        </p:txBody>
      </p:sp>
      <p:pic>
        <p:nvPicPr>
          <p:cNvPr id="8" name="10 Marcador de contenid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16416" y="-22820"/>
            <a:ext cx="792088" cy="728149"/>
          </a:xfrm>
          <a:prstGeom prst="rect">
            <a:avLst/>
          </a:prstGeom>
        </p:spPr>
      </p:pic>
      <p:sp>
        <p:nvSpPr>
          <p:cNvPr id="3" name="Rectángulo 2"/>
          <p:cNvSpPr/>
          <p:nvPr/>
        </p:nvSpPr>
        <p:spPr>
          <a:xfrm>
            <a:off x="4721905" y="952915"/>
            <a:ext cx="4362725" cy="4278094"/>
          </a:xfrm>
          <a:prstGeom prst="rect">
            <a:avLst/>
          </a:prstGeom>
        </p:spPr>
        <p:txBody>
          <a:bodyPr wrap="square">
            <a:spAutoFit/>
          </a:bodyPr>
          <a:lstStyle/>
          <a:p>
            <a:pPr marL="400050" indent="-400050" algn="r">
              <a:buAutoNum type="romanUcPeriod"/>
            </a:pPr>
            <a:r>
              <a:rPr lang="es-CL" sz="1600" b="1" dirty="0" smtClean="0">
                <a:solidFill>
                  <a:srgbClr val="0070C0"/>
                </a:solidFill>
              </a:rPr>
              <a:t>INTRODUCCIÓN</a:t>
            </a:r>
          </a:p>
          <a:p>
            <a:pPr algn="r"/>
            <a:endParaRPr lang="es-CL" sz="1600" b="1" dirty="0">
              <a:solidFill>
                <a:srgbClr val="0070C0"/>
              </a:solidFill>
            </a:endParaRPr>
          </a:p>
          <a:p>
            <a:pPr marL="400050" indent="-400050" algn="r">
              <a:buAutoNum type="romanUcPeriod" startAt="2"/>
            </a:pPr>
            <a:r>
              <a:rPr lang="es-CL" sz="1600" b="1" dirty="0" smtClean="0">
                <a:solidFill>
                  <a:srgbClr val="0070C0"/>
                </a:solidFill>
              </a:rPr>
              <a:t>CONCEPTUALIZACIÓN</a:t>
            </a:r>
            <a:r>
              <a:rPr lang="es-CL" sz="1600" b="1" dirty="0">
                <a:solidFill>
                  <a:srgbClr val="0070C0"/>
                </a:solidFill>
              </a:rPr>
              <a:t>: LA MOVILIDAD ACTIVA Y </a:t>
            </a:r>
            <a:r>
              <a:rPr lang="es-CL" sz="1600" b="1" dirty="0" smtClean="0">
                <a:solidFill>
                  <a:srgbClr val="0070C0"/>
                </a:solidFill>
              </a:rPr>
              <a:t>SUSTENTABLE</a:t>
            </a:r>
            <a:r>
              <a:rPr lang="es-CL" sz="1600" b="1" dirty="0">
                <a:solidFill>
                  <a:srgbClr val="0070C0"/>
                </a:solidFill>
              </a:rPr>
              <a:t>	</a:t>
            </a:r>
            <a:endParaRPr lang="es-CL" sz="1600" b="1" dirty="0" smtClean="0">
              <a:solidFill>
                <a:srgbClr val="0070C0"/>
              </a:solidFill>
            </a:endParaRPr>
          </a:p>
          <a:p>
            <a:pPr algn="r"/>
            <a:r>
              <a:rPr lang="es-CL" sz="1600" b="1" dirty="0">
                <a:solidFill>
                  <a:srgbClr val="0070C0"/>
                </a:solidFill>
              </a:rPr>
              <a:t>	</a:t>
            </a:r>
          </a:p>
          <a:p>
            <a:pPr marL="400050" indent="-400050" algn="r">
              <a:buAutoNum type="romanUcPeriod" startAt="3"/>
            </a:pPr>
            <a:r>
              <a:rPr lang="es-CL" sz="1600" b="1" dirty="0" smtClean="0">
                <a:solidFill>
                  <a:srgbClr val="0070C0"/>
                </a:solidFill>
              </a:rPr>
              <a:t>JUSTIFICACIÓN</a:t>
            </a:r>
            <a:r>
              <a:rPr lang="es-CL" sz="1600" b="1" dirty="0">
                <a:solidFill>
                  <a:srgbClr val="0070C0"/>
                </a:solidFill>
              </a:rPr>
              <a:t>: HACIA UN NUEVO MODELO DE MOVILIDAD </a:t>
            </a:r>
            <a:r>
              <a:rPr lang="es-CL" sz="1600" b="1" dirty="0" smtClean="0">
                <a:solidFill>
                  <a:srgbClr val="0070C0"/>
                </a:solidFill>
              </a:rPr>
              <a:t>REGIONAL</a:t>
            </a:r>
          </a:p>
          <a:p>
            <a:pPr algn="r"/>
            <a:r>
              <a:rPr lang="es-CL" sz="1600" b="1" dirty="0">
                <a:solidFill>
                  <a:srgbClr val="0070C0"/>
                </a:solidFill>
              </a:rPr>
              <a:t>	</a:t>
            </a:r>
          </a:p>
          <a:p>
            <a:pPr marL="400050" indent="-400050" algn="r">
              <a:buAutoNum type="romanUcPeriod" startAt="4"/>
            </a:pPr>
            <a:r>
              <a:rPr lang="es-CL" sz="1600" b="1" dirty="0" smtClean="0">
                <a:solidFill>
                  <a:srgbClr val="0070C0"/>
                </a:solidFill>
              </a:rPr>
              <a:t>LÍNEA </a:t>
            </a:r>
            <a:r>
              <a:rPr lang="es-CL" sz="1600" b="1" dirty="0">
                <a:solidFill>
                  <a:srgbClr val="0070C0"/>
                </a:solidFill>
              </a:rPr>
              <a:t>BASE: EL ESTADO DEL ARTE EN </a:t>
            </a:r>
            <a:r>
              <a:rPr lang="es-CL" sz="1600" b="1" dirty="0" smtClean="0">
                <a:solidFill>
                  <a:srgbClr val="0070C0"/>
                </a:solidFill>
              </a:rPr>
              <a:t>MOVILIDAD</a:t>
            </a:r>
            <a:r>
              <a:rPr lang="es-CL" sz="1600" b="1" dirty="0">
                <a:solidFill>
                  <a:srgbClr val="0070C0"/>
                </a:solidFill>
              </a:rPr>
              <a:t>	</a:t>
            </a:r>
            <a:endParaRPr lang="es-CL" sz="1600" b="1" dirty="0" smtClean="0">
              <a:solidFill>
                <a:srgbClr val="0070C0"/>
              </a:solidFill>
            </a:endParaRPr>
          </a:p>
          <a:p>
            <a:pPr algn="r"/>
            <a:r>
              <a:rPr lang="es-CL" sz="1600" b="1" dirty="0">
                <a:solidFill>
                  <a:srgbClr val="0070C0"/>
                </a:solidFill>
              </a:rPr>
              <a:t>	</a:t>
            </a:r>
          </a:p>
          <a:p>
            <a:pPr marL="400050" indent="-400050" algn="r">
              <a:buAutoNum type="romanUcPeriod" startAt="5"/>
            </a:pPr>
            <a:r>
              <a:rPr lang="es-CL" sz="1600" b="1" dirty="0" smtClean="0">
                <a:solidFill>
                  <a:srgbClr val="0070C0"/>
                </a:solidFill>
              </a:rPr>
              <a:t>DIAGNOSIS</a:t>
            </a:r>
            <a:r>
              <a:rPr lang="es-CL" sz="1600" b="1" dirty="0">
                <a:solidFill>
                  <a:srgbClr val="0070C0"/>
                </a:solidFill>
              </a:rPr>
              <a:t>: DETECTANDO BRECHAS PARA LA MOVILIDAD </a:t>
            </a:r>
            <a:r>
              <a:rPr lang="es-CL" sz="1600" b="1" dirty="0" smtClean="0">
                <a:solidFill>
                  <a:srgbClr val="0070C0"/>
                </a:solidFill>
              </a:rPr>
              <a:t>ACTIVA</a:t>
            </a:r>
            <a:r>
              <a:rPr lang="es-CL" sz="1600" b="1" dirty="0">
                <a:solidFill>
                  <a:srgbClr val="0070C0"/>
                </a:solidFill>
              </a:rPr>
              <a:t>	</a:t>
            </a:r>
            <a:endParaRPr lang="es-CL" sz="1600" b="1" dirty="0" smtClean="0">
              <a:solidFill>
                <a:srgbClr val="0070C0"/>
              </a:solidFill>
            </a:endParaRPr>
          </a:p>
          <a:p>
            <a:pPr algn="r"/>
            <a:r>
              <a:rPr lang="es-CL" sz="1600" b="1" dirty="0">
                <a:solidFill>
                  <a:srgbClr val="0070C0"/>
                </a:solidFill>
              </a:rPr>
              <a:t>		</a:t>
            </a:r>
          </a:p>
          <a:p>
            <a:pPr marL="400050" indent="-400050" algn="r">
              <a:buAutoNum type="romanUcPeriod" startAt="6"/>
            </a:pPr>
            <a:r>
              <a:rPr lang="es-CL" sz="1600" b="1" dirty="0" smtClean="0">
                <a:solidFill>
                  <a:srgbClr val="0070C0"/>
                </a:solidFill>
              </a:rPr>
              <a:t>ESTRATEGIA</a:t>
            </a:r>
            <a:r>
              <a:rPr lang="es-CL" sz="1600" b="1" dirty="0">
                <a:solidFill>
                  <a:srgbClr val="0070C0"/>
                </a:solidFill>
              </a:rPr>
              <a:t>: LAS TRANSFORMACIONES QUE </a:t>
            </a:r>
            <a:r>
              <a:rPr lang="es-CL" sz="1600" b="1" dirty="0" smtClean="0">
                <a:solidFill>
                  <a:srgbClr val="0070C0"/>
                </a:solidFill>
              </a:rPr>
              <a:t>QUEREMOS</a:t>
            </a:r>
          </a:p>
          <a:p>
            <a:pPr algn="r"/>
            <a:r>
              <a:rPr lang="es-CL" sz="1600" b="1" dirty="0">
                <a:solidFill>
                  <a:srgbClr val="0070C0"/>
                </a:solidFill>
              </a:rPr>
              <a:t>			</a:t>
            </a:r>
          </a:p>
        </p:txBody>
      </p:sp>
      <p:sp>
        <p:nvSpPr>
          <p:cNvPr id="2" name="Rectángulo 1"/>
          <p:cNvSpPr/>
          <p:nvPr/>
        </p:nvSpPr>
        <p:spPr>
          <a:xfrm>
            <a:off x="4788024" y="4297660"/>
            <a:ext cx="4320480" cy="933348"/>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10253F"/>
              </a:solidFill>
            </a:endParaRPr>
          </a:p>
        </p:txBody>
      </p:sp>
    </p:spTree>
    <p:extLst>
      <p:ext uri="{BB962C8B-B14F-4D97-AF65-F5344CB8AC3E}">
        <p14:creationId xmlns:p14="http://schemas.microsoft.com/office/powerpoint/2010/main" val="201649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892552"/>
          </a:xfrm>
          <a:prstGeom prst="rect">
            <a:avLst/>
          </a:prstGeom>
        </p:spPr>
        <p:txBody>
          <a:bodyPr wrap="square">
            <a:spAutoFit/>
          </a:bodyPr>
          <a:lstStyle/>
          <a:p>
            <a:r>
              <a:rPr lang="es-CL" sz="2400" b="1" dirty="0" smtClean="0">
                <a:solidFill>
                  <a:schemeClr val="bg1"/>
                </a:solidFill>
              </a:rPr>
              <a:t>Diagnosis: Brechas para </a:t>
            </a:r>
            <a:r>
              <a:rPr lang="es-CL" sz="2400" b="1" dirty="0">
                <a:solidFill>
                  <a:schemeClr val="bg1"/>
                </a:solidFill>
              </a:rPr>
              <a:t>l</a:t>
            </a:r>
            <a:r>
              <a:rPr lang="es-CL" sz="2400" b="1" dirty="0" smtClean="0">
                <a:solidFill>
                  <a:schemeClr val="bg1"/>
                </a:solidFill>
              </a:rPr>
              <a:t>a Movilidad Activa.</a:t>
            </a:r>
          </a:p>
          <a:p>
            <a:endParaRPr lang="es-CL" sz="2800" dirty="0"/>
          </a:p>
        </p:txBody>
      </p:sp>
      <p:sp>
        <p:nvSpPr>
          <p:cNvPr id="3" name="Rectangle 4"/>
          <p:cNvSpPr>
            <a:spLocks noChangeArrowheads="1"/>
          </p:cNvSpPr>
          <p:nvPr/>
        </p:nvSpPr>
        <p:spPr bwMode="auto">
          <a:xfrm>
            <a:off x="2339752" y="11293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L"/>
          </a:p>
        </p:txBody>
      </p:sp>
      <p:sp>
        <p:nvSpPr>
          <p:cNvPr id="4" name="Rectángulo 3"/>
          <p:cNvSpPr/>
          <p:nvPr/>
        </p:nvSpPr>
        <p:spPr>
          <a:xfrm>
            <a:off x="399360" y="1489348"/>
            <a:ext cx="6408712" cy="3631763"/>
          </a:xfrm>
          <a:prstGeom prst="rect">
            <a:avLst/>
          </a:prstGeom>
        </p:spPr>
        <p:txBody>
          <a:bodyPr wrap="square">
            <a:spAutoFit/>
          </a:bodyPr>
          <a:lstStyle/>
          <a:p>
            <a:pPr>
              <a:spcAft>
                <a:spcPts val="0"/>
              </a:spcAft>
            </a:pPr>
            <a:r>
              <a:rPr lang="es-ES" sz="1600" b="1" dirty="0">
                <a:solidFill>
                  <a:srgbClr val="0070C0"/>
                </a:solidFill>
              </a:rPr>
              <a:t>5.1 Las dificultades para desplazarnos en la RMS.</a:t>
            </a:r>
          </a:p>
          <a:p>
            <a:pPr>
              <a:spcAft>
                <a:spcPts val="0"/>
              </a:spcAft>
            </a:pPr>
            <a:endParaRPr lang="es-ES" sz="1600" b="1" dirty="0">
              <a:solidFill>
                <a:srgbClr val="0070C0"/>
              </a:solidFill>
            </a:endParaRPr>
          </a:p>
          <a:p>
            <a:pPr>
              <a:spcAft>
                <a:spcPts val="0"/>
              </a:spcAft>
            </a:pPr>
            <a:r>
              <a:rPr lang="es-ES" sz="1600" b="1" dirty="0">
                <a:solidFill>
                  <a:srgbClr val="0070C0"/>
                </a:solidFill>
              </a:rPr>
              <a:t>5.2 Segregación socio-territorial y un privilegio fáctico al modo individual</a:t>
            </a:r>
          </a:p>
          <a:p>
            <a:pPr>
              <a:spcAft>
                <a:spcPts val="0"/>
              </a:spcAft>
            </a:pPr>
            <a:endParaRPr lang="es-ES" sz="1600" b="1" dirty="0">
              <a:solidFill>
                <a:srgbClr val="0070C0"/>
              </a:solidFill>
            </a:endParaRPr>
          </a:p>
          <a:p>
            <a:pPr>
              <a:spcAft>
                <a:spcPts val="0"/>
              </a:spcAft>
            </a:pPr>
            <a:r>
              <a:rPr lang="es-ES" sz="1600" b="1" dirty="0">
                <a:solidFill>
                  <a:srgbClr val="0070C0"/>
                </a:solidFill>
              </a:rPr>
              <a:t>5.3 Entre el ruido, el humo y el estrés</a:t>
            </a:r>
            <a:r>
              <a:rPr lang="es-ES" sz="1600" b="1" dirty="0" smtClean="0">
                <a:solidFill>
                  <a:srgbClr val="0070C0"/>
                </a:solidFill>
              </a:rPr>
              <a:t>.</a:t>
            </a:r>
            <a:endParaRPr lang="es-ES" sz="1600" b="1" dirty="0">
              <a:solidFill>
                <a:srgbClr val="0070C0"/>
              </a:solidFill>
            </a:endParaRPr>
          </a:p>
          <a:p>
            <a:pPr>
              <a:spcAft>
                <a:spcPts val="0"/>
              </a:spcAft>
            </a:pPr>
            <a:endParaRPr lang="es-ES" sz="1600" b="1" dirty="0">
              <a:solidFill>
                <a:srgbClr val="0070C0"/>
              </a:solidFill>
            </a:endParaRPr>
          </a:p>
          <a:p>
            <a:r>
              <a:rPr lang="es-ES" sz="1600" b="1" dirty="0">
                <a:solidFill>
                  <a:srgbClr val="0070C0"/>
                </a:solidFill>
              </a:rPr>
              <a:t>5.4 ¿Qué les falta a los peatones?</a:t>
            </a:r>
          </a:p>
          <a:p>
            <a:endParaRPr lang="es-ES" sz="1600" b="1" dirty="0">
              <a:solidFill>
                <a:srgbClr val="0070C0"/>
              </a:solidFill>
            </a:endParaRPr>
          </a:p>
          <a:p>
            <a:r>
              <a:rPr lang="es-ES" sz="1600" b="1" dirty="0">
                <a:solidFill>
                  <a:srgbClr val="0070C0"/>
                </a:solidFill>
              </a:rPr>
              <a:t>5.5 ¿Qué les falta a los pedaleros?</a:t>
            </a:r>
            <a:endParaRPr lang="es-CL" sz="1600" b="1" dirty="0">
              <a:solidFill>
                <a:srgbClr val="0070C0"/>
              </a:solidFill>
            </a:endParaRPr>
          </a:p>
          <a:p>
            <a:r>
              <a:rPr lang="es-CL" sz="1600" b="1" dirty="0">
                <a:solidFill>
                  <a:srgbClr val="0070C0"/>
                </a:solidFill>
              </a:rPr>
              <a:t> </a:t>
            </a:r>
          </a:p>
          <a:p>
            <a:r>
              <a:rPr lang="es-ES" sz="1600" b="1" dirty="0">
                <a:solidFill>
                  <a:srgbClr val="0070C0"/>
                </a:solidFill>
              </a:rPr>
              <a:t>5.6 Problemáticas asociadas a la </a:t>
            </a:r>
            <a:r>
              <a:rPr lang="es-ES" sz="1600" b="1" dirty="0" smtClean="0">
                <a:solidFill>
                  <a:srgbClr val="0070C0"/>
                </a:solidFill>
              </a:rPr>
              <a:t>integración.</a:t>
            </a:r>
            <a:endParaRPr lang="es-CL" sz="1600" b="1" dirty="0">
              <a:solidFill>
                <a:srgbClr val="0070C0"/>
              </a:solidFill>
            </a:endParaRPr>
          </a:p>
          <a:p>
            <a:pPr algn="just"/>
            <a:endParaRPr lang="es-CL" dirty="0"/>
          </a:p>
          <a:p>
            <a:pPr algn="just">
              <a:spcAft>
                <a:spcPts val="0"/>
              </a:spcAft>
            </a:pPr>
            <a:endParaRPr lang="es-ES" b="1" dirty="0" smtClean="0"/>
          </a:p>
          <a:p>
            <a:pPr algn="just">
              <a:spcAft>
                <a:spcPts val="0"/>
              </a:spcAft>
            </a:pPr>
            <a:r>
              <a:rPr lang="es-ES" dirty="0" smtClean="0">
                <a:latin typeface="Calibri" panose="020F0502020204030204" pitchFamily="34" charset="0"/>
                <a:ea typeface="Times New Roman" panose="02020603050405020304" pitchFamily="18" charset="0"/>
              </a:rPr>
              <a:t> </a:t>
            </a:r>
            <a:endParaRPr lang="es-CL" sz="2000" dirty="0">
              <a:effectLst/>
              <a:latin typeface="Times New Roman" panose="02020603050405020304" pitchFamily="18" charset="0"/>
              <a:ea typeface="Times New Roman" panose="02020603050405020304" pitchFamily="18" charset="0"/>
            </a:endParaRPr>
          </a:p>
        </p:txBody>
      </p:sp>
      <p:pic>
        <p:nvPicPr>
          <p:cNvPr id="20482" name="Imagen 9"/>
          <p:cNvPicPr>
            <a:picLocks noChangeAspect="1" noChangeArrowheads="1"/>
          </p:cNvPicPr>
          <p:nvPr/>
        </p:nvPicPr>
        <p:blipFill>
          <a:blip r:embed="rId4">
            <a:extLst>
              <a:ext uri="{28A0092B-C50C-407E-A947-70E740481C1C}">
                <a14:useLocalDpi xmlns:a14="http://schemas.microsoft.com/office/drawing/2010/main" val="0"/>
              </a:ext>
            </a:extLst>
          </a:blip>
          <a:srcRect l="48541" t="31319" r="20457" b="20891"/>
          <a:stretch>
            <a:fillRect/>
          </a:stretch>
        </p:blipFill>
        <p:spPr bwMode="auto">
          <a:xfrm>
            <a:off x="6665331" y="3256589"/>
            <a:ext cx="24765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Imagen 8"/>
          <p:cNvPicPr>
            <a:picLocks noChangeAspect="1" noChangeArrowheads="1"/>
          </p:cNvPicPr>
          <p:nvPr/>
        </p:nvPicPr>
        <p:blipFill>
          <a:blip r:embed="rId5">
            <a:extLst>
              <a:ext uri="{28A0092B-C50C-407E-A947-70E740481C1C}">
                <a14:useLocalDpi xmlns:a14="http://schemas.microsoft.com/office/drawing/2010/main" val="0"/>
              </a:ext>
            </a:extLst>
          </a:blip>
          <a:srcRect l="17313" t="26973" r="54515" b="24149"/>
          <a:stretch>
            <a:fillRect/>
          </a:stretch>
        </p:blipFill>
        <p:spPr bwMode="auto">
          <a:xfrm>
            <a:off x="6799580" y="780089"/>
            <a:ext cx="2284412"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379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2339752" y="697260"/>
            <a:ext cx="4464496" cy="3456384"/>
          </a:xfrm>
        </p:spPr>
        <p:txBody>
          <a:bodyPr>
            <a:noAutofit/>
          </a:bodyPr>
          <a:lstStyle/>
          <a:p>
            <a:r>
              <a:rPr lang="es-CL" sz="3600" b="1" cap="small" dirty="0" smtClean="0">
                <a:solidFill>
                  <a:schemeClr val="bg1"/>
                </a:solidFill>
              </a:rPr>
              <a:t>Mesa Regional de Movilidad</a:t>
            </a:r>
            <a:br>
              <a:rPr lang="es-CL" sz="3600" b="1" cap="small" dirty="0" smtClean="0">
                <a:solidFill>
                  <a:schemeClr val="bg1"/>
                </a:solidFill>
              </a:rPr>
            </a:br>
            <a:r>
              <a:rPr lang="es-CL" sz="800" b="1" cap="small" dirty="0" smtClean="0">
                <a:solidFill>
                  <a:schemeClr val="bg1"/>
                </a:solidFill>
              </a:rPr>
              <a:t/>
            </a:r>
            <a:br>
              <a:rPr lang="es-CL" sz="800" b="1" cap="small" dirty="0" smtClean="0">
                <a:solidFill>
                  <a:schemeClr val="bg1"/>
                </a:solidFill>
              </a:rPr>
            </a:br>
            <a:r>
              <a:rPr lang="es-CL" sz="3600" b="1" cap="small" dirty="0" smtClean="0">
                <a:solidFill>
                  <a:schemeClr val="bg1"/>
                </a:solidFill>
              </a:rPr>
              <a:t>Región Metropolitana de Santiago</a:t>
            </a:r>
            <a:endParaRPr lang="es-CL" sz="3600" b="1" cap="small" dirty="0">
              <a:solidFill>
                <a:schemeClr val="bg1"/>
              </a:solidFill>
            </a:endParaRPr>
          </a:p>
        </p:txBody>
      </p:sp>
      <p:sp>
        <p:nvSpPr>
          <p:cNvPr id="3" name="2 Subtítulo"/>
          <p:cNvSpPr>
            <a:spLocks noGrp="1"/>
          </p:cNvSpPr>
          <p:nvPr>
            <p:ph type="subTitle" idx="1"/>
          </p:nvPr>
        </p:nvSpPr>
        <p:spPr>
          <a:xfrm>
            <a:off x="2339752" y="4729708"/>
            <a:ext cx="4464496" cy="936104"/>
          </a:xfrm>
        </p:spPr>
        <p:txBody>
          <a:bodyPr>
            <a:normAutofit/>
          </a:bodyPr>
          <a:lstStyle/>
          <a:p>
            <a:r>
              <a:rPr lang="es-CL" sz="1400" dirty="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Departamento de Planificación Regional</a:t>
            </a:r>
          </a:p>
          <a:p>
            <a:r>
              <a:rPr lang="es-CL" sz="1400" dirty="0" smtClean="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División de Planificación y Desarrollo</a:t>
            </a:r>
          </a:p>
          <a:p>
            <a:r>
              <a:rPr lang="es-CL" sz="1400" dirty="0" smtClean="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rPr>
              <a:t>Gobierno Regional Metropolitano de Santiago</a:t>
            </a:r>
            <a:endParaRPr lang="es-CL" sz="1400" dirty="0">
              <a:solidFill>
                <a:schemeClr val="accent1">
                  <a:lumMod val="40000"/>
                  <a:lumOff val="6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36140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01100" y="913284"/>
            <a:ext cx="8229600" cy="4476328"/>
          </a:xfrm>
        </p:spPr>
        <p:txBody>
          <a:bodyPr>
            <a:normAutofit fontScale="47500" lnSpcReduction="20000"/>
          </a:bodyPr>
          <a:lstStyle/>
          <a:p>
            <a:pPr marL="0" indent="0">
              <a:buNone/>
            </a:pPr>
            <a:endParaRPr lang="es-CL" sz="3700" dirty="0">
              <a:solidFill>
                <a:schemeClr val="accent1">
                  <a:lumMod val="75000"/>
                </a:schemeClr>
              </a:solidFill>
            </a:endParaRPr>
          </a:p>
          <a:p>
            <a:pPr marL="0" indent="0">
              <a:buNone/>
            </a:pPr>
            <a:r>
              <a:rPr lang="es-CL" sz="2500" dirty="0">
                <a:solidFill>
                  <a:srgbClr val="0070C0"/>
                </a:solidFill>
              </a:rPr>
              <a:t>1.	</a:t>
            </a:r>
            <a:r>
              <a:rPr lang="es-CL" sz="2500" b="1" dirty="0">
                <a:solidFill>
                  <a:srgbClr val="0070C0"/>
                </a:solidFill>
              </a:rPr>
              <a:t>Estrategia Regional de Desarrollo 2012 -2022 (GORE RMS, 2012),  </a:t>
            </a:r>
            <a:r>
              <a:rPr lang="es-CL" sz="2500" dirty="0">
                <a:solidFill>
                  <a:srgbClr val="0070C0"/>
                </a:solidFill>
              </a:rPr>
              <a:t>a través del lineamiento Región Integrada e Inclusiva, se indica el objetivo estratégico 1.1 señala lo siguiente; “Una región integrada e inclusiva incluye aspectos sensibles para el conjunto de la población que habita y transita en la RMS, como las condiciones de movilización en zonas urbanas y rurales en la región; conectividad al interior de la RMS y diversificación de los medios de transporte con que distintos habitantes de la RMS se movilizan”.</a:t>
            </a:r>
          </a:p>
          <a:p>
            <a:pPr marL="0" indent="0">
              <a:buNone/>
            </a:pPr>
            <a:r>
              <a:rPr lang="es-CL" sz="2500" dirty="0">
                <a:solidFill>
                  <a:srgbClr val="0070C0"/>
                </a:solidFill>
              </a:rPr>
              <a:t>2.	</a:t>
            </a:r>
            <a:r>
              <a:rPr lang="es-CL" sz="2500" b="1" dirty="0">
                <a:solidFill>
                  <a:srgbClr val="0070C0"/>
                </a:solidFill>
              </a:rPr>
              <a:t>Estrategia Regional Santiago Humano &amp; </a:t>
            </a:r>
            <a:r>
              <a:rPr lang="es-CL" sz="2500" b="1" dirty="0" err="1">
                <a:solidFill>
                  <a:srgbClr val="0070C0"/>
                </a:solidFill>
              </a:rPr>
              <a:t>Resiliente</a:t>
            </a:r>
            <a:r>
              <a:rPr lang="es-CL" sz="2500" b="1" dirty="0">
                <a:solidFill>
                  <a:srgbClr val="0070C0"/>
                </a:solidFill>
              </a:rPr>
              <a:t> (GORE RMS, 2017) </a:t>
            </a:r>
            <a:r>
              <a:rPr lang="es-CL" sz="2500" dirty="0">
                <a:solidFill>
                  <a:srgbClr val="0070C0"/>
                </a:solidFill>
              </a:rPr>
              <a:t>indica el objetivo 1.3 Mejorar e incentivar la movilidad activa para un sistema de transporte eficiente y sostenible a escala regional, 1.3.1. Plan Santiago </a:t>
            </a:r>
            <a:r>
              <a:rPr lang="es-CL" sz="2500" dirty="0" err="1">
                <a:solidFill>
                  <a:srgbClr val="0070C0"/>
                </a:solidFill>
              </a:rPr>
              <a:t>Pedaleable</a:t>
            </a:r>
            <a:r>
              <a:rPr lang="es-CL" sz="2500" dirty="0">
                <a:solidFill>
                  <a:srgbClr val="0070C0"/>
                </a:solidFill>
              </a:rPr>
              <a:t>, para implementar el Plan Maestro de Ciclovías de la ciudad de Santiago utilizando diseño de alto estándar.</a:t>
            </a:r>
          </a:p>
          <a:p>
            <a:pPr marL="0" indent="0">
              <a:buNone/>
            </a:pPr>
            <a:r>
              <a:rPr lang="es-CL" sz="2500" dirty="0">
                <a:solidFill>
                  <a:srgbClr val="0070C0"/>
                </a:solidFill>
              </a:rPr>
              <a:t>3.	</a:t>
            </a:r>
            <a:r>
              <a:rPr lang="es-CL" sz="2500" b="1" dirty="0">
                <a:solidFill>
                  <a:srgbClr val="0070C0"/>
                </a:solidFill>
              </a:rPr>
              <a:t>Plan de Prevención y Descontaminación Atmosférica para la Región Metropolitana </a:t>
            </a:r>
            <a:r>
              <a:rPr lang="es-CL" sz="2500" dirty="0">
                <a:solidFill>
                  <a:srgbClr val="0070C0"/>
                </a:solidFill>
              </a:rPr>
              <a:t>(D.S. N°31/2017 del Ministerio del Medio Ambiente), establece una serie de medidas para las principales fuentes de emisión identificadas en la zona. En particular los artículos 104 y 105 asociado al capítulo X de medidas de incentivo al cambio modal.</a:t>
            </a:r>
          </a:p>
          <a:p>
            <a:pPr marL="0" indent="0">
              <a:buNone/>
            </a:pPr>
            <a:r>
              <a:rPr lang="es-CL" sz="2500" dirty="0">
                <a:solidFill>
                  <a:srgbClr val="0070C0"/>
                </a:solidFill>
              </a:rPr>
              <a:t>4.	</a:t>
            </a:r>
            <a:r>
              <a:rPr lang="es-CL" sz="2500" b="1" dirty="0">
                <a:solidFill>
                  <a:srgbClr val="0070C0"/>
                </a:solidFill>
              </a:rPr>
              <a:t>Política Nacional de Desarrollo Urbano (MINVU, 2013</a:t>
            </a:r>
            <a:r>
              <a:rPr lang="es-CL" sz="2500" dirty="0">
                <a:solidFill>
                  <a:srgbClr val="0070C0"/>
                </a:solidFill>
              </a:rPr>
              <a:t>). A fines del año 2013 el Ministerio de Vivienda y Urbanismo promulgó la nueva Política Nacional de Desarrollo Urbano (PNDU), la que se plantea como primer objetivo el lograr una “mejor calidad de vida para las personas, buscando un desarrollo socialmente integrado, ambientalmente equilibrado y económicamente competitivo. Dentro del ámbito “Equilibrio Ambiental”, se define el objetivo 3.6 Fomentar la Movilidad urbana a través del uso compartido del espacio público, y dentro de este el fomentar el tránsito peatonal y el uso de la bicicleta, y garantizar la accesibilidad universal con normas urbanísticas específicas para el espacio público.</a:t>
            </a:r>
          </a:p>
          <a:p>
            <a:pPr marL="0" indent="0">
              <a:buNone/>
            </a:pPr>
            <a:r>
              <a:rPr lang="es-CL" sz="2500" dirty="0">
                <a:solidFill>
                  <a:srgbClr val="0070C0"/>
                </a:solidFill>
              </a:rPr>
              <a:t>5.	</a:t>
            </a:r>
            <a:r>
              <a:rPr lang="es-CL" sz="2500" b="1" dirty="0">
                <a:solidFill>
                  <a:srgbClr val="0070C0"/>
                </a:solidFill>
              </a:rPr>
              <a:t>Plan de Transportes Santiago 2025 (SECTRA, 2013). </a:t>
            </a:r>
            <a:r>
              <a:rPr lang="es-CL" sz="2500" dirty="0">
                <a:solidFill>
                  <a:srgbClr val="0070C0"/>
                </a:solidFill>
              </a:rPr>
              <a:t>Durante el año 2013, SECTRA generó este plan de infraestructura, que contiene más de 950 km de ciclovías y proyectos complementarios (estacionamientos y bicicletas públicas) que cuadruplican la red actual. El objetivo es permitir el uso seguro como modo de transporte y la </a:t>
            </a:r>
            <a:r>
              <a:rPr lang="es-CL" sz="2500" dirty="0" err="1">
                <a:solidFill>
                  <a:srgbClr val="0070C0"/>
                </a:solidFill>
              </a:rPr>
              <a:t>intermodalidad</a:t>
            </a:r>
            <a:r>
              <a:rPr lang="es-CL" sz="2500" dirty="0">
                <a:solidFill>
                  <a:srgbClr val="0070C0"/>
                </a:solidFill>
              </a:rPr>
              <a:t> con medios de transporte masivo.</a:t>
            </a:r>
          </a:p>
          <a:p>
            <a:pPr marL="0" indent="0">
              <a:buNone/>
            </a:pPr>
            <a:r>
              <a:rPr lang="es-CL" sz="2500" dirty="0">
                <a:solidFill>
                  <a:srgbClr val="0070C0"/>
                </a:solidFill>
              </a:rPr>
              <a:t>6.	</a:t>
            </a:r>
            <a:r>
              <a:rPr lang="es-CL" sz="2500" b="1" dirty="0">
                <a:solidFill>
                  <a:srgbClr val="0070C0"/>
                </a:solidFill>
              </a:rPr>
              <a:t>Plan de Gobierno Intendencia Metropolitana de Santiago 2018 – 2021 (GORE RMS, 2018</a:t>
            </a:r>
            <a:r>
              <a:rPr lang="es-CL" sz="2500" dirty="0">
                <a:solidFill>
                  <a:srgbClr val="0070C0"/>
                </a:solidFill>
              </a:rPr>
              <a:t>), durante el año 2018 se integra el Plan de Gobierno de la Intendencia Regional el eje desarrollo para la Movilidad Regional, el que propone gestiones e iniciativas que procuran una región que prioriza el transporte público, el ciclista y al peatón por sobre el automóvil particular, y provee un sistema de movilidad integral, confiable, seguro, sostenible e inteligente.</a:t>
            </a:r>
          </a:p>
          <a:p>
            <a:endParaRPr lang="es-CL" dirty="0"/>
          </a:p>
        </p:txBody>
      </p:sp>
      <p:sp>
        <p:nvSpPr>
          <p:cNvPr id="4" name="6 Rectángulo"/>
          <p:cNvSpPr/>
          <p:nvPr/>
        </p:nvSpPr>
        <p:spPr>
          <a:xfrm>
            <a:off x="0" y="0"/>
            <a:ext cx="9144000"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b="1" dirty="0" smtClean="0"/>
              <a:t>Instrumentos </a:t>
            </a:r>
            <a:r>
              <a:rPr lang="es-CL" b="1" dirty="0"/>
              <a:t>de política pública y de planificación territorial en los cuales se enmarca </a:t>
            </a:r>
            <a:endParaRPr lang="es-CL" b="1" dirty="0" smtClean="0"/>
          </a:p>
          <a:p>
            <a:r>
              <a:rPr lang="es-CL" b="1" dirty="0" smtClean="0"/>
              <a:t>la </a:t>
            </a:r>
            <a:r>
              <a:rPr lang="es-CL" b="1" dirty="0"/>
              <a:t>iniciativa</a:t>
            </a:r>
          </a:p>
        </p:txBody>
      </p:sp>
      <p:pic>
        <p:nvPicPr>
          <p:cNvPr id="5" name="10 Marcador de contenid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Tree>
    <p:extLst>
      <p:ext uri="{BB962C8B-B14F-4D97-AF65-F5344CB8AC3E}">
        <p14:creationId xmlns:p14="http://schemas.microsoft.com/office/powerpoint/2010/main" val="1577535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395536" y="36210"/>
            <a:ext cx="7344816" cy="892552"/>
          </a:xfrm>
          <a:prstGeom prst="rect">
            <a:avLst/>
          </a:prstGeom>
        </p:spPr>
        <p:txBody>
          <a:bodyPr wrap="square">
            <a:spAutoFit/>
          </a:bodyPr>
          <a:lstStyle/>
          <a:p>
            <a:r>
              <a:rPr lang="es-CL" sz="2400" b="1" dirty="0">
                <a:solidFill>
                  <a:schemeClr val="bg1"/>
                </a:solidFill>
              </a:rPr>
              <a:t>Diagnosis: Brechas para la Movilidad Activa.</a:t>
            </a:r>
          </a:p>
          <a:p>
            <a:endParaRPr lang="es-CL" sz="2800" dirty="0"/>
          </a:p>
        </p:txBody>
      </p:sp>
      <p:sp>
        <p:nvSpPr>
          <p:cNvPr id="2" name="CuadroTexto 1"/>
          <p:cNvSpPr txBox="1"/>
          <p:nvPr/>
        </p:nvSpPr>
        <p:spPr>
          <a:xfrm>
            <a:off x="173917" y="824871"/>
            <a:ext cx="5472608" cy="830997"/>
          </a:xfrm>
          <a:prstGeom prst="rect">
            <a:avLst/>
          </a:prstGeom>
          <a:noFill/>
        </p:spPr>
        <p:txBody>
          <a:bodyPr wrap="square" rtlCol="0">
            <a:spAutoFit/>
          </a:bodyPr>
          <a:lstStyle/>
          <a:p>
            <a:r>
              <a:rPr lang="es-ES" sz="1600" b="1" dirty="0">
                <a:solidFill>
                  <a:srgbClr val="0070C0"/>
                </a:solidFill>
              </a:rPr>
              <a:t>5.1 Las dificultades para desplazarnos en la RMS.</a:t>
            </a:r>
          </a:p>
          <a:p>
            <a:endParaRPr lang="es-CL" sz="1600" dirty="0">
              <a:solidFill>
                <a:srgbClr val="0070C0"/>
              </a:solidFill>
            </a:endParaRPr>
          </a:p>
          <a:p>
            <a:endParaRPr lang="es-CL" sz="1600" dirty="0">
              <a:solidFill>
                <a:srgbClr val="0070C0"/>
              </a:solidFill>
            </a:endParaRPr>
          </a:p>
        </p:txBody>
      </p:sp>
      <p:pic>
        <p:nvPicPr>
          <p:cNvPr id="18434" name="Imagen 4"/>
          <p:cNvPicPr>
            <a:picLocks noChangeAspect="1" noChangeArrowheads="1"/>
          </p:cNvPicPr>
          <p:nvPr/>
        </p:nvPicPr>
        <p:blipFill>
          <a:blip r:embed="rId4" cstate="print">
            <a:extLst>
              <a:ext uri="{28A0092B-C50C-407E-A947-70E740481C1C}">
                <a14:useLocalDpi xmlns:a14="http://schemas.microsoft.com/office/drawing/2010/main" val="0"/>
              </a:ext>
            </a:extLst>
          </a:blip>
          <a:srcRect l="25972" t="36128" r="31158" b="24297"/>
          <a:stretch>
            <a:fillRect/>
          </a:stretch>
        </p:blipFill>
        <p:spPr bwMode="auto">
          <a:xfrm>
            <a:off x="35030" y="3947709"/>
            <a:ext cx="2689690" cy="155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0 Image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4876" y="810389"/>
            <a:ext cx="3623653" cy="469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uadroTexto 10"/>
          <p:cNvSpPr txBox="1"/>
          <p:nvPr/>
        </p:nvSpPr>
        <p:spPr>
          <a:xfrm>
            <a:off x="34677" y="5499556"/>
            <a:ext cx="3961259" cy="215444"/>
          </a:xfrm>
          <a:prstGeom prst="rect">
            <a:avLst/>
          </a:prstGeom>
          <a:noFill/>
        </p:spPr>
        <p:txBody>
          <a:bodyPr wrap="square" rtlCol="0">
            <a:spAutoFit/>
          </a:bodyPr>
          <a:lstStyle/>
          <a:p>
            <a:r>
              <a:rPr lang="es-ES" sz="800" dirty="0" smtClean="0">
                <a:solidFill>
                  <a:srgbClr val="0070C0"/>
                </a:solidFill>
              </a:rPr>
              <a:t>Fuente: Elaboración propia, en base a EOD 2012 y Plan de Transportes Santiago 2025</a:t>
            </a:r>
            <a:endParaRPr lang="es-CL" sz="1200" dirty="0">
              <a:solidFill>
                <a:srgbClr val="0070C0"/>
              </a:solidFill>
            </a:endParaRPr>
          </a:p>
        </p:txBody>
      </p:sp>
      <p:sp>
        <p:nvSpPr>
          <p:cNvPr id="3" name="Elipse 2"/>
          <p:cNvSpPr/>
          <p:nvPr/>
        </p:nvSpPr>
        <p:spPr>
          <a:xfrm>
            <a:off x="2267744" y="4297660"/>
            <a:ext cx="45719"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2" name="Elipse 11"/>
          <p:cNvSpPr/>
          <p:nvPr/>
        </p:nvSpPr>
        <p:spPr>
          <a:xfrm>
            <a:off x="3077580" y="4297660"/>
            <a:ext cx="45719"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3" name="Elipse 12"/>
          <p:cNvSpPr/>
          <p:nvPr/>
        </p:nvSpPr>
        <p:spPr>
          <a:xfrm>
            <a:off x="3829019" y="4297660"/>
            <a:ext cx="45719"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graphicFrame>
        <p:nvGraphicFramePr>
          <p:cNvPr id="14" name="1 Diagrama"/>
          <p:cNvGraphicFramePr/>
          <p:nvPr>
            <p:extLst>
              <p:ext uri="{D42A27DB-BD31-4B8C-83A1-F6EECF244321}">
                <p14:modId xmlns:p14="http://schemas.microsoft.com/office/powerpoint/2010/main" val="1026243462"/>
              </p:ext>
            </p:extLst>
          </p:nvPr>
        </p:nvGraphicFramePr>
        <p:xfrm>
          <a:off x="1030422" y="1173054"/>
          <a:ext cx="5688632" cy="311663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33818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203849" y="4386733"/>
            <a:ext cx="5290864" cy="1135063"/>
          </a:xfrm>
        </p:spPr>
        <p:txBody>
          <a:bodyPr>
            <a:normAutofit/>
          </a:bodyPr>
          <a:lstStyle/>
          <a:p>
            <a:r>
              <a:rPr lang="es-CL" dirty="0" smtClean="0">
                <a:solidFill>
                  <a:srgbClr val="0070C0"/>
                </a:solidFill>
              </a:rPr>
              <a:t>PRESENTACIÓN</a:t>
            </a:r>
            <a:endParaRPr lang="es-CL" dirty="0">
              <a:solidFill>
                <a:srgbClr val="0070C0"/>
              </a:solidFill>
            </a:endParaRPr>
          </a:p>
        </p:txBody>
      </p:sp>
      <p:sp>
        <p:nvSpPr>
          <p:cNvPr id="5" name="4 Marcador de texto"/>
          <p:cNvSpPr>
            <a:spLocks noGrp="1"/>
          </p:cNvSpPr>
          <p:nvPr>
            <p:ph type="body" idx="1"/>
          </p:nvPr>
        </p:nvSpPr>
        <p:spPr>
          <a:xfrm>
            <a:off x="3203849" y="3136577"/>
            <a:ext cx="5290864"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205419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461665"/>
          </a:xfrm>
          <a:prstGeom prst="rect">
            <a:avLst/>
          </a:prstGeom>
        </p:spPr>
        <p:txBody>
          <a:bodyPr wrap="square">
            <a:spAutoFit/>
          </a:bodyPr>
          <a:lstStyle/>
          <a:p>
            <a:r>
              <a:rPr lang="es-CL" sz="2400" b="1" dirty="0">
                <a:solidFill>
                  <a:schemeClr val="bg1"/>
                </a:solidFill>
              </a:rPr>
              <a:t>Diagnosis: Brechas para la Movilidad Activa.</a:t>
            </a:r>
          </a:p>
        </p:txBody>
      </p:sp>
      <p:sp>
        <p:nvSpPr>
          <p:cNvPr id="18" name="CuadroTexto 17"/>
          <p:cNvSpPr txBox="1"/>
          <p:nvPr/>
        </p:nvSpPr>
        <p:spPr>
          <a:xfrm>
            <a:off x="4644008" y="5373222"/>
            <a:ext cx="5809027" cy="215444"/>
          </a:xfrm>
          <a:prstGeom prst="rect">
            <a:avLst/>
          </a:prstGeom>
          <a:noFill/>
        </p:spPr>
        <p:txBody>
          <a:bodyPr wrap="square" rtlCol="0">
            <a:spAutoFit/>
          </a:bodyPr>
          <a:lstStyle/>
          <a:p>
            <a:r>
              <a:rPr lang="es-ES" sz="800" dirty="0" smtClean="0">
                <a:solidFill>
                  <a:srgbClr val="0070C0"/>
                </a:solidFill>
              </a:rPr>
              <a:t>Fuente: Elaboración propia, en base a EOD 2012</a:t>
            </a:r>
            <a:endParaRPr lang="es-CL" sz="1200" dirty="0">
              <a:solidFill>
                <a:srgbClr val="0070C0"/>
              </a:solidFill>
            </a:endParaRPr>
          </a:p>
        </p:txBody>
      </p:sp>
      <p:sp>
        <p:nvSpPr>
          <p:cNvPr id="9" name="CuadroTexto 8"/>
          <p:cNvSpPr txBox="1"/>
          <p:nvPr/>
        </p:nvSpPr>
        <p:spPr>
          <a:xfrm>
            <a:off x="148922" y="810389"/>
            <a:ext cx="5472608" cy="861774"/>
          </a:xfrm>
          <a:prstGeom prst="rect">
            <a:avLst/>
          </a:prstGeom>
          <a:noFill/>
        </p:spPr>
        <p:txBody>
          <a:bodyPr wrap="square" rtlCol="0">
            <a:spAutoFit/>
          </a:bodyPr>
          <a:lstStyle/>
          <a:p>
            <a:r>
              <a:rPr lang="es-ES" sz="1600" dirty="0" smtClean="0">
                <a:solidFill>
                  <a:srgbClr val="0070C0"/>
                </a:solidFill>
              </a:rPr>
              <a:t>Patrón </a:t>
            </a:r>
            <a:r>
              <a:rPr lang="es-ES" sz="1600" dirty="0">
                <a:solidFill>
                  <a:srgbClr val="0070C0"/>
                </a:solidFill>
              </a:rPr>
              <a:t>de viajes en el Gran Santiago</a:t>
            </a:r>
            <a:endParaRPr lang="es-CL" sz="1600" dirty="0">
              <a:solidFill>
                <a:srgbClr val="0070C0"/>
              </a:solidFill>
            </a:endParaRPr>
          </a:p>
          <a:p>
            <a:endParaRPr lang="es-CL" sz="1600" dirty="0">
              <a:solidFill>
                <a:srgbClr val="0070C0"/>
              </a:solidFill>
            </a:endParaRPr>
          </a:p>
          <a:p>
            <a:endParaRPr lang="es-CL" dirty="0"/>
          </a:p>
        </p:txBody>
      </p:sp>
      <p:sp>
        <p:nvSpPr>
          <p:cNvPr id="11" name="CuadroTexto 10"/>
          <p:cNvSpPr txBox="1"/>
          <p:nvPr/>
        </p:nvSpPr>
        <p:spPr>
          <a:xfrm>
            <a:off x="4985098" y="3858602"/>
            <a:ext cx="4158902" cy="338554"/>
          </a:xfrm>
          <a:prstGeom prst="rect">
            <a:avLst/>
          </a:prstGeom>
          <a:noFill/>
        </p:spPr>
        <p:txBody>
          <a:bodyPr wrap="square" rtlCol="0">
            <a:spAutoFit/>
          </a:bodyPr>
          <a:lstStyle/>
          <a:p>
            <a:r>
              <a:rPr lang="es-CL" sz="800" dirty="0" smtClean="0">
                <a:solidFill>
                  <a:srgbClr val="0070C0"/>
                </a:solidFill>
              </a:rPr>
              <a:t>Fuente</a:t>
            </a:r>
            <a:r>
              <a:rPr lang="es-CL" sz="800" dirty="0">
                <a:solidFill>
                  <a:srgbClr val="0070C0"/>
                </a:solidFill>
              </a:rPr>
              <a:t>: Medición y Eficiencia de Medios de Transporte (MEMT), realizada por el movimiento </a:t>
            </a:r>
            <a:endParaRPr lang="es-CL" sz="800" dirty="0" smtClean="0">
              <a:solidFill>
                <a:srgbClr val="0070C0"/>
              </a:solidFill>
            </a:endParaRPr>
          </a:p>
          <a:p>
            <a:r>
              <a:rPr lang="es-CL" sz="800" dirty="0" smtClean="0">
                <a:solidFill>
                  <a:srgbClr val="0070C0"/>
                </a:solidFill>
              </a:rPr>
              <a:t>Vive </a:t>
            </a:r>
            <a:r>
              <a:rPr lang="es-CL" sz="800" dirty="0">
                <a:solidFill>
                  <a:srgbClr val="0070C0"/>
                </a:solidFill>
              </a:rPr>
              <a:t>la Bici año </a:t>
            </a:r>
            <a:r>
              <a:rPr lang="es-CL" sz="800" dirty="0" smtClean="0">
                <a:solidFill>
                  <a:srgbClr val="0070C0"/>
                </a:solidFill>
              </a:rPr>
              <a:t>2019</a:t>
            </a:r>
            <a:endParaRPr lang="es-CL" sz="800" dirty="0">
              <a:solidFill>
                <a:srgbClr val="0070C0"/>
              </a:solidFill>
            </a:endParaRPr>
          </a:p>
        </p:txBody>
      </p:sp>
      <p:graphicFrame>
        <p:nvGraphicFramePr>
          <p:cNvPr id="13" name="Tabla 12"/>
          <p:cNvGraphicFramePr>
            <a:graphicFrameLocks noGrp="1"/>
          </p:cNvGraphicFramePr>
          <p:nvPr>
            <p:extLst>
              <p:ext uri="{D42A27DB-BD31-4B8C-83A1-F6EECF244321}">
                <p14:modId xmlns:p14="http://schemas.microsoft.com/office/powerpoint/2010/main" val="1989464200"/>
              </p:ext>
            </p:extLst>
          </p:nvPr>
        </p:nvGraphicFramePr>
        <p:xfrm>
          <a:off x="251520" y="1083091"/>
          <a:ext cx="4050009" cy="4505575"/>
        </p:xfrm>
        <a:graphic>
          <a:graphicData uri="http://schemas.openxmlformats.org/drawingml/2006/table">
            <a:tbl>
              <a:tblPr>
                <a:tableStyleId>{5C22544A-7EE6-4342-B048-85BDC9FD1C3A}</a:tableStyleId>
              </a:tblPr>
              <a:tblGrid>
                <a:gridCol w="876468">
                  <a:extLst>
                    <a:ext uri="{9D8B030D-6E8A-4147-A177-3AD203B41FA5}">
                      <a16:colId xmlns:a16="http://schemas.microsoft.com/office/drawing/2014/main" val="3325550833"/>
                    </a:ext>
                  </a:extLst>
                </a:gridCol>
                <a:gridCol w="876468">
                  <a:extLst>
                    <a:ext uri="{9D8B030D-6E8A-4147-A177-3AD203B41FA5}">
                      <a16:colId xmlns:a16="http://schemas.microsoft.com/office/drawing/2014/main" val="4055784488"/>
                    </a:ext>
                  </a:extLst>
                </a:gridCol>
                <a:gridCol w="1128450">
                  <a:extLst>
                    <a:ext uri="{9D8B030D-6E8A-4147-A177-3AD203B41FA5}">
                      <a16:colId xmlns:a16="http://schemas.microsoft.com/office/drawing/2014/main" val="664572784"/>
                    </a:ext>
                  </a:extLst>
                </a:gridCol>
                <a:gridCol w="1168623">
                  <a:extLst>
                    <a:ext uri="{9D8B030D-6E8A-4147-A177-3AD203B41FA5}">
                      <a16:colId xmlns:a16="http://schemas.microsoft.com/office/drawing/2014/main" val="2631394190"/>
                    </a:ext>
                  </a:extLst>
                </a:gridCol>
              </a:tblGrid>
              <a:tr h="174320">
                <a:tc>
                  <a:txBody>
                    <a:bodyPr/>
                    <a:lstStyle/>
                    <a:p>
                      <a:pPr algn="l" fontAlgn="b"/>
                      <a:r>
                        <a:rPr lang="es-CL" sz="1200" u="none" strike="noStrike" dirty="0">
                          <a:effectLst/>
                        </a:rPr>
                        <a:t>Modo</a:t>
                      </a:r>
                      <a:endParaRPr lang="es-CL" sz="1200" b="1" i="0" u="none" strike="noStrike" dirty="0">
                        <a:solidFill>
                          <a:srgbClr val="000000"/>
                        </a:solidFill>
                        <a:effectLst/>
                        <a:latin typeface="Calibri" panose="020F0502020204030204" pitchFamily="34" charset="0"/>
                      </a:endParaRPr>
                    </a:p>
                  </a:txBody>
                  <a:tcPr marL="5170" marR="5170" marT="5170" marB="0" anchor="b"/>
                </a:tc>
                <a:tc>
                  <a:txBody>
                    <a:bodyPr/>
                    <a:lstStyle/>
                    <a:p>
                      <a:pPr algn="l" fontAlgn="b"/>
                      <a:r>
                        <a:rPr lang="es-CL" sz="1200" u="none" strike="noStrike">
                          <a:effectLst/>
                        </a:rPr>
                        <a:t>Viajes</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l" fontAlgn="b"/>
                      <a:r>
                        <a:rPr lang="es-CL" sz="1200" u="none" strike="noStrike">
                          <a:effectLst/>
                        </a:rPr>
                        <a:t>Distancia [m]</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l" fontAlgn="b"/>
                      <a:r>
                        <a:rPr lang="es-CL" sz="1200" u="none" strike="noStrike">
                          <a:effectLst/>
                        </a:rPr>
                        <a:t>Tiempo [min]</a:t>
                      </a:r>
                      <a:endParaRPr lang="es-CL" sz="1200" b="1" i="0" u="none" strike="noStrike">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3447984359"/>
                  </a:ext>
                </a:extLst>
              </a:tr>
              <a:tr h="174320">
                <a:tc>
                  <a:txBody>
                    <a:bodyPr/>
                    <a:lstStyle/>
                    <a:p>
                      <a:pPr algn="l" fontAlgn="b"/>
                      <a:r>
                        <a:rPr lang="es-CL" sz="1200" u="none" strike="noStrike" dirty="0">
                          <a:effectLst/>
                        </a:rPr>
                        <a:t>Auto</a:t>
                      </a:r>
                      <a:endParaRPr lang="es-CL" sz="1200" b="0"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     4.586.676 </a:t>
                      </a:r>
                      <a:endParaRPr lang="es-CL" sz="1200" b="0"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6.283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29,89</a:t>
                      </a:r>
                      <a:endParaRPr lang="es-CL" sz="1200" b="0" i="0" u="none" strike="noStrike">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1748402085"/>
                  </a:ext>
                </a:extLst>
              </a:tr>
              <a:tr h="191695">
                <a:tc>
                  <a:txBody>
                    <a:bodyPr/>
                    <a:lstStyle/>
                    <a:p>
                      <a:pPr algn="l" fontAlgn="b"/>
                      <a:r>
                        <a:rPr lang="es-CL" sz="1200" u="none" strike="noStrike">
                          <a:effectLst/>
                        </a:rPr>
                        <a:t>Auto - Metro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           45.384 </a:t>
                      </a:r>
                      <a:endParaRPr lang="es-CL" sz="1200" b="0"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11.816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59,83</a:t>
                      </a:r>
                      <a:endParaRPr lang="es-CL" sz="1200" b="0" i="0" u="none" strike="noStrike">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650764709"/>
                  </a:ext>
                </a:extLst>
              </a:tr>
              <a:tr h="174320">
                <a:tc>
                  <a:txBody>
                    <a:bodyPr/>
                    <a:lstStyle/>
                    <a:p>
                      <a:pPr algn="l" fontAlgn="b"/>
                      <a:r>
                        <a:rPr lang="es-CL" sz="1200" b="1" u="none" strike="noStrike">
                          <a:effectLst/>
                        </a:rPr>
                        <a:t>Bicicleta</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        676.007 </a:t>
                      </a:r>
                      <a:endParaRPr lang="es-CL" sz="1200" b="1"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                     1.923 </a:t>
                      </a:r>
                      <a:endParaRPr lang="es-CL" sz="1200" b="1"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20,11</a:t>
                      </a:r>
                      <a:endParaRPr lang="es-CL" sz="1200" b="1"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2685789277"/>
                  </a:ext>
                </a:extLst>
              </a:tr>
              <a:tr h="174320">
                <a:tc>
                  <a:txBody>
                    <a:bodyPr/>
                    <a:lstStyle/>
                    <a:p>
                      <a:pPr algn="l" fontAlgn="b"/>
                      <a:r>
                        <a:rPr lang="es-CL" sz="1200" u="none" strike="noStrike">
                          <a:effectLst/>
                        </a:rPr>
                        <a:t>Bus no TS</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173.501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                  11.344 </a:t>
                      </a:r>
                      <a:endParaRPr lang="es-CL" sz="1200" b="0"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51,24</a:t>
                      </a:r>
                      <a:endParaRPr lang="es-CL" sz="1200" b="0" i="0" u="none" strike="noStrike">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536663397"/>
                  </a:ext>
                </a:extLst>
              </a:tr>
              <a:tr h="343847">
                <a:tc>
                  <a:txBody>
                    <a:bodyPr/>
                    <a:lstStyle/>
                    <a:p>
                      <a:pPr algn="l" fontAlgn="b"/>
                      <a:r>
                        <a:rPr lang="es-CL" sz="1200" u="none" strike="noStrike">
                          <a:effectLst/>
                        </a:rPr>
                        <a:t>Bus no TS - Metro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39.445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                  21.562 </a:t>
                      </a:r>
                      <a:endParaRPr lang="es-CL" sz="1200" b="0"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72,77</a:t>
                      </a:r>
                      <a:endParaRPr lang="es-CL" sz="1200" b="0" i="0" u="none" strike="noStrike">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1349523"/>
                  </a:ext>
                </a:extLst>
              </a:tr>
              <a:tr h="174320">
                <a:tc>
                  <a:txBody>
                    <a:bodyPr/>
                    <a:lstStyle/>
                    <a:p>
                      <a:pPr algn="l" fontAlgn="b"/>
                      <a:r>
                        <a:rPr lang="es-CL" sz="1200" b="1" u="none" strike="noStrike">
                          <a:effectLst/>
                        </a:rPr>
                        <a:t>Bus TS</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a:effectLst/>
                        </a:rPr>
                        <a:t>     2.287.368 </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                     6.352 </a:t>
                      </a:r>
                      <a:endParaRPr lang="es-CL" sz="1200" b="1"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54,11</a:t>
                      </a:r>
                      <a:endParaRPr lang="es-CL" sz="1200" b="1"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1800611214"/>
                  </a:ext>
                </a:extLst>
              </a:tr>
              <a:tr h="343847">
                <a:tc>
                  <a:txBody>
                    <a:bodyPr/>
                    <a:lstStyle/>
                    <a:p>
                      <a:pPr algn="l" fontAlgn="b"/>
                      <a:r>
                        <a:rPr lang="en-US" sz="1200" u="none" strike="noStrike">
                          <a:effectLst/>
                        </a:rPr>
                        <a:t>Bus TS - Bus no TS</a:t>
                      </a:r>
                      <a:endParaRPr lang="en-US"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36.717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                  15.526 </a:t>
                      </a:r>
                      <a:endParaRPr lang="es-CL" sz="1200" b="0"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78,19</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1366280170"/>
                  </a:ext>
                </a:extLst>
              </a:tr>
              <a:tr h="343847">
                <a:tc>
                  <a:txBody>
                    <a:bodyPr/>
                    <a:lstStyle/>
                    <a:p>
                      <a:pPr algn="l" fontAlgn="b"/>
                      <a:r>
                        <a:rPr lang="es-CL" sz="1200" b="1" u="none" strike="noStrike">
                          <a:effectLst/>
                        </a:rPr>
                        <a:t>Bus TS - Metro</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a:effectLst/>
                        </a:rPr>
                        <a:t>     1.109.561 </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                  12.286 </a:t>
                      </a:r>
                      <a:endParaRPr lang="es-CL" sz="1200" b="1"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74,75</a:t>
                      </a:r>
                      <a:endParaRPr lang="es-CL" sz="1200" b="1"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1527888679"/>
                  </a:ext>
                </a:extLst>
              </a:tr>
              <a:tr h="174320">
                <a:tc>
                  <a:txBody>
                    <a:bodyPr/>
                    <a:lstStyle/>
                    <a:p>
                      <a:pPr algn="l" fontAlgn="b"/>
                      <a:r>
                        <a:rPr lang="es-CL" sz="1200" b="1" u="none" strike="noStrike">
                          <a:effectLst/>
                        </a:rPr>
                        <a:t>Caminata</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a:effectLst/>
                        </a:rPr>
                        <a:t>     6.075.651 </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                        548 </a:t>
                      </a:r>
                      <a:endParaRPr lang="es-CL" sz="1200" b="1" i="0" u="none" strike="noStrike" dirty="0">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13,22</a:t>
                      </a:r>
                      <a:endParaRPr lang="es-CL" sz="1200" b="1"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591149660"/>
                  </a:ext>
                </a:extLst>
              </a:tr>
              <a:tr h="174320">
                <a:tc>
                  <a:txBody>
                    <a:bodyPr/>
                    <a:lstStyle/>
                    <a:p>
                      <a:pPr algn="l" fontAlgn="b"/>
                      <a:r>
                        <a:rPr lang="es-CL" sz="1200" b="1" u="none" strike="noStrike">
                          <a:effectLst/>
                        </a:rPr>
                        <a:t>Metro</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a:effectLst/>
                        </a:rPr>
                        <a:t>        767.406 </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a:effectLst/>
                        </a:rPr>
                        <a:t>                     7.192 </a:t>
                      </a:r>
                      <a:endParaRPr lang="es-CL" sz="1200" b="1"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b="1" u="none" strike="noStrike" dirty="0">
                          <a:effectLst/>
                        </a:rPr>
                        <a:t>46,32</a:t>
                      </a:r>
                      <a:endParaRPr lang="es-CL" sz="1200" b="1"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4003136004"/>
                  </a:ext>
                </a:extLst>
              </a:tr>
              <a:tr h="174320">
                <a:tc>
                  <a:txBody>
                    <a:bodyPr/>
                    <a:lstStyle/>
                    <a:p>
                      <a:pPr algn="l" fontAlgn="b"/>
                      <a:r>
                        <a:rPr lang="es-CL" sz="1200" u="none" strike="noStrike">
                          <a:effectLst/>
                        </a:rPr>
                        <a:t>Otros</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750.476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4.524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34,35</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3753142905"/>
                  </a:ext>
                </a:extLst>
              </a:tr>
              <a:tr h="191695">
                <a:tc>
                  <a:txBody>
                    <a:bodyPr/>
                    <a:lstStyle/>
                    <a:p>
                      <a:pPr algn="l" fontAlgn="b"/>
                      <a:r>
                        <a:rPr lang="es-CL" sz="1200" u="none" strike="noStrike">
                          <a:effectLst/>
                        </a:rPr>
                        <a:t>Otros - Bus TS</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87.143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12.040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75,19</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4170742392"/>
                  </a:ext>
                </a:extLst>
              </a:tr>
              <a:tr h="343847">
                <a:tc>
                  <a:txBody>
                    <a:bodyPr/>
                    <a:lstStyle/>
                    <a:p>
                      <a:pPr algn="l" fontAlgn="b"/>
                      <a:r>
                        <a:rPr lang="es-CL" sz="1200" u="none" strike="noStrike">
                          <a:effectLst/>
                        </a:rPr>
                        <a:t>Otros - Bus TS - Metro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55.018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18.616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99,76</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3272913629"/>
                  </a:ext>
                </a:extLst>
              </a:tr>
              <a:tr h="191695">
                <a:tc>
                  <a:txBody>
                    <a:bodyPr/>
                    <a:lstStyle/>
                    <a:p>
                      <a:pPr algn="l" fontAlgn="b"/>
                      <a:r>
                        <a:rPr lang="es-CL" sz="1200" u="none" strike="noStrike">
                          <a:effectLst/>
                        </a:rPr>
                        <a:t>Otros - Metro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25.124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16.353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69,88</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997503867"/>
                  </a:ext>
                </a:extLst>
              </a:tr>
              <a:tr h="174320">
                <a:tc>
                  <a:txBody>
                    <a:bodyPr/>
                    <a:lstStyle/>
                    <a:p>
                      <a:pPr algn="l" fontAlgn="b"/>
                      <a:r>
                        <a:rPr lang="es-CL" sz="1200" u="none" strike="noStrike">
                          <a:effectLst/>
                        </a:rPr>
                        <a:t>Taxi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311.876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3.196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23,13</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2333146176"/>
                  </a:ext>
                </a:extLst>
              </a:tr>
              <a:tr h="191695">
                <a:tc>
                  <a:txBody>
                    <a:bodyPr/>
                    <a:lstStyle/>
                    <a:p>
                      <a:pPr algn="l" fontAlgn="b"/>
                      <a:r>
                        <a:rPr lang="es-CL" sz="1200" u="none" strike="noStrike">
                          <a:effectLst/>
                        </a:rPr>
                        <a:t>Taxi - Metro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14.726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8.299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53,01</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3379182281"/>
                  </a:ext>
                </a:extLst>
              </a:tr>
              <a:tr h="191695">
                <a:tc>
                  <a:txBody>
                    <a:bodyPr/>
                    <a:lstStyle/>
                    <a:p>
                      <a:pPr algn="l" fontAlgn="b"/>
                      <a:r>
                        <a:rPr lang="es-CL" sz="1200" u="none" strike="noStrike">
                          <a:effectLst/>
                        </a:rPr>
                        <a:t>Taxi Colectivo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419.994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3.609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31,41</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87480653"/>
                  </a:ext>
                </a:extLst>
              </a:tr>
              <a:tr h="343847">
                <a:tc>
                  <a:txBody>
                    <a:bodyPr/>
                    <a:lstStyle/>
                    <a:p>
                      <a:pPr algn="l" fontAlgn="b"/>
                      <a:r>
                        <a:rPr lang="es-CL" sz="1200" u="none" strike="noStrike">
                          <a:effectLst/>
                        </a:rPr>
                        <a:t>Taxi Colectivo - Metro</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81.829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a:effectLst/>
                        </a:rPr>
                        <a:t>                  11.614 </a:t>
                      </a:r>
                      <a:endParaRPr lang="es-CL" sz="1200" b="0" i="0" u="none" strike="noStrike">
                        <a:solidFill>
                          <a:srgbClr val="000000"/>
                        </a:solidFill>
                        <a:effectLst/>
                        <a:latin typeface="Calibri" panose="020F0502020204030204" pitchFamily="34" charset="0"/>
                      </a:endParaRPr>
                    </a:p>
                  </a:txBody>
                  <a:tcPr marL="5170" marR="5170" marT="5170" marB="0" anchor="b"/>
                </a:tc>
                <a:tc>
                  <a:txBody>
                    <a:bodyPr/>
                    <a:lstStyle/>
                    <a:p>
                      <a:pPr algn="ctr" fontAlgn="b"/>
                      <a:r>
                        <a:rPr lang="es-CL" sz="1200" u="none" strike="noStrike" dirty="0">
                          <a:effectLst/>
                        </a:rPr>
                        <a:t>68,47</a:t>
                      </a:r>
                      <a:endParaRPr lang="es-CL" sz="1200" b="0" i="0" u="none" strike="noStrike" dirty="0">
                        <a:solidFill>
                          <a:srgbClr val="000000"/>
                        </a:solidFill>
                        <a:effectLst/>
                        <a:latin typeface="Calibri" panose="020F0502020204030204" pitchFamily="34" charset="0"/>
                      </a:endParaRPr>
                    </a:p>
                  </a:txBody>
                  <a:tcPr marL="5170" marR="5170" marT="5170" marB="0" anchor="b"/>
                </a:tc>
                <a:extLst>
                  <a:ext uri="{0D108BD9-81ED-4DB2-BD59-A6C34878D82A}">
                    <a16:rowId xmlns:a16="http://schemas.microsoft.com/office/drawing/2014/main" val="2036493315"/>
                  </a:ext>
                </a:extLst>
              </a:tr>
            </a:tbl>
          </a:graphicData>
        </a:graphic>
      </p:graphicFrame>
      <p:pic>
        <p:nvPicPr>
          <p:cNvPr id="3074" name="Picture 2" descr="Resultados-MEMT-2018-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1083091"/>
            <a:ext cx="35766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7073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457200" y="49188"/>
            <a:ext cx="8229600" cy="720081"/>
          </a:xfrm>
        </p:spPr>
        <p:txBody>
          <a:bodyPr>
            <a:noAutofit/>
          </a:bodyPr>
          <a:lstStyle/>
          <a:p>
            <a:pPr algn="l"/>
            <a:r>
              <a:rPr lang="es-CL" sz="2800" b="1" dirty="0">
                <a:solidFill>
                  <a:schemeClr val="bg1"/>
                </a:solidFill>
              </a:rPr>
              <a:t>Diagnosis: Brechas para la Movilidad Activa.</a:t>
            </a:r>
          </a:p>
        </p:txBody>
      </p:sp>
      <p:pic>
        <p:nvPicPr>
          <p:cNvPr id="8" name="10 Marcador de contenid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1 Título"/>
          <p:cNvSpPr txBox="1">
            <a:spLocks/>
          </p:cNvSpPr>
          <p:nvPr/>
        </p:nvSpPr>
        <p:spPr>
          <a:xfrm>
            <a:off x="179512" y="791306"/>
            <a:ext cx="3960440" cy="770050"/>
          </a:xfrm>
          <a:prstGeom prst="rect">
            <a:avLst/>
          </a:prstGeom>
        </p:spPr>
        <p:txBody>
          <a:bodyPr vert="horz" lIns="91440" tIns="45720" rIns="91440" bIns="45720" rtlCol="0" anchor="ctr">
            <a:normAutofit/>
          </a:bodyPr>
          <a:lstStyle>
            <a:defPPr>
              <a:defRPr lang="es-CL"/>
            </a:defPPr>
            <a:lvl1pPr>
              <a:spcBef>
                <a:spcPct val="0"/>
              </a:spcBef>
              <a:buNone/>
              <a:defRPr sz="2400" b="1">
                <a:solidFill>
                  <a:schemeClr val="accent1">
                    <a:lumMod val="75000"/>
                  </a:schemeClr>
                </a:solidFill>
                <a:latin typeface="+mj-lt"/>
                <a:ea typeface="+mj-ea"/>
                <a:cs typeface="+mj-cs"/>
              </a:defRPr>
            </a:lvl1pPr>
          </a:lstStyle>
          <a:p>
            <a:pPr>
              <a:spcAft>
                <a:spcPts val="0"/>
              </a:spcAft>
            </a:pPr>
            <a:r>
              <a:rPr lang="es-ES" sz="1600" dirty="0">
                <a:solidFill>
                  <a:srgbClr val="0070C0"/>
                </a:solidFill>
              </a:rPr>
              <a:t>5.2 Segregación socio-territorial y un privilegio fáctico al modo individual</a:t>
            </a:r>
          </a:p>
        </p:txBody>
      </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2298"/>
          <a:stretch/>
        </p:blipFill>
        <p:spPr bwMode="auto">
          <a:xfrm>
            <a:off x="2483768" y="769268"/>
            <a:ext cx="6651405" cy="4945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11 CuadroTexto"/>
          <p:cNvSpPr txBox="1"/>
          <p:nvPr/>
        </p:nvSpPr>
        <p:spPr>
          <a:xfrm>
            <a:off x="138788" y="2422409"/>
            <a:ext cx="2376264" cy="1692771"/>
          </a:xfrm>
          <a:prstGeom prst="rect">
            <a:avLst/>
          </a:prstGeom>
          <a:noFill/>
        </p:spPr>
        <p:txBody>
          <a:bodyPr wrap="square" rtlCol="0">
            <a:spAutoFit/>
          </a:bodyPr>
          <a:lstStyle/>
          <a:p>
            <a:pPr algn="ctr"/>
            <a:r>
              <a:rPr lang="es-CL" sz="2000" b="1" dirty="0" smtClean="0"/>
              <a:t>Calificación ciudadana </a:t>
            </a:r>
            <a:r>
              <a:rPr lang="es-CL" dirty="0" smtClean="0"/>
              <a:t>del Transporte Publico es de </a:t>
            </a:r>
            <a:r>
              <a:rPr lang="es-CL" sz="2800" b="1" dirty="0" smtClean="0">
                <a:solidFill>
                  <a:srgbClr val="FF0000"/>
                </a:solidFill>
              </a:rPr>
              <a:t>4,5 </a:t>
            </a:r>
          </a:p>
          <a:p>
            <a:pPr algn="ctr"/>
            <a:r>
              <a:rPr lang="es-CL" sz="900" dirty="0" smtClean="0"/>
              <a:t>Estudio Satisfacción de Empresas Operadoras, MTT 2017.</a:t>
            </a:r>
            <a:endParaRPr lang="es-CL" sz="900" dirty="0"/>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867" t="4149" r="23800" b="4474"/>
          <a:stretch/>
        </p:blipFill>
        <p:spPr bwMode="auto">
          <a:xfrm>
            <a:off x="4570915" y="1034424"/>
            <a:ext cx="4559304" cy="4394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6921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Imagen 3"/>
          <p:cNvPicPr>
            <a:picLocks noChangeAspect="1" noChangeArrowheads="1"/>
          </p:cNvPicPr>
          <p:nvPr/>
        </p:nvPicPr>
        <p:blipFill>
          <a:blip r:embed="rId3">
            <a:extLst>
              <a:ext uri="{28A0092B-C50C-407E-A947-70E740481C1C}">
                <a14:useLocalDpi xmlns:a14="http://schemas.microsoft.com/office/drawing/2010/main" val="0"/>
              </a:ext>
            </a:extLst>
          </a:blip>
          <a:srcRect l="28571" t="48096" r="7639" b="16632"/>
          <a:stretch>
            <a:fillRect/>
          </a:stretch>
        </p:blipFill>
        <p:spPr bwMode="auto">
          <a:xfrm>
            <a:off x="467544" y="1315913"/>
            <a:ext cx="4262438" cy="1325563"/>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5466275" y="1105749"/>
            <a:ext cx="3372329" cy="2144113"/>
          </a:xfrm>
          <a:prstGeom prst="rect">
            <a:avLst/>
          </a:prstGeom>
        </p:spPr>
        <p:txBody>
          <a:bodyPr wrap="square">
            <a:spAutoFit/>
          </a:bodyPr>
          <a:lstStyle/>
          <a:p>
            <a:pPr algn="just"/>
            <a:r>
              <a:rPr lang="es-CL" sz="1200" dirty="0">
                <a:solidFill>
                  <a:srgbClr val="0070C0"/>
                </a:solidFill>
              </a:rPr>
              <a:t>La Región Metropolitano es una </a:t>
            </a:r>
            <a:r>
              <a:rPr lang="es-CL" sz="1200" b="1" dirty="0">
                <a:solidFill>
                  <a:srgbClr val="0070C0"/>
                </a:solidFill>
              </a:rPr>
              <a:t>zona saturada </a:t>
            </a:r>
            <a:r>
              <a:rPr lang="es-CL" sz="1200" dirty="0">
                <a:solidFill>
                  <a:srgbClr val="0070C0"/>
                </a:solidFill>
              </a:rPr>
              <a:t>desde el punto de pista de la contaminación atmosférica.</a:t>
            </a:r>
          </a:p>
          <a:p>
            <a:pPr algn="just"/>
            <a:endParaRPr lang="es-CL" sz="1200" dirty="0">
              <a:solidFill>
                <a:srgbClr val="0070C0"/>
              </a:solidFill>
            </a:endParaRPr>
          </a:p>
          <a:p>
            <a:pPr algn="just"/>
            <a:r>
              <a:rPr lang="es-CL" sz="1200" dirty="0">
                <a:solidFill>
                  <a:srgbClr val="0070C0"/>
                </a:solidFill>
              </a:rPr>
              <a:t>Transporte es unos de principales sectores económicos que emite contaminación al aire en toda la Región. La siguiente figura detalla los Toneladas anuales de contaminante </a:t>
            </a:r>
            <a:r>
              <a:rPr lang="es-CL" sz="1200" dirty="0" err="1">
                <a:solidFill>
                  <a:srgbClr val="0070C0"/>
                </a:solidFill>
              </a:rPr>
              <a:t>NOx</a:t>
            </a:r>
            <a:r>
              <a:rPr lang="es-CL" sz="1200" dirty="0">
                <a:solidFill>
                  <a:srgbClr val="0070C0"/>
                </a:solidFill>
              </a:rPr>
              <a:t> y </a:t>
            </a:r>
            <a:r>
              <a:rPr lang="es-CL" sz="1200" dirty="0" err="1">
                <a:solidFill>
                  <a:srgbClr val="0070C0"/>
                </a:solidFill>
              </a:rPr>
              <a:t>SOx</a:t>
            </a:r>
            <a:r>
              <a:rPr lang="es-CL" sz="1200" dirty="0">
                <a:solidFill>
                  <a:srgbClr val="0070C0"/>
                </a:solidFill>
              </a:rPr>
              <a:t> y la cantidad de material particulado (MP) que emite el sector </a:t>
            </a:r>
          </a:p>
          <a:p>
            <a:pPr algn="just"/>
            <a:r>
              <a:rPr lang="es-ES" sz="1333" dirty="0"/>
              <a:t> </a:t>
            </a:r>
            <a:endParaRPr lang="es-CL" sz="1333" dirty="0"/>
          </a:p>
        </p:txBody>
      </p:sp>
      <p:sp>
        <p:nvSpPr>
          <p:cNvPr id="7" name="6 Rectángulo"/>
          <p:cNvSpPr/>
          <p:nvPr/>
        </p:nvSpPr>
        <p:spPr>
          <a:xfrm>
            <a:off x="552464" y="1730820"/>
            <a:ext cx="4262438" cy="180020"/>
          </a:xfrm>
          <a:prstGeom prst="rect">
            <a:avLst/>
          </a:prstGeom>
          <a:solidFill>
            <a:schemeClr val="lt1">
              <a:alpha val="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es-CL" sz="1500"/>
          </a:p>
        </p:txBody>
      </p:sp>
      <p:sp>
        <p:nvSpPr>
          <p:cNvPr id="8" name="7 Rectángulo"/>
          <p:cNvSpPr/>
          <p:nvPr/>
        </p:nvSpPr>
        <p:spPr>
          <a:xfrm>
            <a:off x="2195736" y="5274892"/>
            <a:ext cx="1260281" cy="246221"/>
          </a:xfrm>
          <a:prstGeom prst="rect">
            <a:avLst/>
          </a:prstGeom>
        </p:spPr>
        <p:txBody>
          <a:bodyPr wrap="none">
            <a:spAutoFit/>
          </a:bodyPr>
          <a:lstStyle/>
          <a:p>
            <a:r>
              <a:rPr lang="es-CL" sz="1000" dirty="0"/>
              <a:t>Fuente: MMA, </a:t>
            </a:r>
            <a:r>
              <a:rPr lang="es-CL" sz="1000" dirty="0" smtClean="0"/>
              <a:t>2018.</a:t>
            </a:r>
            <a:endParaRPr lang="es-CL" sz="1000" dirty="0"/>
          </a:p>
        </p:txBody>
      </p:sp>
      <p:sp>
        <p:nvSpPr>
          <p:cNvPr id="10" name="9 Rectángulo"/>
          <p:cNvSpPr/>
          <p:nvPr/>
        </p:nvSpPr>
        <p:spPr>
          <a:xfrm>
            <a:off x="2088272" y="2604048"/>
            <a:ext cx="1260281" cy="246221"/>
          </a:xfrm>
          <a:prstGeom prst="rect">
            <a:avLst/>
          </a:prstGeom>
        </p:spPr>
        <p:txBody>
          <a:bodyPr wrap="none">
            <a:spAutoFit/>
          </a:bodyPr>
          <a:lstStyle/>
          <a:p>
            <a:r>
              <a:rPr lang="es-CL" sz="1000" dirty="0"/>
              <a:t>Fuente: MMA, </a:t>
            </a:r>
            <a:r>
              <a:rPr lang="es-CL" sz="1000" dirty="0" smtClean="0"/>
              <a:t>2015.</a:t>
            </a:r>
            <a:endParaRPr lang="es-CL" sz="1000" dirty="0"/>
          </a:p>
        </p:txBody>
      </p:sp>
      <p:sp>
        <p:nvSpPr>
          <p:cNvPr id="9" name="8 Rectángulo"/>
          <p:cNvSpPr/>
          <p:nvPr/>
        </p:nvSpPr>
        <p:spPr>
          <a:xfrm>
            <a:off x="5466275" y="4335070"/>
            <a:ext cx="3475442" cy="1379930"/>
          </a:xfrm>
          <a:prstGeom prst="rect">
            <a:avLst/>
          </a:prstGeom>
        </p:spPr>
        <p:txBody>
          <a:bodyPr wrap="square">
            <a:spAutoFit/>
          </a:bodyPr>
          <a:lstStyle/>
          <a:p>
            <a:pPr algn="just"/>
            <a:r>
              <a:rPr lang="es-CL" sz="1200" dirty="0">
                <a:solidFill>
                  <a:srgbClr val="0070C0"/>
                </a:solidFill>
              </a:rPr>
              <a:t>Entre los años 1989 al 2014 se redujo la concentración de Material Particulado Fino (MP2,5) en más de un 60% gracias a medidas sectoriales como MTT y MINSAL, además del Plan de Descontaminación por MP2,5</a:t>
            </a:r>
          </a:p>
          <a:p>
            <a:pPr algn="just"/>
            <a:endParaRPr lang="es-CL" sz="1200" dirty="0">
              <a:solidFill>
                <a:srgbClr val="0070C0"/>
              </a:solidFill>
            </a:endParaRPr>
          </a:p>
          <a:p>
            <a:endParaRPr lang="es-CL" sz="1167" dirty="0"/>
          </a:p>
        </p:txBody>
      </p:sp>
      <p:sp>
        <p:nvSpPr>
          <p:cNvPr id="11"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2400" b="1" dirty="0">
                <a:solidFill>
                  <a:schemeClr val="bg1"/>
                </a:solidFill>
              </a:rPr>
              <a:t>Diagnosis: Brechas para la Movilidad Activa.</a:t>
            </a:r>
            <a:endParaRPr lang="es-CL" sz="2400" dirty="0"/>
          </a:p>
        </p:txBody>
      </p:sp>
      <p:pic>
        <p:nvPicPr>
          <p:cNvPr id="12" name="10 Marcador de contenid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2" name="Rectángulo 1"/>
          <p:cNvSpPr/>
          <p:nvPr/>
        </p:nvSpPr>
        <p:spPr>
          <a:xfrm>
            <a:off x="0" y="769906"/>
            <a:ext cx="3393237" cy="338554"/>
          </a:xfrm>
          <a:prstGeom prst="rect">
            <a:avLst/>
          </a:prstGeom>
        </p:spPr>
        <p:txBody>
          <a:bodyPr wrap="none">
            <a:spAutoFit/>
          </a:bodyPr>
          <a:lstStyle/>
          <a:p>
            <a:pPr>
              <a:spcBef>
                <a:spcPct val="0"/>
              </a:spcBef>
            </a:pPr>
            <a:r>
              <a:rPr lang="es-CL" sz="1600" b="1" dirty="0">
                <a:solidFill>
                  <a:srgbClr val="0070C0"/>
                </a:solidFill>
                <a:latin typeface="+mj-lt"/>
                <a:ea typeface="+mj-ea"/>
                <a:cs typeface="+mj-cs"/>
              </a:rPr>
              <a:t>5.3 Entre el ruido, el humo y el estrés.</a:t>
            </a:r>
          </a:p>
        </p:txBody>
      </p:sp>
      <p:pic>
        <p:nvPicPr>
          <p:cNvPr id="3" name="Imagen 2"/>
          <p:cNvPicPr>
            <a:picLocks noChangeAspect="1"/>
          </p:cNvPicPr>
          <p:nvPr/>
        </p:nvPicPr>
        <p:blipFill rotWithShape="1">
          <a:blip r:embed="rId5"/>
          <a:srcRect l="36050" t="24801" r="36950" b="19760"/>
          <a:stretch/>
        </p:blipFill>
        <p:spPr>
          <a:xfrm>
            <a:off x="1906584" y="2997117"/>
            <a:ext cx="1838584" cy="2359516"/>
          </a:xfrm>
          <a:prstGeom prst="rect">
            <a:avLst/>
          </a:prstGeom>
        </p:spPr>
      </p:pic>
    </p:spTree>
    <p:extLst>
      <p:ext uri="{BB962C8B-B14F-4D97-AF65-F5344CB8AC3E}">
        <p14:creationId xmlns:p14="http://schemas.microsoft.com/office/powerpoint/2010/main" val="365368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892552"/>
          </a:xfrm>
          <a:prstGeom prst="rect">
            <a:avLst/>
          </a:prstGeom>
        </p:spPr>
        <p:txBody>
          <a:bodyPr wrap="square">
            <a:spAutoFit/>
          </a:bodyPr>
          <a:lstStyle/>
          <a:p>
            <a:r>
              <a:rPr lang="es-CL" sz="2400" b="1" dirty="0" smtClean="0">
                <a:solidFill>
                  <a:schemeClr val="bg1"/>
                </a:solidFill>
              </a:rPr>
              <a:t>LÍNEA </a:t>
            </a:r>
            <a:r>
              <a:rPr lang="es-CL" sz="2400" b="1" dirty="0">
                <a:solidFill>
                  <a:schemeClr val="bg1"/>
                </a:solidFill>
              </a:rPr>
              <a:t>BASE: el estado de la movilidad en la </a:t>
            </a:r>
            <a:r>
              <a:rPr lang="es-CL" sz="2400" b="1" dirty="0" smtClean="0">
                <a:solidFill>
                  <a:schemeClr val="bg1"/>
                </a:solidFill>
              </a:rPr>
              <a:t>región.</a:t>
            </a:r>
            <a:endParaRPr lang="es-CL" sz="2400" b="1" dirty="0">
              <a:solidFill>
                <a:schemeClr val="bg1"/>
              </a:solidFill>
            </a:endParaRPr>
          </a:p>
          <a:p>
            <a:endParaRPr lang="es-CL" sz="2800" dirty="0"/>
          </a:p>
        </p:txBody>
      </p:sp>
      <p:sp>
        <p:nvSpPr>
          <p:cNvPr id="18" name="CuadroTexto 17"/>
          <p:cNvSpPr txBox="1"/>
          <p:nvPr/>
        </p:nvSpPr>
        <p:spPr>
          <a:xfrm>
            <a:off x="3563888" y="5269540"/>
            <a:ext cx="2778164" cy="215444"/>
          </a:xfrm>
          <a:prstGeom prst="rect">
            <a:avLst/>
          </a:prstGeom>
          <a:noFill/>
        </p:spPr>
        <p:txBody>
          <a:bodyPr wrap="square" rtlCol="0">
            <a:spAutoFit/>
          </a:bodyPr>
          <a:lstStyle/>
          <a:p>
            <a:r>
              <a:rPr lang="es-ES" sz="800" dirty="0" smtClean="0">
                <a:solidFill>
                  <a:srgbClr val="0070C0"/>
                </a:solidFill>
              </a:rPr>
              <a:t>Fuente: Elaboración propia, en base a EOD 2012</a:t>
            </a:r>
            <a:endParaRPr lang="es-CL" sz="1200" dirty="0">
              <a:solidFill>
                <a:srgbClr val="0070C0"/>
              </a:solidFill>
            </a:endParaRPr>
          </a:p>
        </p:txBody>
      </p:sp>
      <p:pic>
        <p:nvPicPr>
          <p:cNvPr id="13314" name="Imagen 1"/>
          <p:cNvPicPr>
            <a:picLocks noChangeAspect="1" noChangeArrowheads="1"/>
          </p:cNvPicPr>
          <p:nvPr/>
        </p:nvPicPr>
        <p:blipFill>
          <a:blip r:embed="rId4">
            <a:extLst>
              <a:ext uri="{28A0092B-C50C-407E-A947-70E740481C1C}">
                <a14:useLocalDpi xmlns:a14="http://schemas.microsoft.com/office/drawing/2010/main" val="0"/>
              </a:ext>
            </a:extLst>
          </a:blip>
          <a:srcRect l="16293" t="22810" r="22098" b="12019"/>
          <a:stretch>
            <a:fillRect/>
          </a:stretch>
        </p:blipFill>
        <p:spPr bwMode="auto">
          <a:xfrm>
            <a:off x="1825834" y="1395163"/>
            <a:ext cx="5873887" cy="3887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74177" y="528305"/>
            <a:ext cx="4572000" cy="646331"/>
          </a:xfrm>
          <a:prstGeom prst="rect">
            <a:avLst/>
          </a:prstGeom>
        </p:spPr>
        <p:txBody>
          <a:bodyPr>
            <a:spAutoFit/>
          </a:bodyPr>
          <a:lstStyle/>
          <a:p>
            <a:pPr>
              <a:spcAft>
                <a:spcPts val="0"/>
              </a:spcAft>
            </a:pPr>
            <a:endParaRPr lang="es-ES" b="1" dirty="0">
              <a:solidFill>
                <a:srgbClr val="0070C0"/>
              </a:solidFill>
            </a:endParaRPr>
          </a:p>
          <a:p>
            <a:r>
              <a:rPr lang="es-ES" b="1" dirty="0">
                <a:solidFill>
                  <a:srgbClr val="0070C0"/>
                </a:solidFill>
              </a:rPr>
              <a:t>5.4 ¿Qué les falta a los peatones?</a:t>
            </a:r>
          </a:p>
        </p:txBody>
      </p:sp>
      <p:sp>
        <p:nvSpPr>
          <p:cNvPr id="10" name="CuadroTexto 9"/>
          <p:cNvSpPr txBox="1"/>
          <p:nvPr/>
        </p:nvSpPr>
        <p:spPr>
          <a:xfrm>
            <a:off x="6765567" y="928762"/>
            <a:ext cx="2376264" cy="584775"/>
          </a:xfrm>
          <a:prstGeom prst="rect">
            <a:avLst/>
          </a:prstGeom>
          <a:noFill/>
        </p:spPr>
        <p:txBody>
          <a:bodyPr wrap="square" rtlCol="0">
            <a:spAutoFit/>
          </a:bodyPr>
          <a:lstStyle/>
          <a:p>
            <a:r>
              <a:rPr lang="es-ES" sz="1600" dirty="0" smtClean="0">
                <a:solidFill>
                  <a:srgbClr val="0070C0"/>
                </a:solidFill>
              </a:rPr>
              <a:t>Paso </a:t>
            </a:r>
            <a:r>
              <a:rPr lang="es-ES" sz="1600" dirty="0">
                <a:solidFill>
                  <a:srgbClr val="0070C0"/>
                </a:solidFill>
              </a:rPr>
              <a:t>a paso por Santiago.</a:t>
            </a:r>
            <a:endParaRPr lang="es-CL" sz="1600" dirty="0">
              <a:solidFill>
                <a:srgbClr val="0070C0"/>
              </a:solidFill>
            </a:endParaRPr>
          </a:p>
          <a:p>
            <a:endParaRPr lang="es-CL" sz="1600" dirty="0">
              <a:solidFill>
                <a:srgbClr val="0070C0"/>
              </a:solidFill>
            </a:endParaRPr>
          </a:p>
        </p:txBody>
      </p:sp>
    </p:spTree>
    <p:extLst>
      <p:ext uri="{BB962C8B-B14F-4D97-AF65-F5344CB8AC3E}">
        <p14:creationId xmlns:p14="http://schemas.microsoft.com/office/powerpoint/2010/main" val="256616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461665"/>
          </a:xfrm>
          <a:prstGeom prst="rect">
            <a:avLst/>
          </a:prstGeom>
        </p:spPr>
        <p:txBody>
          <a:bodyPr wrap="square">
            <a:spAutoFit/>
          </a:bodyPr>
          <a:lstStyle/>
          <a:p>
            <a:r>
              <a:rPr lang="es-CL" sz="2400" b="1" dirty="0">
                <a:solidFill>
                  <a:schemeClr val="bg1"/>
                </a:solidFill>
              </a:rPr>
              <a:t>Diagnosis: Brechas para la Movilidad Activa.</a:t>
            </a:r>
            <a:endParaRPr lang="es-CL" sz="2400" dirty="0"/>
          </a:p>
        </p:txBody>
      </p:sp>
      <p:sp>
        <p:nvSpPr>
          <p:cNvPr id="2" name="CuadroTexto 1"/>
          <p:cNvSpPr txBox="1"/>
          <p:nvPr/>
        </p:nvSpPr>
        <p:spPr>
          <a:xfrm>
            <a:off x="211592" y="841200"/>
            <a:ext cx="5472608" cy="338554"/>
          </a:xfrm>
          <a:prstGeom prst="rect">
            <a:avLst/>
          </a:prstGeom>
          <a:noFill/>
        </p:spPr>
        <p:txBody>
          <a:bodyPr wrap="square" rtlCol="0">
            <a:spAutoFit/>
          </a:bodyPr>
          <a:lstStyle/>
          <a:p>
            <a:r>
              <a:rPr lang="es-ES" sz="1600" dirty="0" smtClean="0">
                <a:solidFill>
                  <a:srgbClr val="0070C0"/>
                </a:solidFill>
              </a:rPr>
              <a:t>Movilidad </a:t>
            </a:r>
            <a:r>
              <a:rPr lang="es-ES" sz="1600" dirty="0">
                <a:solidFill>
                  <a:srgbClr val="0070C0"/>
                </a:solidFill>
              </a:rPr>
              <a:t>peatonal: demanda</a:t>
            </a:r>
            <a:endParaRPr lang="es-CL" sz="1600" dirty="0">
              <a:solidFill>
                <a:srgbClr val="0070C0"/>
              </a:solidFill>
            </a:endParaRPr>
          </a:p>
        </p:txBody>
      </p:sp>
      <p:sp>
        <p:nvSpPr>
          <p:cNvPr id="14" name="CuadroTexto 13"/>
          <p:cNvSpPr txBox="1"/>
          <p:nvPr/>
        </p:nvSpPr>
        <p:spPr>
          <a:xfrm>
            <a:off x="278520" y="1587518"/>
            <a:ext cx="4880512" cy="1877437"/>
          </a:xfrm>
          <a:prstGeom prst="rect">
            <a:avLst/>
          </a:prstGeom>
          <a:noFill/>
        </p:spPr>
        <p:txBody>
          <a:bodyPr wrap="square" rtlCol="0">
            <a:spAutoFit/>
          </a:bodyPr>
          <a:lstStyle>
            <a:defPPr>
              <a:defRPr lang="es-CL"/>
            </a:defPPr>
          </a:lstStyle>
          <a:p>
            <a:pPr algn="ctr"/>
            <a:r>
              <a:rPr lang="es-ES" sz="1400" dirty="0">
                <a:solidFill>
                  <a:srgbClr val="0070C0"/>
                </a:solidFill>
              </a:rPr>
              <a:t>“Queremos volverlas lugares accesibles, seguros y que puedan ser disfrutados por todos los ciudadanos. De esta manera se busca generar un efecto multiplicador, en el cual el incremento de la movilidad a pie en combinación con el mayor uso de transporte público, pueda revertir la tendencia hacia la motorización imperante en la Región </a:t>
            </a:r>
            <a:r>
              <a:rPr lang="es-ES" sz="1400" dirty="0" smtClean="0">
                <a:solidFill>
                  <a:srgbClr val="0070C0"/>
                </a:solidFill>
              </a:rPr>
              <a:t>Metropolitana” </a:t>
            </a:r>
          </a:p>
          <a:p>
            <a:pPr algn="ctr"/>
            <a:r>
              <a:rPr lang="es-ES" sz="1400" dirty="0" smtClean="0">
                <a:solidFill>
                  <a:srgbClr val="0070C0"/>
                </a:solidFill>
              </a:rPr>
              <a:t>(</a:t>
            </a:r>
            <a:r>
              <a:rPr lang="es-ES" sz="1400" dirty="0" err="1" smtClean="0">
                <a:solidFill>
                  <a:srgbClr val="0070C0"/>
                </a:solidFill>
              </a:rPr>
              <a:t>Gehl</a:t>
            </a:r>
            <a:r>
              <a:rPr lang="es-ES" sz="1400" dirty="0">
                <a:solidFill>
                  <a:srgbClr val="0070C0"/>
                </a:solidFill>
              </a:rPr>
              <a:t>, 2014)</a:t>
            </a:r>
            <a:endParaRPr lang="es-CL" sz="1400" dirty="0">
              <a:solidFill>
                <a:srgbClr val="0070C0"/>
              </a:solidFill>
            </a:endParaRPr>
          </a:p>
          <a:p>
            <a:endParaRPr lang="es-CL" dirty="0"/>
          </a:p>
        </p:txBody>
      </p:sp>
      <p:sp>
        <p:nvSpPr>
          <p:cNvPr id="15" name="CuadroTexto 14"/>
          <p:cNvSpPr txBox="1"/>
          <p:nvPr/>
        </p:nvSpPr>
        <p:spPr>
          <a:xfrm>
            <a:off x="163635" y="3521687"/>
            <a:ext cx="5376929" cy="2092881"/>
          </a:xfrm>
          <a:prstGeom prst="rect">
            <a:avLst/>
          </a:prstGeom>
          <a:noFill/>
        </p:spPr>
        <p:txBody>
          <a:bodyPr wrap="square" rtlCol="0">
            <a:spAutoFit/>
          </a:bodyPr>
          <a:lstStyle/>
          <a:p>
            <a:pPr algn="ctr"/>
            <a:r>
              <a:rPr lang="es-ES" sz="1400" dirty="0" smtClean="0">
                <a:solidFill>
                  <a:srgbClr val="0070C0"/>
                </a:solidFill>
              </a:rPr>
              <a:t>“El </a:t>
            </a:r>
            <a:r>
              <a:rPr lang="es-ES" sz="1400" dirty="0">
                <a:solidFill>
                  <a:srgbClr val="0070C0"/>
                </a:solidFill>
              </a:rPr>
              <a:t>transporte activo en general ha sido poco desarrollado, dado que el valor o el centro de las soluciones se han colocado en la conducción y no así en las caminatas. Es así que podemos dar cuenta como la planificación del </a:t>
            </a:r>
            <a:r>
              <a:rPr lang="es-ES" sz="1400" dirty="0" smtClean="0">
                <a:solidFill>
                  <a:srgbClr val="0070C0"/>
                </a:solidFill>
              </a:rPr>
              <a:t>transporte </a:t>
            </a:r>
            <a:r>
              <a:rPr lang="es-ES" sz="1400" dirty="0">
                <a:solidFill>
                  <a:srgbClr val="0070C0"/>
                </a:solidFill>
              </a:rPr>
              <a:t>refleja la poca importancia donde la mayoría de las encuestas sobre viajes no formulan mayores soluciones en el sentido que se ignoran los viajes cortos, viajes no laborales, viajes por niños, viajes recreativos y enlaces no </a:t>
            </a:r>
            <a:r>
              <a:rPr lang="es-ES" sz="1400" dirty="0" smtClean="0">
                <a:solidFill>
                  <a:srgbClr val="0070C0"/>
                </a:solidFill>
              </a:rPr>
              <a:t>motorizados” </a:t>
            </a:r>
          </a:p>
          <a:p>
            <a:pPr algn="ctr"/>
            <a:r>
              <a:rPr lang="es-ES" sz="1400" dirty="0" smtClean="0">
                <a:solidFill>
                  <a:srgbClr val="0070C0"/>
                </a:solidFill>
              </a:rPr>
              <a:t>(</a:t>
            </a:r>
            <a:r>
              <a:rPr lang="es-ES" sz="1400" dirty="0">
                <a:solidFill>
                  <a:srgbClr val="0070C0"/>
                </a:solidFill>
              </a:rPr>
              <a:t>Victoria </a:t>
            </a:r>
            <a:r>
              <a:rPr lang="es-ES" sz="1400" dirty="0" err="1">
                <a:solidFill>
                  <a:srgbClr val="0070C0"/>
                </a:solidFill>
              </a:rPr>
              <a:t>Transport</a:t>
            </a:r>
            <a:r>
              <a:rPr lang="es-ES" sz="1400" dirty="0">
                <a:solidFill>
                  <a:srgbClr val="0070C0"/>
                </a:solidFill>
              </a:rPr>
              <a:t> </a:t>
            </a:r>
            <a:r>
              <a:rPr lang="es-ES" sz="1400" dirty="0" err="1">
                <a:solidFill>
                  <a:srgbClr val="0070C0"/>
                </a:solidFill>
              </a:rPr>
              <a:t>Policy</a:t>
            </a:r>
            <a:r>
              <a:rPr lang="es-ES" sz="1400" dirty="0">
                <a:solidFill>
                  <a:srgbClr val="0070C0"/>
                </a:solidFill>
              </a:rPr>
              <a:t> </a:t>
            </a:r>
            <a:r>
              <a:rPr lang="es-ES" sz="1400" dirty="0" err="1">
                <a:solidFill>
                  <a:srgbClr val="0070C0"/>
                </a:solidFill>
              </a:rPr>
              <a:t>Institute</a:t>
            </a:r>
            <a:r>
              <a:rPr lang="es-ES" sz="1400" dirty="0">
                <a:solidFill>
                  <a:srgbClr val="0070C0"/>
                </a:solidFill>
              </a:rPr>
              <a:t>, 2014).</a:t>
            </a:r>
            <a:endParaRPr lang="es-CL" sz="1400" dirty="0">
              <a:solidFill>
                <a:srgbClr val="0070C0"/>
              </a:solidFill>
            </a:endParaRPr>
          </a:p>
          <a:p>
            <a:endParaRPr lang="es-CL" dirty="0"/>
          </a:p>
        </p:txBody>
      </p:sp>
      <p:pic>
        <p:nvPicPr>
          <p:cNvPr id="11" name="Imagen 10"/>
          <p:cNvPicPr>
            <a:picLocks noChangeAspect="1"/>
          </p:cNvPicPr>
          <p:nvPr/>
        </p:nvPicPr>
        <p:blipFill rotWithShape="1">
          <a:blip r:embed="rId4"/>
          <a:srcRect l="32451" t="15441" r="28850" b="4641"/>
          <a:stretch/>
        </p:blipFill>
        <p:spPr>
          <a:xfrm>
            <a:off x="5492606" y="867433"/>
            <a:ext cx="3682138" cy="4752528"/>
          </a:xfrm>
          <a:prstGeom prst="rect">
            <a:avLst/>
          </a:prstGeom>
        </p:spPr>
      </p:pic>
    </p:spTree>
    <p:extLst>
      <p:ext uri="{BB962C8B-B14F-4D97-AF65-F5344CB8AC3E}">
        <p14:creationId xmlns:p14="http://schemas.microsoft.com/office/powerpoint/2010/main" val="89995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1631216"/>
          </a:xfrm>
          <a:prstGeom prst="rect">
            <a:avLst/>
          </a:prstGeom>
        </p:spPr>
        <p:txBody>
          <a:bodyPr wrap="square">
            <a:spAutoFit/>
          </a:bodyPr>
          <a:lstStyle/>
          <a:p>
            <a:r>
              <a:rPr lang="es-CL" sz="2400" b="1" dirty="0">
                <a:solidFill>
                  <a:schemeClr val="bg1"/>
                </a:solidFill>
              </a:rPr>
              <a:t>Diagnosis: Brechas para la Movilidad </a:t>
            </a:r>
            <a:endParaRPr lang="es-CL" sz="2400" b="1" dirty="0" smtClean="0">
              <a:solidFill>
                <a:schemeClr val="bg1"/>
              </a:solidFill>
            </a:endParaRPr>
          </a:p>
          <a:p>
            <a:r>
              <a:rPr lang="es-CL" sz="2400" b="1" dirty="0" smtClean="0">
                <a:solidFill>
                  <a:schemeClr val="bg1"/>
                </a:solidFill>
              </a:rPr>
              <a:t>Activa</a:t>
            </a:r>
            <a:r>
              <a:rPr lang="es-CL" sz="2400" b="1" dirty="0">
                <a:solidFill>
                  <a:schemeClr val="bg1"/>
                </a:solidFill>
              </a:rPr>
              <a:t>.</a:t>
            </a:r>
            <a:endParaRPr lang="es-CL" sz="2400" dirty="0"/>
          </a:p>
          <a:p>
            <a:r>
              <a:rPr lang="es-CL" sz="2400" b="1" dirty="0" smtClean="0">
                <a:solidFill>
                  <a:schemeClr val="bg1"/>
                </a:solidFill>
              </a:rPr>
              <a:t>.</a:t>
            </a:r>
            <a:endParaRPr lang="es-CL" sz="2400" b="1" dirty="0">
              <a:solidFill>
                <a:schemeClr val="bg1"/>
              </a:solidFill>
            </a:endParaRPr>
          </a:p>
          <a:p>
            <a:endParaRPr lang="es-CL" sz="2800" dirty="0"/>
          </a:p>
        </p:txBody>
      </p:sp>
      <p:sp>
        <p:nvSpPr>
          <p:cNvPr id="18" name="CuadroTexto 17"/>
          <p:cNvSpPr txBox="1"/>
          <p:nvPr/>
        </p:nvSpPr>
        <p:spPr>
          <a:xfrm>
            <a:off x="1521492" y="5166934"/>
            <a:ext cx="3396651" cy="215444"/>
          </a:xfrm>
          <a:prstGeom prst="rect">
            <a:avLst/>
          </a:prstGeom>
          <a:noFill/>
        </p:spPr>
        <p:txBody>
          <a:bodyPr wrap="square" rtlCol="0">
            <a:spAutoFit/>
          </a:bodyPr>
          <a:lstStyle/>
          <a:p>
            <a:r>
              <a:rPr lang="es-ES" sz="800" dirty="0" smtClean="0">
                <a:solidFill>
                  <a:srgbClr val="0070C0"/>
                </a:solidFill>
              </a:rPr>
              <a:t>Fuente: Elaboración propia, en base a EOD 2012</a:t>
            </a:r>
            <a:endParaRPr lang="es-CL" sz="1200" dirty="0">
              <a:solidFill>
                <a:srgbClr val="0070C0"/>
              </a:solidFill>
            </a:endParaRPr>
          </a:p>
        </p:txBody>
      </p:sp>
      <p:sp>
        <p:nvSpPr>
          <p:cNvPr id="2" name="CuadroTexto 1"/>
          <p:cNvSpPr txBox="1"/>
          <p:nvPr/>
        </p:nvSpPr>
        <p:spPr>
          <a:xfrm>
            <a:off x="68319" y="3601680"/>
            <a:ext cx="5472608" cy="338554"/>
          </a:xfrm>
          <a:prstGeom prst="rect">
            <a:avLst/>
          </a:prstGeom>
          <a:noFill/>
        </p:spPr>
        <p:txBody>
          <a:bodyPr wrap="square" rtlCol="0">
            <a:spAutoFit/>
          </a:bodyPr>
          <a:lstStyle/>
          <a:p>
            <a:r>
              <a:rPr lang="es-ES" sz="1600" dirty="0" smtClean="0">
                <a:solidFill>
                  <a:srgbClr val="0070C0"/>
                </a:solidFill>
              </a:rPr>
              <a:t>Viajes </a:t>
            </a:r>
            <a:r>
              <a:rPr lang="es-ES" sz="1600" dirty="0">
                <a:solidFill>
                  <a:srgbClr val="0070C0"/>
                </a:solidFill>
              </a:rPr>
              <a:t>en modo bicicleta</a:t>
            </a:r>
            <a:endParaRPr lang="es-CL" sz="1600" dirty="0">
              <a:solidFill>
                <a:srgbClr val="0070C0"/>
              </a:solidFill>
            </a:endParaRPr>
          </a:p>
        </p:txBody>
      </p:sp>
      <p:pic>
        <p:nvPicPr>
          <p:cNvPr id="14339" name="Imagen 12"/>
          <p:cNvPicPr>
            <a:picLocks noChangeAspect="1" noChangeArrowheads="1"/>
          </p:cNvPicPr>
          <p:nvPr/>
        </p:nvPicPr>
        <p:blipFill>
          <a:blip r:embed="rId4">
            <a:extLst>
              <a:ext uri="{28A0092B-C50C-407E-A947-70E740481C1C}">
                <a14:useLocalDpi xmlns:a14="http://schemas.microsoft.com/office/drawing/2010/main" val="0"/>
              </a:ext>
            </a:extLst>
          </a:blip>
          <a:srcRect l="35869" t="19843" r="17552" b="4272"/>
          <a:stretch>
            <a:fillRect/>
          </a:stretch>
        </p:blipFill>
        <p:spPr bwMode="auto">
          <a:xfrm>
            <a:off x="5198480" y="-4192"/>
            <a:ext cx="4050855" cy="412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n 573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19" y="4036715"/>
            <a:ext cx="6897688"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Imagen 1"/>
          <p:cNvPicPr>
            <a:picLocks noChangeAspect="1" noChangeArrowheads="1"/>
          </p:cNvPicPr>
          <p:nvPr/>
        </p:nvPicPr>
        <p:blipFill>
          <a:blip r:embed="rId6" cstate="print">
            <a:extLst>
              <a:ext uri="{28A0092B-C50C-407E-A947-70E740481C1C}">
                <a14:useLocalDpi xmlns:a14="http://schemas.microsoft.com/office/drawing/2010/main" val="0"/>
              </a:ext>
            </a:extLst>
          </a:blip>
          <a:srcRect l="14285" t="27164" r="44060" b="21153"/>
          <a:stretch>
            <a:fillRect/>
          </a:stretch>
        </p:blipFill>
        <p:spPr bwMode="auto">
          <a:xfrm>
            <a:off x="1474992" y="1350426"/>
            <a:ext cx="2880320" cy="223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2208" y="915391"/>
            <a:ext cx="3070264" cy="338554"/>
          </a:xfrm>
          <a:prstGeom prst="rect">
            <a:avLst/>
          </a:prstGeom>
        </p:spPr>
        <p:txBody>
          <a:bodyPr wrap="none">
            <a:spAutoFit/>
          </a:bodyPr>
          <a:lstStyle/>
          <a:p>
            <a:r>
              <a:rPr lang="es-ES" sz="1600" b="1" dirty="0">
                <a:solidFill>
                  <a:srgbClr val="0070C0"/>
                </a:solidFill>
              </a:rPr>
              <a:t>5.5 ¿Qué les falta a los pedaleros?</a:t>
            </a:r>
            <a:endParaRPr lang="es-CL" sz="1600" b="1" dirty="0">
              <a:solidFill>
                <a:srgbClr val="0070C0"/>
              </a:solidFill>
            </a:endParaRPr>
          </a:p>
        </p:txBody>
      </p:sp>
    </p:spTree>
    <p:extLst>
      <p:ext uri="{BB962C8B-B14F-4D97-AF65-F5344CB8AC3E}">
        <p14:creationId xmlns:p14="http://schemas.microsoft.com/office/powerpoint/2010/main" val="3159912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892552"/>
          </a:xfrm>
          <a:prstGeom prst="rect">
            <a:avLst/>
          </a:prstGeom>
        </p:spPr>
        <p:txBody>
          <a:bodyPr wrap="square">
            <a:spAutoFit/>
          </a:bodyPr>
          <a:lstStyle/>
          <a:p>
            <a:r>
              <a:rPr lang="es-CL" sz="2400" b="1" dirty="0">
                <a:solidFill>
                  <a:schemeClr val="bg1"/>
                </a:solidFill>
              </a:rPr>
              <a:t>Diagnosis: Brechas para la Movilidad Activa.</a:t>
            </a:r>
            <a:endParaRPr lang="es-CL" sz="2400" dirty="0"/>
          </a:p>
          <a:p>
            <a:endParaRPr lang="es-CL" sz="2800" dirty="0"/>
          </a:p>
        </p:txBody>
      </p:sp>
      <p:sp>
        <p:nvSpPr>
          <p:cNvPr id="13" name="CuadroTexto 12"/>
          <p:cNvSpPr txBox="1"/>
          <p:nvPr/>
        </p:nvSpPr>
        <p:spPr>
          <a:xfrm>
            <a:off x="34677" y="5499556"/>
            <a:ext cx="3396651" cy="215444"/>
          </a:xfrm>
          <a:prstGeom prst="rect">
            <a:avLst/>
          </a:prstGeom>
          <a:noFill/>
        </p:spPr>
        <p:txBody>
          <a:bodyPr wrap="square" rtlCol="0">
            <a:spAutoFit/>
          </a:bodyPr>
          <a:lstStyle/>
          <a:p>
            <a:r>
              <a:rPr lang="es-ES" sz="800" dirty="0" smtClean="0">
                <a:solidFill>
                  <a:srgbClr val="0070C0"/>
                </a:solidFill>
              </a:rPr>
              <a:t>Fuente: Elaboración propia, en base a EOD 2012</a:t>
            </a:r>
            <a:endParaRPr lang="es-CL" sz="1200" dirty="0">
              <a:solidFill>
                <a:srgbClr val="0070C0"/>
              </a:solidFill>
            </a:endParaRPr>
          </a:p>
        </p:txBody>
      </p:sp>
      <p:sp>
        <p:nvSpPr>
          <p:cNvPr id="15" name="CuadroTexto 14"/>
          <p:cNvSpPr txBox="1"/>
          <p:nvPr/>
        </p:nvSpPr>
        <p:spPr>
          <a:xfrm>
            <a:off x="308608" y="810389"/>
            <a:ext cx="5472608" cy="584775"/>
          </a:xfrm>
          <a:prstGeom prst="rect">
            <a:avLst/>
          </a:prstGeom>
          <a:noFill/>
        </p:spPr>
        <p:txBody>
          <a:bodyPr wrap="square" rtlCol="0">
            <a:spAutoFit/>
          </a:bodyPr>
          <a:lstStyle/>
          <a:p>
            <a:r>
              <a:rPr lang="es-ES" sz="1600" dirty="0" smtClean="0">
                <a:solidFill>
                  <a:srgbClr val="0070C0"/>
                </a:solidFill>
              </a:rPr>
              <a:t>Infraestructura </a:t>
            </a:r>
            <a:r>
              <a:rPr lang="es-ES" sz="1600" dirty="0" err="1" smtClean="0">
                <a:solidFill>
                  <a:srgbClr val="0070C0"/>
                </a:solidFill>
              </a:rPr>
              <a:t>Ciclovíal</a:t>
            </a:r>
            <a:r>
              <a:rPr lang="es-ES" sz="1600" dirty="0" smtClean="0">
                <a:solidFill>
                  <a:srgbClr val="0070C0"/>
                </a:solidFill>
              </a:rPr>
              <a:t>.</a:t>
            </a:r>
            <a:endParaRPr lang="es-CL" sz="1600" dirty="0">
              <a:solidFill>
                <a:srgbClr val="0070C0"/>
              </a:solidFill>
            </a:endParaRPr>
          </a:p>
          <a:p>
            <a:endParaRPr lang="es-CL" sz="1600" dirty="0">
              <a:solidFill>
                <a:srgbClr val="0070C0"/>
              </a:solidFill>
            </a:endParaRPr>
          </a:p>
        </p:txBody>
      </p:sp>
      <p:pic>
        <p:nvPicPr>
          <p:cNvPr id="2" name="Imagen 1"/>
          <p:cNvPicPr>
            <a:picLocks noChangeAspect="1"/>
          </p:cNvPicPr>
          <p:nvPr/>
        </p:nvPicPr>
        <p:blipFill rotWithShape="1">
          <a:blip r:embed="rId4"/>
          <a:srcRect l="17150" t="32000" r="17600" b="14721"/>
          <a:stretch/>
        </p:blipFill>
        <p:spPr>
          <a:xfrm>
            <a:off x="489570" y="1135783"/>
            <a:ext cx="8092946" cy="4130194"/>
          </a:xfrm>
          <a:prstGeom prst="rect">
            <a:avLst/>
          </a:prstGeom>
        </p:spPr>
      </p:pic>
    </p:spTree>
    <p:extLst>
      <p:ext uri="{BB962C8B-B14F-4D97-AF65-F5344CB8AC3E}">
        <p14:creationId xmlns:p14="http://schemas.microsoft.com/office/powerpoint/2010/main" val="2030694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892552"/>
          </a:xfrm>
          <a:prstGeom prst="rect">
            <a:avLst/>
          </a:prstGeom>
        </p:spPr>
        <p:txBody>
          <a:bodyPr wrap="square">
            <a:spAutoFit/>
          </a:bodyPr>
          <a:lstStyle/>
          <a:p>
            <a:r>
              <a:rPr lang="es-CL" sz="2400" b="1" dirty="0">
                <a:solidFill>
                  <a:schemeClr val="bg1"/>
                </a:solidFill>
              </a:rPr>
              <a:t>Diagnosis: Brechas para la Movilidad Activa.</a:t>
            </a:r>
            <a:endParaRPr lang="es-CL" sz="2400" dirty="0"/>
          </a:p>
          <a:p>
            <a:endParaRPr lang="es-CL" sz="2800" dirty="0"/>
          </a:p>
        </p:txBody>
      </p:sp>
      <p:sp>
        <p:nvSpPr>
          <p:cNvPr id="13" name="CuadroTexto 12"/>
          <p:cNvSpPr txBox="1"/>
          <p:nvPr/>
        </p:nvSpPr>
        <p:spPr>
          <a:xfrm>
            <a:off x="34677" y="5499556"/>
            <a:ext cx="3396651" cy="215444"/>
          </a:xfrm>
          <a:prstGeom prst="rect">
            <a:avLst/>
          </a:prstGeom>
          <a:noFill/>
        </p:spPr>
        <p:txBody>
          <a:bodyPr wrap="square" rtlCol="0">
            <a:spAutoFit/>
          </a:bodyPr>
          <a:lstStyle/>
          <a:p>
            <a:r>
              <a:rPr lang="es-ES" sz="800" dirty="0" smtClean="0">
                <a:solidFill>
                  <a:srgbClr val="0070C0"/>
                </a:solidFill>
              </a:rPr>
              <a:t>Fuente: Elaboración propia,</a:t>
            </a:r>
            <a:endParaRPr lang="es-CL" sz="1200" dirty="0">
              <a:solidFill>
                <a:srgbClr val="0070C0"/>
              </a:solidFill>
            </a:endParaRPr>
          </a:p>
        </p:txBody>
      </p:sp>
      <p:sp>
        <p:nvSpPr>
          <p:cNvPr id="15" name="CuadroTexto 14"/>
          <p:cNvSpPr txBox="1"/>
          <p:nvPr/>
        </p:nvSpPr>
        <p:spPr>
          <a:xfrm>
            <a:off x="308608" y="810389"/>
            <a:ext cx="5472608" cy="584775"/>
          </a:xfrm>
          <a:prstGeom prst="rect">
            <a:avLst/>
          </a:prstGeom>
          <a:noFill/>
        </p:spPr>
        <p:txBody>
          <a:bodyPr wrap="square" rtlCol="0">
            <a:spAutoFit/>
          </a:bodyPr>
          <a:lstStyle/>
          <a:p>
            <a:r>
              <a:rPr lang="es-ES" sz="1600" dirty="0" smtClean="0">
                <a:solidFill>
                  <a:srgbClr val="0070C0"/>
                </a:solidFill>
              </a:rPr>
              <a:t>Infraestructura </a:t>
            </a:r>
            <a:r>
              <a:rPr lang="es-ES" sz="1600" dirty="0" err="1" smtClean="0">
                <a:solidFill>
                  <a:srgbClr val="0070C0"/>
                </a:solidFill>
              </a:rPr>
              <a:t>Ciclovíal</a:t>
            </a:r>
            <a:r>
              <a:rPr lang="es-ES" sz="1600" dirty="0" smtClean="0">
                <a:solidFill>
                  <a:srgbClr val="0070C0"/>
                </a:solidFill>
              </a:rPr>
              <a:t>.</a:t>
            </a:r>
            <a:endParaRPr lang="es-CL" sz="1600" dirty="0">
              <a:solidFill>
                <a:srgbClr val="0070C0"/>
              </a:solidFill>
            </a:endParaRPr>
          </a:p>
          <a:p>
            <a:endParaRPr lang="es-CL" sz="1600" dirty="0">
              <a:solidFill>
                <a:srgbClr val="0070C0"/>
              </a:solidFill>
            </a:endParaRPr>
          </a:p>
        </p:txBody>
      </p:sp>
      <p:pic>
        <p:nvPicPr>
          <p:cNvPr id="1026" name="Picture 2" descr="Crecimient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41858" y="769269"/>
            <a:ext cx="474345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Gráfico 1"/>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0991" y="3816347"/>
            <a:ext cx="4162834" cy="146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a:spLocks noChangeArrowheads="1"/>
          </p:cNvSpPr>
          <p:nvPr/>
        </p:nvSpPr>
        <p:spPr bwMode="auto">
          <a:xfrm>
            <a:off x="283104" y="1246375"/>
            <a:ext cx="738954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L"/>
          </a:p>
        </p:txBody>
      </p:sp>
      <p:graphicFrame>
        <p:nvGraphicFramePr>
          <p:cNvPr id="4" name="Objeto 3"/>
          <p:cNvGraphicFramePr>
            <a:graphicFrameLocks/>
          </p:cNvGraphicFramePr>
          <p:nvPr>
            <p:extLst>
              <p:ext uri="{D42A27DB-BD31-4B8C-83A1-F6EECF244321}">
                <p14:modId xmlns:p14="http://schemas.microsoft.com/office/powerpoint/2010/main" val="4158836026"/>
              </p:ext>
            </p:extLst>
          </p:nvPr>
        </p:nvGraphicFramePr>
        <p:xfrm>
          <a:off x="283105" y="1246377"/>
          <a:ext cx="3702468" cy="2126830"/>
        </p:xfrm>
        <a:graphic>
          <a:graphicData uri="http://schemas.openxmlformats.org/presentationml/2006/ole">
            <mc:AlternateContent xmlns:mc="http://schemas.openxmlformats.org/markup-compatibility/2006">
              <mc:Choice xmlns:v="urn:schemas-microsoft-com:vml" Requires="v">
                <p:oleObj spid="_x0000_s1059" name="Gráfico" r:id="rId7" imgW="4584589" imgH="2755631" progId="Excel.Chart.8">
                  <p:embed/>
                </p:oleObj>
              </mc:Choice>
              <mc:Fallback>
                <p:oleObj name="Gráfico" r:id="rId7" imgW="4584589" imgH="2755631" progId="Excel.Chart.8">
                  <p:embed/>
                  <p:pic>
                    <p:nvPicPr>
                      <p:cNvPr id="0" name="Gráfico 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105" y="1246377"/>
                        <a:ext cx="3702468" cy="2126830"/>
                      </a:xfrm>
                      <a:prstGeom prst="rect">
                        <a:avLst/>
                      </a:prstGeom>
                      <a:noFill/>
                    </p:spPr>
                  </p:pic>
                </p:oleObj>
              </mc:Fallback>
            </mc:AlternateContent>
          </a:graphicData>
        </a:graphic>
      </p:graphicFrame>
      <p:sp>
        <p:nvSpPr>
          <p:cNvPr id="9" name="Rectangle 6"/>
          <p:cNvSpPr>
            <a:spLocks noChangeArrowheads="1"/>
          </p:cNvSpPr>
          <p:nvPr/>
        </p:nvSpPr>
        <p:spPr bwMode="auto">
          <a:xfrm>
            <a:off x="283104" y="3999100"/>
            <a:ext cx="738954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L"/>
          </a:p>
        </p:txBody>
      </p:sp>
    </p:spTree>
    <p:extLst>
      <p:ext uri="{BB962C8B-B14F-4D97-AF65-F5344CB8AC3E}">
        <p14:creationId xmlns:p14="http://schemas.microsoft.com/office/powerpoint/2010/main" val="3040903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9145016" cy="1261884"/>
          </a:xfrm>
          <a:prstGeom prst="rect">
            <a:avLst/>
          </a:prstGeom>
        </p:spPr>
        <p:txBody>
          <a:bodyPr wrap="square">
            <a:spAutoFit/>
          </a:bodyPr>
          <a:lstStyle/>
          <a:p>
            <a:r>
              <a:rPr lang="es-CL" sz="2400" b="1" dirty="0">
                <a:solidFill>
                  <a:schemeClr val="bg1"/>
                </a:solidFill>
              </a:rPr>
              <a:t>Diagnosis: Brechas para la Movilidad Activa.</a:t>
            </a:r>
            <a:endParaRPr lang="es-CL" sz="2400" dirty="0"/>
          </a:p>
          <a:p>
            <a:endParaRPr lang="es-CL" sz="2400" b="1" dirty="0">
              <a:solidFill>
                <a:schemeClr val="bg1"/>
              </a:solidFill>
            </a:endParaRPr>
          </a:p>
          <a:p>
            <a:endParaRPr lang="es-CL" sz="2800" dirty="0"/>
          </a:p>
        </p:txBody>
      </p:sp>
      <p:sp>
        <p:nvSpPr>
          <p:cNvPr id="3" name="Rectangle 4"/>
          <p:cNvSpPr>
            <a:spLocks noChangeArrowheads="1"/>
          </p:cNvSpPr>
          <p:nvPr/>
        </p:nvSpPr>
        <p:spPr bwMode="auto">
          <a:xfrm>
            <a:off x="2339752" y="11293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L"/>
          </a:p>
        </p:txBody>
      </p:sp>
      <p:sp>
        <p:nvSpPr>
          <p:cNvPr id="13" name="CuadroTexto 12"/>
          <p:cNvSpPr txBox="1"/>
          <p:nvPr/>
        </p:nvSpPr>
        <p:spPr>
          <a:xfrm>
            <a:off x="4570915" y="1338946"/>
            <a:ext cx="5329411" cy="276999"/>
          </a:xfrm>
          <a:prstGeom prst="rect">
            <a:avLst/>
          </a:prstGeom>
          <a:noFill/>
        </p:spPr>
        <p:txBody>
          <a:bodyPr wrap="square" rtlCol="0">
            <a:spAutoFit/>
          </a:bodyPr>
          <a:lstStyle/>
          <a:p>
            <a:r>
              <a:rPr lang="es-CL" sz="1200" dirty="0">
                <a:solidFill>
                  <a:srgbClr val="007DDA"/>
                </a:solidFill>
              </a:rPr>
              <a:t>Países OCDE – Fallecidos por cada 100.000 habitantes </a:t>
            </a:r>
          </a:p>
        </p:txBody>
      </p:sp>
      <p:sp>
        <p:nvSpPr>
          <p:cNvPr id="12" name="CuadroTexto 11"/>
          <p:cNvSpPr txBox="1"/>
          <p:nvPr/>
        </p:nvSpPr>
        <p:spPr>
          <a:xfrm>
            <a:off x="457200" y="845021"/>
            <a:ext cx="5472608" cy="338554"/>
          </a:xfrm>
          <a:prstGeom prst="rect">
            <a:avLst/>
          </a:prstGeom>
          <a:noFill/>
        </p:spPr>
        <p:txBody>
          <a:bodyPr wrap="square" rtlCol="0">
            <a:spAutoFit/>
          </a:bodyPr>
          <a:lstStyle/>
          <a:p>
            <a:r>
              <a:rPr lang="es-CL" sz="1600" dirty="0" smtClean="0">
                <a:solidFill>
                  <a:srgbClr val="0070C0"/>
                </a:solidFill>
              </a:rPr>
              <a:t>Seguridad </a:t>
            </a:r>
            <a:r>
              <a:rPr lang="es-CL" sz="1600" dirty="0">
                <a:solidFill>
                  <a:srgbClr val="0070C0"/>
                </a:solidFill>
              </a:rPr>
              <a:t>de Tránsito</a:t>
            </a:r>
          </a:p>
        </p:txBody>
      </p:sp>
      <p:pic>
        <p:nvPicPr>
          <p:cNvPr id="9" name="Imagen 8"/>
          <p:cNvPicPr>
            <a:picLocks noChangeAspect="1"/>
          </p:cNvPicPr>
          <p:nvPr/>
        </p:nvPicPr>
        <p:blipFill rotWithShape="1">
          <a:blip r:embed="rId4"/>
          <a:srcRect l="32900" t="28400" r="31100" b="25521"/>
          <a:stretch/>
        </p:blipFill>
        <p:spPr>
          <a:xfrm>
            <a:off x="217109" y="1921396"/>
            <a:ext cx="3915617" cy="3132494"/>
          </a:xfrm>
          <a:prstGeom prst="rect">
            <a:avLst/>
          </a:prstGeom>
        </p:spPr>
      </p:pic>
      <p:pic>
        <p:nvPicPr>
          <p:cNvPr id="10" name="Imagen 9"/>
          <p:cNvPicPr>
            <a:picLocks noChangeAspect="1"/>
          </p:cNvPicPr>
          <p:nvPr/>
        </p:nvPicPr>
        <p:blipFill rotWithShape="1">
          <a:blip r:embed="rId5"/>
          <a:srcRect l="10401" t="21920" r="36500" b="16160"/>
          <a:stretch/>
        </p:blipFill>
        <p:spPr>
          <a:xfrm>
            <a:off x="4275789" y="1534583"/>
            <a:ext cx="4861458" cy="3543096"/>
          </a:xfrm>
          <a:prstGeom prst="rect">
            <a:avLst/>
          </a:prstGeom>
        </p:spPr>
      </p:pic>
      <p:sp>
        <p:nvSpPr>
          <p:cNvPr id="18" name="CuadroTexto 17"/>
          <p:cNvSpPr txBox="1"/>
          <p:nvPr/>
        </p:nvSpPr>
        <p:spPr>
          <a:xfrm>
            <a:off x="5929808" y="5377780"/>
            <a:ext cx="3396651" cy="215444"/>
          </a:xfrm>
          <a:prstGeom prst="rect">
            <a:avLst/>
          </a:prstGeom>
          <a:noFill/>
        </p:spPr>
        <p:txBody>
          <a:bodyPr wrap="square" rtlCol="0">
            <a:spAutoFit/>
          </a:bodyPr>
          <a:lstStyle/>
          <a:p>
            <a:r>
              <a:rPr lang="es-ES" sz="800" dirty="0" smtClean="0">
                <a:solidFill>
                  <a:srgbClr val="0070C0"/>
                </a:solidFill>
              </a:rPr>
              <a:t>Fuente: </a:t>
            </a:r>
            <a:r>
              <a:rPr lang="es-ES" sz="800" dirty="0">
                <a:solidFill>
                  <a:srgbClr val="0070C0"/>
                </a:solidFill>
              </a:rPr>
              <a:t>P</a:t>
            </a:r>
            <a:r>
              <a:rPr lang="es-ES" sz="800" dirty="0" smtClean="0">
                <a:solidFill>
                  <a:srgbClr val="0070C0"/>
                </a:solidFill>
              </a:rPr>
              <a:t>olítica Nacional de Seguridad de Tránsito. CONASET. 2017.</a:t>
            </a:r>
            <a:endParaRPr lang="es-CL" sz="1200" dirty="0">
              <a:solidFill>
                <a:srgbClr val="0070C0"/>
              </a:solidFill>
            </a:endParaRPr>
          </a:p>
        </p:txBody>
      </p:sp>
      <p:sp>
        <p:nvSpPr>
          <p:cNvPr id="19" name="CuadroTexto 18"/>
          <p:cNvSpPr txBox="1"/>
          <p:nvPr/>
        </p:nvSpPr>
        <p:spPr>
          <a:xfrm>
            <a:off x="361717" y="1324945"/>
            <a:ext cx="5329411" cy="276999"/>
          </a:xfrm>
          <a:prstGeom prst="rect">
            <a:avLst/>
          </a:prstGeom>
          <a:noFill/>
        </p:spPr>
        <p:txBody>
          <a:bodyPr wrap="square" rtlCol="0">
            <a:spAutoFit/>
          </a:bodyPr>
          <a:lstStyle/>
          <a:p>
            <a:r>
              <a:rPr lang="es-CL" sz="1200" dirty="0">
                <a:solidFill>
                  <a:srgbClr val="007DDA"/>
                </a:solidFill>
              </a:rPr>
              <a:t>Fallecidos según tipo de usuario (2012-2016) </a:t>
            </a:r>
          </a:p>
        </p:txBody>
      </p:sp>
    </p:spTree>
    <p:extLst>
      <p:ext uri="{BB962C8B-B14F-4D97-AF65-F5344CB8AC3E}">
        <p14:creationId xmlns:p14="http://schemas.microsoft.com/office/powerpoint/2010/main" val="2126665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892552"/>
          </a:xfrm>
          <a:prstGeom prst="rect">
            <a:avLst/>
          </a:prstGeom>
        </p:spPr>
        <p:txBody>
          <a:bodyPr wrap="square">
            <a:spAutoFit/>
          </a:bodyPr>
          <a:lstStyle/>
          <a:p>
            <a:r>
              <a:rPr lang="es-CL" sz="2400" b="1" dirty="0">
                <a:solidFill>
                  <a:schemeClr val="bg1"/>
                </a:solidFill>
              </a:rPr>
              <a:t>Diagnosis: Brechas para la Movilidad Activa.</a:t>
            </a:r>
            <a:endParaRPr lang="es-CL" sz="2400" dirty="0"/>
          </a:p>
          <a:p>
            <a:endParaRPr lang="es-CL" sz="2800" dirty="0"/>
          </a:p>
        </p:txBody>
      </p:sp>
      <p:sp>
        <p:nvSpPr>
          <p:cNvPr id="18" name="CuadroTexto 17"/>
          <p:cNvSpPr txBox="1"/>
          <p:nvPr/>
        </p:nvSpPr>
        <p:spPr>
          <a:xfrm>
            <a:off x="5103535" y="5499556"/>
            <a:ext cx="3396651" cy="215444"/>
          </a:xfrm>
          <a:prstGeom prst="rect">
            <a:avLst/>
          </a:prstGeom>
          <a:noFill/>
        </p:spPr>
        <p:txBody>
          <a:bodyPr wrap="square" rtlCol="0">
            <a:spAutoFit/>
          </a:bodyPr>
          <a:lstStyle/>
          <a:p>
            <a:r>
              <a:rPr lang="es-ES" sz="800" dirty="0" smtClean="0">
                <a:solidFill>
                  <a:srgbClr val="0070C0"/>
                </a:solidFill>
              </a:rPr>
              <a:t>Fuente: Elaboración propia, en base a CONASET 2015</a:t>
            </a:r>
            <a:endParaRPr lang="es-CL" sz="1200" dirty="0">
              <a:solidFill>
                <a:srgbClr val="0070C0"/>
              </a:solidFill>
            </a:endParaRPr>
          </a:p>
        </p:txBody>
      </p:sp>
      <p:sp>
        <p:nvSpPr>
          <p:cNvPr id="2" name="CuadroTexto 1"/>
          <p:cNvSpPr txBox="1"/>
          <p:nvPr/>
        </p:nvSpPr>
        <p:spPr>
          <a:xfrm>
            <a:off x="332448" y="734210"/>
            <a:ext cx="5472608" cy="338554"/>
          </a:xfrm>
          <a:prstGeom prst="rect">
            <a:avLst/>
          </a:prstGeom>
          <a:noFill/>
        </p:spPr>
        <p:txBody>
          <a:bodyPr wrap="square" rtlCol="0">
            <a:spAutoFit/>
          </a:bodyPr>
          <a:lstStyle/>
          <a:p>
            <a:r>
              <a:rPr lang="es-ES" sz="1600" dirty="0" smtClean="0">
                <a:solidFill>
                  <a:srgbClr val="0070C0"/>
                </a:solidFill>
              </a:rPr>
              <a:t>Siniestros en modo bicicleta </a:t>
            </a:r>
            <a:endParaRPr lang="es-CL" sz="1600" dirty="0">
              <a:solidFill>
                <a:srgbClr val="0070C0"/>
              </a:solidFill>
            </a:endParaRPr>
          </a:p>
        </p:txBody>
      </p:sp>
      <p:pic>
        <p:nvPicPr>
          <p:cNvPr id="15362" name="Imagen 3"/>
          <p:cNvPicPr>
            <a:picLocks noChangeAspect="1" noChangeArrowheads="1"/>
          </p:cNvPicPr>
          <p:nvPr/>
        </p:nvPicPr>
        <p:blipFill>
          <a:blip r:embed="rId4" cstate="print">
            <a:extLst>
              <a:ext uri="{28A0092B-C50C-407E-A947-70E740481C1C}">
                <a14:useLocalDpi xmlns:a14="http://schemas.microsoft.com/office/drawing/2010/main" val="0"/>
              </a:ext>
            </a:extLst>
          </a:blip>
          <a:srcRect l="31400" t="17650" r="12762" b="37003"/>
          <a:stretch>
            <a:fillRect/>
          </a:stretch>
        </p:blipFill>
        <p:spPr bwMode="auto">
          <a:xfrm>
            <a:off x="220575" y="1069253"/>
            <a:ext cx="3138487"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Imagen 2"/>
          <p:cNvPicPr>
            <a:picLocks noChangeAspect="1" noChangeArrowheads="1"/>
          </p:cNvPicPr>
          <p:nvPr/>
        </p:nvPicPr>
        <p:blipFill>
          <a:blip r:embed="rId5" cstate="print">
            <a:extLst>
              <a:ext uri="{28A0092B-C50C-407E-A947-70E740481C1C}">
                <a14:useLocalDpi xmlns:a14="http://schemas.microsoft.com/office/drawing/2010/main" val="0"/>
              </a:ext>
            </a:extLst>
          </a:blip>
          <a:srcRect l="18161" t="13577" r="29735" b="17723"/>
          <a:stretch>
            <a:fillRect/>
          </a:stretch>
        </p:blipFill>
        <p:spPr bwMode="auto">
          <a:xfrm>
            <a:off x="457200" y="2770663"/>
            <a:ext cx="346075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Imagen 1"/>
          <p:cNvPicPr>
            <a:picLocks noChangeAspect="1" noChangeArrowheads="1"/>
          </p:cNvPicPr>
          <p:nvPr/>
        </p:nvPicPr>
        <p:blipFill>
          <a:blip r:embed="rId6">
            <a:extLst>
              <a:ext uri="{28A0092B-C50C-407E-A947-70E740481C1C}">
                <a14:useLocalDpi xmlns:a14="http://schemas.microsoft.com/office/drawing/2010/main" val="0"/>
              </a:ext>
            </a:extLst>
          </a:blip>
          <a:srcRect l="20497" t="17308" r="32933" b="12741"/>
          <a:stretch>
            <a:fillRect/>
          </a:stretch>
        </p:blipFill>
        <p:spPr bwMode="auto">
          <a:xfrm>
            <a:off x="5130225" y="810388"/>
            <a:ext cx="3983960" cy="463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5713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457200" y="49188"/>
            <a:ext cx="8229600" cy="720081"/>
          </a:xfrm>
        </p:spPr>
        <p:txBody>
          <a:bodyPr>
            <a:noAutofit/>
          </a:bodyPr>
          <a:lstStyle/>
          <a:p>
            <a:pPr algn="l"/>
            <a:r>
              <a:rPr lang="es-ES" sz="2800" b="1" dirty="0" smtClean="0">
                <a:solidFill>
                  <a:schemeClr val="bg1"/>
                </a:solidFill>
              </a:rPr>
              <a:t>Programa</a:t>
            </a:r>
            <a:endParaRPr lang="es-CL" sz="2800" b="1" dirty="0">
              <a:solidFill>
                <a:schemeClr val="bg1"/>
              </a:solidFill>
            </a:endParaRPr>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2" name="1 CuadroTexto"/>
          <p:cNvSpPr txBox="1"/>
          <p:nvPr/>
        </p:nvSpPr>
        <p:spPr>
          <a:xfrm>
            <a:off x="7164288" y="3001516"/>
            <a:ext cx="1656184" cy="307777"/>
          </a:xfrm>
          <a:prstGeom prst="rect">
            <a:avLst/>
          </a:prstGeom>
          <a:noFill/>
        </p:spPr>
        <p:txBody>
          <a:bodyPr wrap="square" rtlCol="0">
            <a:spAutoFit/>
          </a:bodyPr>
          <a:lstStyle/>
          <a:p>
            <a:pPr algn="ctr"/>
            <a:r>
              <a:rPr lang="es-CL" sz="1400" dirty="0" smtClean="0">
                <a:solidFill>
                  <a:schemeClr val="bg1"/>
                </a:solidFill>
              </a:rPr>
              <a:t>$1.634.162.120.804</a:t>
            </a:r>
            <a:endParaRPr lang="es-CL" sz="1400" dirty="0">
              <a:solidFill>
                <a:schemeClr val="bg1"/>
              </a:solidFill>
            </a:endParaRPr>
          </a:p>
        </p:txBody>
      </p:sp>
      <p:graphicFrame>
        <p:nvGraphicFramePr>
          <p:cNvPr id="10" name="Tabla 9"/>
          <p:cNvGraphicFramePr>
            <a:graphicFrameLocks noGrp="1"/>
          </p:cNvGraphicFramePr>
          <p:nvPr>
            <p:extLst>
              <p:ext uri="{D42A27DB-BD31-4B8C-83A1-F6EECF244321}">
                <p14:modId xmlns:p14="http://schemas.microsoft.com/office/powerpoint/2010/main" val="3160589972"/>
              </p:ext>
            </p:extLst>
          </p:nvPr>
        </p:nvGraphicFramePr>
        <p:xfrm>
          <a:off x="323527" y="810389"/>
          <a:ext cx="8496945" cy="4816466"/>
        </p:xfrm>
        <a:graphic>
          <a:graphicData uri="http://schemas.openxmlformats.org/drawingml/2006/table">
            <a:tbl>
              <a:tblPr firstRow="1" firstCol="1" bandRow="1">
                <a:tableStyleId>{6E25E649-3F16-4E02-A733-19D2CDBF48F0}</a:tableStyleId>
              </a:tblPr>
              <a:tblGrid>
                <a:gridCol w="1721709">
                  <a:extLst>
                    <a:ext uri="{9D8B030D-6E8A-4147-A177-3AD203B41FA5}">
                      <a16:colId xmlns:a16="http://schemas.microsoft.com/office/drawing/2014/main" val="1544122165"/>
                    </a:ext>
                  </a:extLst>
                </a:gridCol>
                <a:gridCol w="6775236">
                  <a:extLst>
                    <a:ext uri="{9D8B030D-6E8A-4147-A177-3AD203B41FA5}">
                      <a16:colId xmlns:a16="http://schemas.microsoft.com/office/drawing/2014/main" val="3231051350"/>
                    </a:ext>
                  </a:extLst>
                </a:gridCol>
              </a:tblGrid>
              <a:tr h="319443">
                <a:tc gridSpan="2">
                  <a:txBody>
                    <a:bodyPr/>
                    <a:lstStyle/>
                    <a:p>
                      <a:pPr algn="l">
                        <a:lnSpc>
                          <a:spcPct val="106000"/>
                        </a:lnSpc>
                        <a:spcAft>
                          <a:spcPts val="800"/>
                        </a:spcAft>
                      </a:pPr>
                      <a:r>
                        <a:rPr lang="es-CL" sz="1200" dirty="0" smtClean="0">
                          <a:effectLst/>
                        </a:rPr>
                        <a:t>                HORARIO</a:t>
                      </a:r>
                      <a:r>
                        <a:rPr lang="es-CL" sz="1200" dirty="0">
                          <a:effectLst/>
                        </a:rPr>
                        <a:t>	</a:t>
                      </a:r>
                      <a:r>
                        <a:rPr lang="es-CL" sz="1200" dirty="0" smtClean="0">
                          <a:effectLst/>
                        </a:rPr>
                        <a:t>                                                                    Actividad</a:t>
                      </a:r>
                      <a:endParaRPr lang="es-CL" sz="1100"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s-CL"/>
                    </a:p>
                  </a:txBody>
                  <a:tcPr/>
                </a:tc>
                <a:extLst>
                  <a:ext uri="{0D108BD9-81ED-4DB2-BD59-A6C34878D82A}">
                    <a16:rowId xmlns:a16="http://schemas.microsoft.com/office/drawing/2014/main" val="1403249816"/>
                  </a:ext>
                </a:extLst>
              </a:tr>
              <a:tr h="336784">
                <a:tc>
                  <a:txBody>
                    <a:bodyPr/>
                    <a:lstStyle/>
                    <a:p>
                      <a:pPr algn="ctr">
                        <a:lnSpc>
                          <a:spcPct val="107000"/>
                        </a:lnSpc>
                        <a:spcAft>
                          <a:spcPts val="1000"/>
                        </a:spcAft>
                      </a:pPr>
                      <a:r>
                        <a:rPr lang="es-CL" sz="1400">
                          <a:effectLst/>
                        </a:rPr>
                        <a:t>10.30-10.45</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255"/>
                        </a:spcAft>
                      </a:pPr>
                      <a:r>
                        <a:rPr lang="es-CL" sz="1400">
                          <a:effectLst/>
                        </a:rPr>
                        <a:t>Admisión y Registro de Asistentes </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09731251"/>
                  </a:ext>
                </a:extLst>
              </a:tr>
              <a:tr h="336784">
                <a:tc>
                  <a:txBody>
                    <a:bodyPr/>
                    <a:lstStyle/>
                    <a:p>
                      <a:pPr algn="ctr">
                        <a:lnSpc>
                          <a:spcPct val="107000"/>
                        </a:lnSpc>
                        <a:spcAft>
                          <a:spcPts val="1000"/>
                        </a:spcAft>
                      </a:pPr>
                      <a:r>
                        <a:rPr lang="es-CL" sz="1400">
                          <a:effectLst/>
                        </a:rPr>
                        <a:t>10.45-10.55</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255"/>
                        </a:spcAft>
                      </a:pPr>
                      <a:r>
                        <a:rPr lang="es-CL" sz="1400">
                          <a:effectLst/>
                        </a:rPr>
                        <a:t>Bienvenida y palabras autoridades presentes.  </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87679951"/>
                  </a:ext>
                </a:extLst>
              </a:tr>
              <a:tr h="886225">
                <a:tc>
                  <a:txBody>
                    <a:bodyPr/>
                    <a:lstStyle/>
                    <a:p>
                      <a:pPr algn="ctr">
                        <a:lnSpc>
                          <a:spcPct val="107000"/>
                        </a:lnSpc>
                        <a:spcAft>
                          <a:spcPts val="1000"/>
                        </a:spcAft>
                      </a:pPr>
                      <a:r>
                        <a:rPr lang="es-CL" sz="1400" dirty="0">
                          <a:effectLst/>
                        </a:rPr>
                        <a:t>10.55-11.15</a:t>
                      </a:r>
                      <a:endParaRPr lang="es-CL" sz="1200"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255"/>
                        </a:spcAft>
                      </a:pPr>
                      <a:r>
                        <a:rPr lang="es-CL" sz="1400" dirty="0">
                          <a:effectLst/>
                        </a:rPr>
                        <a:t>Contextualización del taller en el marco de la construcción de la Política Regional de Movilidad: Álvaro Jordan.</a:t>
                      </a:r>
                      <a:endParaRPr lang="es-CL" sz="1200" dirty="0">
                        <a:effectLst/>
                      </a:endParaRPr>
                    </a:p>
                    <a:p>
                      <a:pPr marL="1270">
                        <a:lnSpc>
                          <a:spcPct val="107000"/>
                        </a:lnSpc>
                        <a:spcAft>
                          <a:spcPts val="255"/>
                        </a:spcAft>
                      </a:pPr>
                      <a:r>
                        <a:rPr lang="es-CL" sz="1400" dirty="0">
                          <a:effectLst/>
                        </a:rPr>
                        <a:t> </a:t>
                      </a:r>
                      <a:endParaRPr lang="es-CL" sz="1200"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46701888"/>
                  </a:ext>
                </a:extLst>
              </a:tr>
              <a:tr h="1112755">
                <a:tc>
                  <a:txBody>
                    <a:bodyPr/>
                    <a:lstStyle/>
                    <a:p>
                      <a:pPr algn="ctr">
                        <a:lnSpc>
                          <a:spcPct val="107000"/>
                        </a:lnSpc>
                        <a:spcAft>
                          <a:spcPts val="1000"/>
                        </a:spcAft>
                      </a:pPr>
                      <a:r>
                        <a:rPr lang="es-CL" sz="1400">
                          <a:effectLst/>
                        </a:rPr>
                        <a:t>11.15-11.30</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1000"/>
                        </a:spcAft>
                      </a:pPr>
                      <a:r>
                        <a:rPr lang="es-CL" sz="1400" u="sng">
                          <a:effectLst/>
                        </a:rPr>
                        <a:t>Actividad: Se entregará a cada organización un documento con la Estrategia de la Política y una hoja para anotaciones en la que tendrán que observar las líneas estratégicas propuestas, consignar modificaciones y/o agregar elementos faltantes.</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65676670"/>
                  </a:ext>
                </a:extLst>
              </a:tr>
              <a:tr h="371465">
                <a:tc>
                  <a:txBody>
                    <a:bodyPr/>
                    <a:lstStyle/>
                    <a:p>
                      <a:pPr algn="ctr">
                        <a:lnSpc>
                          <a:spcPct val="107000"/>
                        </a:lnSpc>
                        <a:spcAft>
                          <a:spcPts val="1000"/>
                        </a:spcAft>
                      </a:pPr>
                      <a:r>
                        <a:rPr lang="es-CL" sz="1400">
                          <a:effectLst/>
                        </a:rPr>
                        <a:t>11.30-11.45</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1000"/>
                        </a:spcAft>
                      </a:pPr>
                      <a:r>
                        <a:rPr lang="es-CL" sz="1400" dirty="0">
                          <a:effectLst/>
                        </a:rPr>
                        <a:t>Lanzamiento del concurso “Embajador de Bicicletas”.</a:t>
                      </a:r>
                      <a:endParaRPr lang="es-CL" sz="1400"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95304146"/>
                  </a:ext>
                </a:extLst>
              </a:tr>
              <a:tr h="365078">
                <a:tc>
                  <a:txBody>
                    <a:bodyPr/>
                    <a:lstStyle/>
                    <a:p>
                      <a:pPr algn="ctr">
                        <a:lnSpc>
                          <a:spcPct val="107000"/>
                        </a:lnSpc>
                        <a:spcAft>
                          <a:spcPts val="1000"/>
                        </a:spcAft>
                      </a:pPr>
                      <a:r>
                        <a:rPr lang="es-CL" sz="1400">
                          <a:effectLst/>
                        </a:rPr>
                        <a:t>11.45-12.00</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1000"/>
                        </a:spcAft>
                      </a:pPr>
                      <a:r>
                        <a:rPr lang="es-CL" sz="1400" dirty="0">
                          <a:effectLst/>
                        </a:rPr>
                        <a:t> </a:t>
                      </a:r>
                      <a:r>
                        <a:rPr lang="es-CL" sz="1400" b="1" dirty="0">
                          <a:effectLst/>
                        </a:rPr>
                        <a:t>Café</a:t>
                      </a:r>
                      <a:endParaRPr lang="es-CL" sz="1200" b="1"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1535430"/>
                  </a:ext>
                </a:extLst>
              </a:tr>
              <a:tr h="550172">
                <a:tc>
                  <a:txBody>
                    <a:bodyPr/>
                    <a:lstStyle/>
                    <a:p>
                      <a:pPr algn="ctr">
                        <a:lnSpc>
                          <a:spcPct val="107000"/>
                        </a:lnSpc>
                        <a:spcAft>
                          <a:spcPts val="1000"/>
                        </a:spcAft>
                      </a:pPr>
                      <a:r>
                        <a:rPr lang="es-CL" sz="1400">
                          <a:effectLst/>
                        </a:rPr>
                        <a:t>12.00-12.30</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1000"/>
                        </a:spcAft>
                      </a:pPr>
                      <a:r>
                        <a:rPr lang="es-CL" sz="1400" u="sng">
                          <a:effectLst/>
                        </a:rPr>
                        <a:t>Continuación Actividad: Entrega de documentos, exposición de comentarios y aportes.</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2447664"/>
                  </a:ext>
                </a:extLst>
              </a:tr>
              <a:tr h="268880">
                <a:tc>
                  <a:txBody>
                    <a:bodyPr/>
                    <a:lstStyle/>
                    <a:p>
                      <a:pPr algn="ctr">
                        <a:lnSpc>
                          <a:spcPct val="107000"/>
                        </a:lnSpc>
                        <a:spcAft>
                          <a:spcPts val="1000"/>
                        </a:spcAft>
                        <a:tabLst>
                          <a:tab pos="899160" algn="ctr"/>
                        </a:tabLst>
                      </a:pPr>
                      <a:r>
                        <a:rPr lang="es-CL" sz="1400">
                          <a:effectLst/>
                        </a:rPr>
                        <a:t>12.50-13.20</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1000"/>
                        </a:spcAft>
                      </a:pPr>
                      <a:r>
                        <a:rPr lang="es-CL" sz="1400" u="sng">
                          <a:effectLst/>
                        </a:rPr>
                        <a:t>Exposiciones Organizaciones Ciudadanas</a:t>
                      </a:r>
                      <a:endParaRPr lang="es-CL" sz="120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90971927"/>
                  </a:ext>
                </a:extLst>
              </a:tr>
              <a:tr h="268880">
                <a:tc>
                  <a:txBody>
                    <a:bodyPr/>
                    <a:lstStyle/>
                    <a:p>
                      <a:pPr algn="ctr">
                        <a:lnSpc>
                          <a:spcPct val="107000"/>
                        </a:lnSpc>
                        <a:spcAft>
                          <a:spcPts val="1000"/>
                        </a:spcAft>
                        <a:tabLst>
                          <a:tab pos="899160" algn="ctr"/>
                        </a:tabLst>
                      </a:pPr>
                      <a:r>
                        <a:rPr lang="es-CL" sz="1400" dirty="0">
                          <a:effectLst/>
                        </a:rPr>
                        <a:t>13.20-13.30</a:t>
                      </a:r>
                      <a:endParaRPr lang="es-CL" sz="1200"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270">
                        <a:lnSpc>
                          <a:spcPct val="107000"/>
                        </a:lnSpc>
                        <a:spcAft>
                          <a:spcPts val="1000"/>
                        </a:spcAft>
                      </a:pPr>
                      <a:r>
                        <a:rPr lang="es-CL" sz="1400" dirty="0">
                          <a:effectLst/>
                        </a:rPr>
                        <a:t>Cierre</a:t>
                      </a:r>
                      <a:endParaRPr lang="es-CL" sz="1200" dirty="0">
                        <a:solidFill>
                          <a:srgbClr val="2E74B5"/>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2896365"/>
                  </a:ext>
                </a:extLst>
              </a:tr>
            </a:tbl>
          </a:graphicData>
        </a:graphic>
      </p:graphicFrame>
    </p:spTree>
    <p:extLst>
      <p:ext uri="{BB962C8B-B14F-4D97-AF65-F5344CB8AC3E}">
        <p14:creationId xmlns:p14="http://schemas.microsoft.com/office/powerpoint/2010/main" val="72869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9145016" cy="892552"/>
          </a:xfrm>
          <a:prstGeom prst="rect">
            <a:avLst/>
          </a:prstGeom>
        </p:spPr>
        <p:txBody>
          <a:bodyPr wrap="square">
            <a:spAutoFit/>
          </a:bodyPr>
          <a:lstStyle/>
          <a:p>
            <a:r>
              <a:rPr lang="es-CL" sz="2400" b="1" dirty="0">
                <a:solidFill>
                  <a:schemeClr val="bg1"/>
                </a:solidFill>
              </a:rPr>
              <a:t>Diagnosis: Brechas para la Movilidad Activa.</a:t>
            </a:r>
            <a:endParaRPr lang="es-CL" sz="2400" dirty="0"/>
          </a:p>
          <a:p>
            <a:endParaRPr lang="es-CL" sz="2800" dirty="0"/>
          </a:p>
        </p:txBody>
      </p:sp>
      <p:sp>
        <p:nvSpPr>
          <p:cNvPr id="3" name="Rectangle 4"/>
          <p:cNvSpPr>
            <a:spLocks noChangeArrowheads="1"/>
          </p:cNvSpPr>
          <p:nvPr/>
        </p:nvSpPr>
        <p:spPr bwMode="auto">
          <a:xfrm>
            <a:off x="2339752" y="11293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L"/>
          </a:p>
        </p:txBody>
      </p:sp>
      <p:sp>
        <p:nvSpPr>
          <p:cNvPr id="9" name="Rectángulo 8"/>
          <p:cNvSpPr/>
          <p:nvPr/>
        </p:nvSpPr>
        <p:spPr>
          <a:xfrm>
            <a:off x="132284" y="862469"/>
            <a:ext cx="4437177" cy="369332"/>
          </a:xfrm>
          <a:prstGeom prst="rect">
            <a:avLst/>
          </a:prstGeom>
        </p:spPr>
        <p:txBody>
          <a:bodyPr wrap="none">
            <a:spAutoFit/>
          </a:bodyPr>
          <a:lstStyle/>
          <a:p>
            <a:r>
              <a:rPr lang="es-ES" b="1" dirty="0">
                <a:solidFill>
                  <a:srgbClr val="0070C0"/>
                </a:solidFill>
              </a:rPr>
              <a:t>5.6 Problemáticas asociadas a la integración.</a:t>
            </a:r>
            <a:endParaRPr lang="es-CL" b="1" dirty="0">
              <a:solidFill>
                <a:srgbClr val="0070C0"/>
              </a:solidFill>
            </a:endParaRPr>
          </a:p>
        </p:txBody>
      </p:sp>
      <p:pic>
        <p:nvPicPr>
          <p:cNvPr id="12" name="6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492" y="1958270"/>
            <a:ext cx="4437177" cy="2168830"/>
          </a:xfrm>
          <a:prstGeom prst="rect">
            <a:avLst/>
          </a:prstGeom>
          <a:noFill/>
        </p:spPr>
      </p:pic>
      <p:sp>
        <p:nvSpPr>
          <p:cNvPr id="10" name="Rectángulo 9"/>
          <p:cNvSpPr/>
          <p:nvPr/>
        </p:nvSpPr>
        <p:spPr>
          <a:xfrm>
            <a:off x="47543" y="1220624"/>
            <a:ext cx="5154087" cy="646331"/>
          </a:xfrm>
          <a:prstGeom prst="rect">
            <a:avLst/>
          </a:prstGeom>
        </p:spPr>
        <p:txBody>
          <a:bodyPr wrap="square">
            <a:spAutoFit/>
          </a:bodyPr>
          <a:lstStyle/>
          <a:p>
            <a:r>
              <a:rPr lang="es-CL" dirty="0">
                <a:solidFill>
                  <a:srgbClr val="0070C0"/>
                </a:solidFill>
              </a:rPr>
              <a:t>INTERCAMBIOS metro y bus Transantiago, punta mañana (6:30 - 8:30)</a:t>
            </a:r>
          </a:p>
        </p:txBody>
      </p:sp>
      <p:pic>
        <p:nvPicPr>
          <p:cNvPr id="14" name="0 Imagen"/>
          <p:cNvPicPr/>
          <p:nvPr/>
        </p:nvPicPr>
        <p:blipFill>
          <a:blip r:embed="rId5" cstate="print">
            <a:extLst>
              <a:ext uri="{28A0092B-C50C-407E-A947-70E740481C1C}">
                <a14:useLocalDpi xmlns:a14="http://schemas.microsoft.com/office/drawing/2010/main" val="0"/>
              </a:ext>
            </a:extLst>
          </a:blip>
          <a:stretch>
            <a:fillRect/>
          </a:stretch>
        </p:blipFill>
        <p:spPr>
          <a:xfrm>
            <a:off x="5309134" y="769269"/>
            <a:ext cx="3744931" cy="4945731"/>
          </a:xfrm>
          <a:prstGeom prst="rect">
            <a:avLst/>
          </a:prstGeom>
          <a:ln>
            <a:solidFill>
              <a:schemeClr val="tx1"/>
            </a:solidFill>
          </a:ln>
        </p:spPr>
      </p:pic>
      <p:sp>
        <p:nvSpPr>
          <p:cNvPr id="11" name="CuadroTexto 10"/>
          <p:cNvSpPr txBox="1"/>
          <p:nvPr/>
        </p:nvSpPr>
        <p:spPr>
          <a:xfrm>
            <a:off x="138980" y="4427507"/>
            <a:ext cx="5040560" cy="461665"/>
          </a:xfrm>
          <a:prstGeom prst="rect">
            <a:avLst/>
          </a:prstGeom>
          <a:noFill/>
        </p:spPr>
        <p:txBody>
          <a:bodyPr wrap="square" rtlCol="0">
            <a:spAutoFit/>
          </a:bodyPr>
          <a:lstStyle/>
          <a:p>
            <a:r>
              <a:rPr lang="es-ES" sz="1200" dirty="0" smtClean="0">
                <a:solidFill>
                  <a:srgbClr val="0070C0"/>
                </a:solidFill>
              </a:rPr>
              <a:t>Fuente: Análisis</a:t>
            </a:r>
            <a:r>
              <a:rPr lang="es-ES" sz="1200" dirty="0" smtClean="0"/>
              <a:t> </a:t>
            </a:r>
            <a:r>
              <a:rPr lang="es-ES" sz="1200" dirty="0">
                <a:solidFill>
                  <a:srgbClr val="0070C0"/>
                </a:solidFill>
              </a:rPr>
              <a:t>de Plan Estratégico de Estaciones Intermodales en la </a:t>
            </a:r>
            <a:r>
              <a:rPr lang="es-ES" sz="1200" dirty="0" smtClean="0">
                <a:solidFill>
                  <a:srgbClr val="0070C0"/>
                </a:solidFill>
              </a:rPr>
              <a:t>R.M, SECTRA (2018)</a:t>
            </a:r>
            <a:endParaRPr lang="es-CL" sz="1200" dirty="0"/>
          </a:p>
        </p:txBody>
      </p:sp>
    </p:spTree>
    <p:extLst>
      <p:ext uri="{BB962C8B-B14F-4D97-AF65-F5344CB8AC3E}">
        <p14:creationId xmlns:p14="http://schemas.microsoft.com/office/powerpoint/2010/main" val="57185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9145016" cy="892552"/>
          </a:xfrm>
          <a:prstGeom prst="rect">
            <a:avLst/>
          </a:prstGeom>
        </p:spPr>
        <p:txBody>
          <a:bodyPr wrap="square">
            <a:spAutoFit/>
          </a:bodyPr>
          <a:lstStyle/>
          <a:p>
            <a:r>
              <a:rPr lang="es-CL" sz="2400" b="1" dirty="0">
                <a:solidFill>
                  <a:schemeClr val="bg1"/>
                </a:solidFill>
              </a:rPr>
              <a:t>Diagnosis: Brechas para la Movilidad Activa.</a:t>
            </a:r>
            <a:endParaRPr lang="es-CL" sz="2400" dirty="0"/>
          </a:p>
          <a:p>
            <a:endParaRPr lang="es-CL" sz="2800" dirty="0"/>
          </a:p>
        </p:txBody>
      </p:sp>
      <p:sp>
        <p:nvSpPr>
          <p:cNvPr id="3" name="Rectangle 4"/>
          <p:cNvSpPr>
            <a:spLocks noChangeArrowheads="1"/>
          </p:cNvSpPr>
          <p:nvPr/>
        </p:nvSpPr>
        <p:spPr bwMode="auto">
          <a:xfrm>
            <a:off x="2339752" y="11293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L"/>
          </a:p>
        </p:txBody>
      </p:sp>
      <p:sp>
        <p:nvSpPr>
          <p:cNvPr id="13" name="CuadroTexto 12"/>
          <p:cNvSpPr txBox="1"/>
          <p:nvPr/>
        </p:nvSpPr>
        <p:spPr>
          <a:xfrm>
            <a:off x="5289904" y="5377780"/>
            <a:ext cx="3396651" cy="215444"/>
          </a:xfrm>
          <a:prstGeom prst="rect">
            <a:avLst/>
          </a:prstGeom>
          <a:noFill/>
        </p:spPr>
        <p:txBody>
          <a:bodyPr wrap="square" rtlCol="0">
            <a:spAutoFit/>
          </a:bodyPr>
          <a:lstStyle/>
          <a:p>
            <a:r>
              <a:rPr lang="es-ES" sz="800" dirty="0" smtClean="0">
                <a:solidFill>
                  <a:srgbClr val="0070C0"/>
                </a:solidFill>
              </a:rPr>
              <a:t>Fuente: </a:t>
            </a:r>
            <a:r>
              <a:rPr lang="es-ES" sz="800" dirty="0">
                <a:solidFill>
                  <a:srgbClr val="0070C0"/>
                </a:solidFill>
              </a:rPr>
              <a:t>P</a:t>
            </a:r>
            <a:r>
              <a:rPr lang="es-ES" sz="800" dirty="0" smtClean="0">
                <a:solidFill>
                  <a:srgbClr val="0070C0"/>
                </a:solidFill>
              </a:rPr>
              <a:t>olítica </a:t>
            </a:r>
            <a:r>
              <a:rPr lang="es-ES" sz="800" dirty="0">
                <a:solidFill>
                  <a:srgbClr val="0070C0"/>
                </a:solidFill>
              </a:rPr>
              <a:t>de </a:t>
            </a:r>
            <a:r>
              <a:rPr lang="es-ES" sz="800" dirty="0" smtClean="0">
                <a:solidFill>
                  <a:srgbClr val="0070C0"/>
                </a:solidFill>
              </a:rPr>
              <a:t>Equidad </a:t>
            </a:r>
            <a:r>
              <a:rPr lang="es-ES" sz="800" dirty="0">
                <a:solidFill>
                  <a:srgbClr val="0070C0"/>
                </a:solidFill>
              </a:rPr>
              <a:t>de </a:t>
            </a:r>
            <a:r>
              <a:rPr lang="es-ES" sz="800" dirty="0" smtClean="0">
                <a:solidFill>
                  <a:srgbClr val="0070C0"/>
                </a:solidFill>
              </a:rPr>
              <a:t>Género </a:t>
            </a:r>
            <a:r>
              <a:rPr lang="es-ES" sz="800" dirty="0">
                <a:solidFill>
                  <a:srgbClr val="0070C0"/>
                </a:solidFill>
              </a:rPr>
              <a:t>en T</a:t>
            </a:r>
            <a:r>
              <a:rPr lang="es-ES" sz="800" dirty="0" smtClean="0">
                <a:solidFill>
                  <a:srgbClr val="0070C0"/>
                </a:solidFill>
              </a:rPr>
              <a:t>ransportes. </a:t>
            </a:r>
            <a:r>
              <a:rPr lang="es-ES" sz="800" dirty="0" err="1" smtClean="0">
                <a:solidFill>
                  <a:srgbClr val="0070C0"/>
                </a:solidFill>
              </a:rPr>
              <a:t>Subtrans</a:t>
            </a:r>
            <a:r>
              <a:rPr lang="es-ES" sz="800" dirty="0" smtClean="0">
                <a:solidFill>
                  <a:srgbClr val="0070C0"/>
                </a:solidFill>
              </a:rPr>
              <a:t>, 2018.</a:t>
            </a:r>
            <a:endParaRPr lang="es-CL" sz="1200" dirty="0">
              <a:solidFill>
                <a:srgbClr val="0070C0"/>
              </a:solidFill>
            </a:endParaRPr>
          </a:p>
        </p:txBody>
      </p:sp>
      <p:sp>
        <p:nvSpPr>
          <p:cNvPr id="15" name="CuadroTexto 14"/>
          <p:cNvSpPr txBox="1"/>
          <p:nvPr/>
        </p:nvSpPr>
        <p:spPr>
          <a:xfrm>
            <a:off x="138369" y="1461176"/>
            <a:ext cx="5472608" cy="584775"/>
          </a:xfrm>
          <a:prstGeom prst="rect">
            <a:avLst/>
          </a:prstGeom>
          <a:noFill/>
        </p:spPr>
        <p:txBody>
          <a:bodyPr wrap="square" rtlCol="0">
            <a:spAutoFit/>
          </a:bodyPr>
          <a:lstStyle/>
          <a:p>
            <a:r>
              <a:rPr lang="es-CL" sz="1600" dirty="0" smtClean="0">
                <a:solidFill>
                  <a:srgbClr val="0070C0"/>
                </a:solidFill>
              </a:rPr>
              <a:t>Equidad </a:t>
            </a:r>
            <a:r>
              <a:rPr lang="es-CL" sz="1600" dirty="0">
                <a:solidFill>
                  <a:srgbClr val="0070C0"/>
                </a:solidFill>
              </a:rPr>
              <a:t>de género en transportes.</a:t>
            </a:r>
          </a:p>
          <a:p>
            <a:endParaRPr lang="es-CL" sz="1600" dirty="0">
              <a:solidFill>
                <a:srgbClr val="0070C0"/>
              </a:solidFill>
            </a:endParaRPr>
          </a:p>
        </p:txBody>
      </p:sp>
      <p:pic>
        <p:nvPicPr>
          <p:cNvPr id="2" name="Imagen 1"/>
          <p:cNvPicPr>
            <a:picLocks noChangeAspect="1"/>
          </p:cNvPicPr>
          <p:nvPr/>
        </p:nvPicPr>
        <p:blipFill rotWithShape="1">
          <a:blip r:embed="rId4"/>
          <a:srcRect l="19850" t="22640" r="29750" b="24800"/>
          <a:stretch/>
        </p:blipFill>
        <p:spPr>
          <a:xfrm>
            <a:off x="4247456" y="794774"/>
            <a:ext cx="4896544" cy="3191498"/>
          </a:xfrm>
          <a:prstGeom prst="rect">
            <a:avLst/>
          </a:prstGeom>
        </p:spPr>
      </p:pic>
      <p:pic>
        <p:nvPicPr>
          <p:cNvPr id="4" name="Imagen 3"/>
          <p:cNvPicPr>
            <a:picLocks noChangeAspect="1"/>
          </p:cNvPicPr>
          <p:nvPr/>
        </p:nvPicPr>
        <p:blipFill rotWithShape="1">
          <a:blip r:embed="rId5"/>
          <a:srcRect l="19850" t="39920" r="26151" b="21201"/>
          <a:stretch/>
        </p:blipFill>
        <p:spPr>
          <a:xfrm>
            <a:off x="118773" y="3505573"/>
            <a:ext cx="4847558" cy="2181402"/>
          </a:xfrm>
          <a:prstGeom prst="rect">
            <a:avLst/>
          </a:prstGeom>
        </p:spPr>
      </p:pic>
      <p:sp>
        <p:nvSpPr>
          <p:cNvPr id="9" name="Rectángulo 8"/>
          <p:cNvSpPr/>
          <p:nvPr/>
        </p:nvSpPr>
        <p:spPr>
          <a:xfrm>
            <a:off x="132284" y="862469"/>
            <a:ext cx="4437177" cy="369332"/>
          </a:xfrm>
          <a:prstGeom prst="rect">
            <a:avLst/>
          </a:prstGeom>
        </p:spPr>
        <p:txBody>
          <a:bodyPr wrap="none">
            <a:spAutoFit/>
          </a:bodyPr>
          <a:lstStyle/>
          <a:p>
            <a:r>
              <a:rPr lang="es-ES" b="1" dirty="0">
                <a:solidFill>
                  <a:srgbClr val="0070C0"/>
                </a:solidFill>
              </a:rPr>
              <a:t>5.6 Problemáticas asociadas a la integración.</a:t>
            </a:r>
            <a:endParaRPr lang="es-CL" b="1" dirty="0">
              <a:solidFill>
                <a:srgbClr val="0070C0"/>
              </a:solidFill>
            </a:endParaRPr>
          </a:p>
        </p:txBody>
      </p:sp>
    </p:spTree>
    <p:extLst>
      <p:ext uri="{BB962C8B-B14F-4D97-AF65-F5344CB8AC3E}">
        <p14:creationId xmlns:p14="http://schemas.microsoft.com/office/powerpoint/2010/main" val="370774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915816" y="3721596"/>
            <a:ext cx="6298977" cy="1135063"/>
          </a:xfrm>
        </p:spPr>
        <p:txBody>
          <a:bodyPr>
            <a:noAutofit/>
          </a:bodyPr>
          <a:lstStyle/>
          <a:p>
            <a:r>
              <a:rPr lang="es-CL" sz="2800" dirty="0" smtClean="0">
                <a:solidFill>
                  <a:srgbClr val="0070C0"/>
                </a:solidFill>
              </a:rPr>
              <a:t>ANEXOS. OTROS DATOS:</a:t>
            </a:r>
            <a:br>
              <a:rPr lang="es-CL" sz="2800" dirty="0" smtClean="0">
                <a:solidFill>
                  <a:srgbClr val="0070C0"/>
                </a:solidFill>
              </a:rPr>
            </a:br>
            <a:r>
              <a:rPr lang="es-CL" sz="2800" dirty="0" smtClean="0">
                <a:solidFill>
                  <a:srgbClr val="0070C0"/>
                </a:solidFill>
              </a:rPr>
              <a:t>Línea </a:t>
            </a:r>
            <a:r>
              <a:rPr lang="es-CL" sz="2800" dirty="0">
                <a:solidFill>
                  <a:srgbClr val="0070C0"/>
                </a:solidFill>
              </a:rPr>
              <a:t>Base: </a:t>
            </a:r>
            <a:r>
              <a:rPr lang="es-CL" sz="2800" dirty="0" smtClean="0">
                <a:solidFill>
                  <a:srgbClr val="0070C0"/>
                </a:solidFill>
              </a:rPr>
              <a:t>OFERTA EN TRANSPORTE RURAL.</a:t>
            </a:r>
            <a:r>
              <a:rPr lang="es-CL" sz="2800" dirty="0">
                <a:solidFill>
                  <a:srgbClr val="0070C0"/>
                </a:solidFill>
              </a:rPr>
              <a:t/>
            </a:r>
            <a:br>
              <a:rPr lang="es-CL" sz="2800" dirty="0">
                <a:solidFill>
                  <a:srgbClr val="0070C0"/>
                </a:solidFill>
              </a:rPr>
            </a:br>
            <a:r>
              <a:rPr lang="es-CL" sz="2800" dirty="0">
                <a:solidFill>
                  <a:srgbClr val="0070C0"/>
                </a:solidFill>
              </a:rPr>
              <a:t/>
            </a:r>
            <a:br>
              <a:rPr lang="es-CL" sz="2800" dirty="0">
                <a:solidFill>
                  <a:srgbClr val="0070C0"/>
                </a:solidFill>
              </a:rPr>
            </a:br>
            <a:r>
              <a:rPr lang="es-CL" sz="2800" dirty="0">
                <a:solidFill>
                  <a:srgbClr val="0070C0"/>
                </a:solidFill>
              </a:rPr>
              <a:t> </a:t>
            </a:r>
          </a:p>
        </p:txBody>
      </p:sp>
      <p:sp>
        <p:nvSpPr>
          <p:cNvPr id="5" name="4 Marcador de texto"/>
          <p:cNvSpPr>
            <a:spLocks noGrp="1"/>
          </p:cNvSpPr>
          <p:nvPr>
            <p:ph type="body" idx="1"/>
          </p:nvPr>
        </p:nvSpPr>
        <p:spPr>
          <a:xfrm>
            <a:off x="2808312" y="2335129"/>
            <a:ext cx="5290864"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3057873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L" dirty="0"/>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4264" y="24422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79512" y="143584"/>
            <a:ext cx="8136904" cy="769441"/>
          </a:xfrm>
          <a:prstGeom prst="rect">
            <a:avLst/>
          </a:prstGeom>
        </p:spPr>
        <p:txBody>
          <a:bodyPr wrap="square">
            <a:spAutoFit/>
          </a:bodyPr>
          <a:lstStyle/>
          <a:p>
            <a:r>
              <a:rPr lang="es-CL" sz="2400" b="1" dirty="0">
                <a:solidFill>
                  <a:schemeClr val="bg1"/>
                </a:solidFill>
              </a:rPr>
              <a:t>Cobertura Rurales Corrientes</a:t>
            </a:r>
            <a:endParaRPr lang="es-CL" sz="2400" b="1" dirty="0">
              <a:solidFill>
                <a:schemeClr val="bg1"/>
              </a:solidFill>
              <a:sym typeface="Calibri"/>
            </a:endParaRPr>
          </a:p>
          <a:p>
            <a:endParaRPr lang="es-CL" sz="2000" dirty="0"/>
          </a:p>
        </p:txBody>
      </p:sp>
      <p:pic>
        <p:nvPicPr>
          <p:cNvPr id="9" name="Imagen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972" y="843040"/>
            <a:ext cx="6408712" cy="4534740"/>
          </a:xfrm>
          <a:prstGeom prst="rect">
            <a:avLst/>
          </a:prstGeom>
        </p:spPr>
      </p:pic>
      <p:pic>
        <p:nvPicPr>
          <p:cNvPr id="10" name="Imagen 9"/>
          <p:cNvPicPr>
            <a:picLocks noChangeAspect="1"/>
          </p:cNvPicPr>
          <p:nvPr/>
        </p:nvPicPr>
        <p:blipFill>
          <a:blip r:embed="rId5"/>
          <a:stretch>
            <a:fillRect/>
          </a:stretch>
        </p:blipFill>
        <p:spPr>
          <a:xfrm>
            <a:off x="5606441" y="2283036"/>
            <a:ext cx="3526129" cy="2935594"/>
          </a:xfrm>
          <a:prstGeom prst="rect">
            <a:avLst/>
          </a:prstGeom>
          <a:solidFill>
            <a:schemeClr val="bg1"/>
          </a:solidFill>
        </p:spPr>
      </p:pic>
      <p:sp>
        <p:nvSpPr>
          <p:cNvPr id="2" name="CuadroTexto 1"/>
          <p:cNvSpPr txBox="1"/>
          <p:nvPr/>
        </p:nvSpPr>
        <p:spPr>
          <a:xfrm>
            <a:off x="44264" y="5413868"/>
            <a:ext cx="9073008" cy="215444"/>
          </a:xfrm>
          <a:prstGeom prst="rect">
            <a:avLst/>
          </a:prstGeom>
          <a:noFill/>
        </p:spPr>
        <p:txBody>
          <a:bodyPr wrap="square" rtlCol="0">
            <a:spAutoFit/>
          </a:bodyPr>
          <a:lstStyle/>
          <a:p>
            <a:r>
              <a:rPr lang="es-CL" sz="800" dirty="0">
                <a:solidFill>
                  <a:srgbClr val="0070C0"/>
                </a:solidFill>
              </a:rPr>
              <a:t>Fuente: </a:t>
            </a:r>
            <a:r>
              <a:rPr lang="es-ES_tradnl" sz="800" dirty="0">
                <a:solidFill>
                  <a:srgbClr val="0070C0"/>
                </a:solidFill>
              </a:rPr>
              <a:t>“Caracterización Oferta Servicios de Transporte Público Rural y Periférico Remunerado de Pasajeros - Región </a:t>
            </a:r>
            <a:r>
              <a:rPr lang="es-ES_tradnl" sz="800" dirty="0" smtClean="0">
                <a:solidFill>
                  <a:srgbClr val="0070C0"/>
                </a:solidFill>
              </a:rPr>
              <a:t>Metropolitana” </a:t>
            </a:r>
            <a:r>
              <a:rPr lang="es-ES_tradnl" sz="800" dirty="0">
                <a:solidFill>
                  <a:srgbClr val="0070C0"/>
                </a:solidFill>
              </a:rPr>
              <a:t>(</a:t>
            </a:r>
            <a:r>
              <a:rPr lang="es-ES_tradnl" sz="800" dirty="0" smtClean="0">
                <a:solidFill>
                  <a:srgbClr val="0070C0"/>
                </a:solidFill>
              </a:rPr>
              <a:t>Suroeste</a:t>
            </a:r>
            <a:r>
              <a:rPr lang="es-ES_tradnl" sz="800" dirty="0">
                <a:solidFill>
                  <a:srgbClr val="0070C0"/>
                </a:solidFill>
              </a:rPr>
              <a:t>, MTT, GORE RMS 2017)</a:t>
            </a:r>
            <a:endParaRPr lang="es-CL" sz="800" dirty="0">
              <a:solidFill>
                <a:srgbClr val="0070C0"/>
              </a:solidFill>
            </a:endParaRPr>
          </a:p>
        </p:txBody>
      </p:sp>
    </p:spTree>
    <p:extLst>
      <p:ext uri="{BB962C8B-B14F-4D97-AF65-F5344CB8AC3E}">
        <p14:creationId xmlns:p14="http://schemas.microsoft.com/office/powerpoint/2010/main" val="3289322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L" dirty="0"/>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4264" y="24422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3923929" y="-42824"/>
            <a:ext cx="7796704" cy="1261884"/>
          </a:xfrm>
          <a:prstGeom prst="rect">
            <a:avLst/>
          </a:prstGeom>
        </p:spPr>
        <p:txBody>
          <a:bodyPr wrap="square">
            <a:spAutoFit/>
          </a:bodyPr>
          <a:lstStyle/>
          <a:p>
            <a:r>
              <a:rPr lang="es-CL" sz="2400" b="1" dirty="0">
                <a:solidFill>
                  <a:schemeClr val="bg1"/>
                </a:solidFill>
              </a:rPr>
              <a:t>Cobertura Rurales </a:t>
            </a:r>
          </a:p>
          <a:p>
            <a:r>
              <a:rPr lang="es-CL" sz="2400" b="1" dirty="0">
                <a:solidFill>
                  <a:schemeClr val="bg1"/>
                </a:solidFill>
              </a:rPr>
              <a:t>Periféricos</a:t>
            </a:r>
          </a:p>
          <a:p>
            <a:endParaRPr lang="es-CL" sz="2800" dirty="0"/>
          </a:p>
        </p:txBody>
      </p:sp>
      <p:pic>
        <p:nvPicPr>
          <p:cNvPr id="9" name="Imagen 8"/>
          <p:cNvPicPr>
            <a:picLocks noChangeAspect="1"/>
          </p:cNvPicPr>
          <p:nvPr/>
        </p:nvPicPr>
        <p:blipFill>
          <a:blip r:embed="rId4"/>
          <a:stretch>
            <a:fillRect/>
          </a:stretch>
        </p:blipFill>
        <p:spPr>
          <a:xfrm>
            <a:off x="4011392" y="1276086"/>
            <a:ext cx="4601824" cy="2034149"/>
          </a:xfrm>
          <a:prstGeom prst="rect">
            <a:avLst/>
          </a:prstGeom>
        </p:spPr>
      </p:pic>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84" y="-4745"/>
            <a:ext cx="3812296" cy="5387719"/>
          </a:xfrm>
          <a:prstGeom prst="rect">
            <a:avLst/>
          </a:prstGeom>
        </p:spPr>
      </p:pic>
      <p:sp>
        <p:nvSpPr>
          <p:cNvPr id="12" name="CuadroTexto 11"/>
          <p:cNvSpPr txBox="1"/>
          <p:nvPr/>
        </p:nvSpPr>
        <p:spPr>
          <a:xfrm>
            <a:off x="44264" y="5413868"/>
            <a:ext cx="9073008" cy="215444"/>
          </a:xfrm>
          <a:prstGeom prst="rect">
            <a:avLst/>
          </a:prstGeom>
          <a:noFill/>
        </p:spPr>
        <p:txBody>
          <a:bodyPr wrap="square" rtlCol="0">
            <a:spAutoFit/>
          </a:bodyPr>
          <a:lstStyle/>
          <a:p>
            <a:r>
              <a:rPr lang="es-CL" sz="800" dirty="0">
                <a:solidFill>
                  <a:srgbClr val="0070C0"/>
                </a:solidFill>
              </a:rPr>
              <a:t>Fuente: </a:t>
            </a:r>
            <a:r>
              <a:rPr lang="es-ES_tradnl" sz="800" dirty="0">
                <a:solidFill>
                  <a:srgbClr val="0070C0"/>
                </a:solidFill>
              </a:rPr>
              <a:t>“Caracterización Oferta Servicios de Transporte Público Rural y Periférico Remunerado de Pasajeros - Región </a:t>
            </a:r>
            <a:r>
              <a:rPr lang="es-ES_tradnl" sz="800" dirty="0" smtClean="0">
                <a:solidFill>
                  <a:srgbClr val="0070C0"/>
                </a:solidFill>
              </a:rPr>
              <a:t>Metropolitana” </a:t>
            </a:r>
            <a:r>
              <a:rPr lang="es-ES_tradnl" sz="800" dirty="0">
                <a:solidFill>
                  <a:srgbClr val="0070C0"/>
                </a:solidFill>
              </a:rPr>
              <a:t>(</a:t>
            </a:r>
            <a:r>
              <a:rPr lang="es-ES_tradnl" sz="800" dirty="0" smtClean="0">
                <a:solidFill>
                  <a:srgbClr val="0070C0"/>
                </a:solidFill>
              </a:rPr>
              <a:t>Suroeste</a:t>
            </a:r>
            <a:r>
              <a:rPr lang="es-ES_tradnl" sz="800" dirty="0">
                <a:solidFill>
                  <a:srgbClr val="0070C0"/>
                </a:solidFill>
              </a:rPr>
              <a:t>, MTT, GORE RMS 2017)</a:t>
            </a:r>
            <a:endParaRPr lang="es-CL" sz="800" dirty="0">
              <a:solidFill>
                <a:srgbClr val="0070C0"/>
              </a:solidFill>
            </a:endParaRPr>
          </a:p>
        </p:txBody>
      </p:sp>
      <p:cxnSp>
        <p:nvCxnSpPr>
          <p:cNvPr id="13" name="Conector recto de flecha 12"/>
          <p:cNvCxnSpPr/>
          <p:nvPr/>
        </p:nvCxnSpPr>
        <p:spPr>
          <a:xfrm>
            <a:off x="5004048" y="1561356"/>
            <a:ext cx="115212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26" name="Picture 2" descr="Imagen relacionad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0032" y="3513121"/>
            <a:ext cx="2934323" cy="1676756"/>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cxnSp>
        <p:nvCxnSpPr>
          <p:cNvPr id="11" name="Conector recto de flecha 10"/>
          <p:cNvCxnSpPr/>
          <p:nvPr/>
        </p:nvCxnSpPr>
        <p:spPr>
          <a:xfrm>
            <a:off x="5076056" y="2641476"/>
            <a:ext cx="115212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04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L" dirty="0"/>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4264" y="24422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79512" y="143584"/>
            <a:ext cx="8136904" cy="892552"/>
          </a:xfrm>
          <a:prstGeom prst="rect">
            <a:avLst/>
          </a:prstGeom>
        </p:spPr>
        <p:txBody>
          <a:bodyPr wrap="square">
            <a:spAutoFit/>
          </a:bodyPr>
          <a:lstStyle/>
          <a:p>
            <a:r>
              <a:rPr lang="es-CL" sz="2400" b="1" dirty="0" smtClean="0">
                <a:solidFill>
                  <a:schemeClr val="bg1"/>
                </a:solidFill>
              </a:rPr>
              <a:t>Zonas Sin Acceso</a:t>
            </a:r>
            <a:endParaRPr lang="es-CL" sz="2400" b="1" dirty="0">
              <a:solidFill>
                <a:schemeClr val="bg1"/>
              </a:solidFill>
            </a:endParaRPr>
          </a:p>
          <a:p>
            <a:endParaRPr lang="es-CL" sz="2800" dirty="0"/>
          </a:p>
        </p:txBody>
      </p:sp>
      <p:pic>
        <p:nvPicPr>
          <p:cNvPr id="9" name="Imagen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32" y="894425"/>
            <a:ext cx="5954127" cy="4205557"/>
          </a:xfrm>
          <a:prstGeom prst="rect">
            <a:avLst/>
          </a:prstGeom>
        </p:spPr>
      </p:pic>
      <p:pic>
        <p:nvPicPr>
          <p:cNvPr id="10" name="Imagen 9"/>
          <p:cNvPicPr>
            <a:picLocks noChangeAspect="1"/>
          </p:cNvPicPr>
          <p:nvPr/>
        </p:nvPicPr>
        <p:blipFill>
          <a:blip r:embed="rId5"/>
          <a:stretch>
            <a:fillRect/>
          </a:stretch>
        </p:blipFill>
        <p:spPr>
          <a:xfrm>
            <a:off x="6158867" y="2930097"/>
            <a:ext cx="2935178" cy="1753730"/>
          </a:xfrm>
          <a:prstGeom prst="rect">
            <a:avLst/>
          </a:prstGeom>
        </p:spPr>
      </p:pic>
      <p:pic>
        <p:nvPicPr>
          <p:cNvPr id="11" name="Imagen 10"/>
          <p:cNvPicPr>
            <a:picLocks noChangeAspect="1"/>
          </p:cNvPicPr>
          <p:nvPr/>
        </p:nvPicPr>
        <p:blipFill>
          <a:blip r:embed="rId6"/>
          <a:stretch>
            <a:fillRect/>
          </a:stretch>
        </p:blipFill>
        <p:spPr>
          <a:xfrm>
            <a:off x="5440321" y="946392"/>
            <a:ext cx="3677474" cy="1838132"/>
          </a:xfrm>
          <a:prstGeom prst="rect">
            <a:avLst/>
          </a:prstGeom>
          <a:solidFill>
            <a:schemeClr val="bg1"/>
          </a:solidFill>
        </p:spPr>
      </p:pic>
      <p:sp>
        <p:nvSpPr>
          <p:cNvPr id="13" name="CuadroTexto 12"/>
          <p:cNvSpPr txBox="1"/>
          <p:nvPr/>
        </p:nvSpPr>
        <p:spPr>
          <a:xfrm>
            <a:off x="44264" y="5449788"/>
            <a:ext cx="9073008" cy="215444"/>
          </a:xfrm>
          <a:prstGeom prst="rect">
            <a:avLst/>
          </a:prstGeom>
          <a:noFill/>
        </p:spPr>
        <p:txBody>
          <a:bodyPr wrap="square" rtlCol="0">
            <a:spAutoFit/>
          </a:bodyPr>
          <a:lstStyle/>
          <a:p>
            <a:r>
              <a:rPr lang="es-CL" sz="800" dirty="0">
                <a:solidFill>
                  <a:srgbClr val="0070C0"/>
                </a:solidFill>
              </a:rPr>
              <a:t>Fuente: </a:t>
            </a:r>
            <a:r>
              <a:rPr lang="es-ES_tradnl" sz="800" dirty="0">
                <a:solidFill>
                  <a:srgbClr val="0070C0"/>
                </a:solidFill>
              </a:rPr>
              <a:t>“Caracterización Oferta Servicios de Transporte Público Rural y Periférico Remunerado de Pasajeros - Región </a:t>
            </a:r>
            <a:r>
              <a:rPr lang="es-ES_tradnl" sz="800" dirty="0" smtClean="0">
                <a:solidFill>
                  <a:srgbClr val="0070C0"/>
                </a:solidFill>
              </a:rPr>
              <a:t>Metropolitana” </a:t>
            </a:r>
            <a:r>
              <a:rPr lang="es-ES_tradnl" sz="800" dirty="0">
                <a:solidFill>
                  <a:srgbClr val="0070C0"/>
                </a:solidFill>
              </a:rPr>
              <a:t>(</a:t>
            </a:r>
            <a:r>
              <a:rPr lang="es-ES_tradnl" sz="800" dirty="0" smtClean="0">
                <a:solidFill>
                  <a:srgbClr val="0070C0"/>
                </a:solidFill>
              </a:rPr>
              <a:t>Suroeste</a:t>
            </a:r>
            <a:r>
              <a:rPr lang="es-ES_tradnl" sz="800" dirty="0">
                <a:solidFill>
                  <a:srgbClr val="0070C0"/>
                </a:solidFill>
              </a:rPr>
              <a:t>, MTT, GORE RMS 2017)</a:t>
            </a:r>
            <a:endParaRPr lang="es-CL" sz="800" dirty="0">
              <a:solidFill>
                <a:srgbClr val="0070C0"/>
              </a:solidFill>
            </a:endParaRPr>
          </a:p>
        </p:txBody>
      </p:sp>
    </p:spTree>
    <p:extLst>
      <p:ext uri="{BB962C8B-B14F-4D97-AF65-F5344CB8AC3E}">
        <p14:creationId xmlns:p14="http://schemas.microsoft.com/office/powerpoint/2010/main" val="1281728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33327"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L" dirty="0"/>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4264" y="24422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79512" y="143584"/>
            <a:ext cx="8136904" cy="892552"/>
          </a:xfrm>
          <a:prstGeom prst="rect">
            <a:avLst/>
          </a:prstGeom>
        </p:spPr>
        <p:txBody>
          <a:bodyPr wrap="square">
            <a:spAutoFit/>
          </a:bodyPr>
          <a:lstStyle/>
          <a:p>
            <a:r>
              <a:rPr lang="es-CL" sz="2400" b="1" dirty="0" smtClean="0">
                <a:solidFill>
                  <a:schemeClr val="bg1"/>
                </a:solidFill>
              </a:rPr>
              <a:t>Zonas críticas y de muy alto acceso precario</a:t>
            </a:r>
            <a:endParaRPr lang="es-CL" sz="2400" b="1" dirty="0">
              <a:solidFill>
                <a:schemeClr val="bg1"/>
              </a:solidFill>
            </a:endParaRPr>
          </a:p>
          <a:p>
            <a:endParaRPr lang="es-CL" sz="2800" dirty="0"/>
          </a:p>
        </p:txBody>
      </p:sp>
      <p:pic>
        <p:nvPicPr>
          <p:cNvPr id="9" name="Imagen 8"/>
          <p:cNvPicPr>
            <a:picLocks noChangeAspect="1"/>
          </p:cNvPicPr>
          <p:nvPr/>
        </p:nvPicPr>
        <p:blipFill>
          <a:blip r:embed="rId4"/>
          <a:stretch>
            <a:fillRect/>
          </a:stretch>
        </p:blipFill>
        <p:spPr>
          <a:xfrm>
            <a:off x="6540039" y="1110139"/>
            <a:ext cx="2577233" cy="1539863"/>
          </a:xfrm>
          <a:prstGeom prst="rect">
            <a:avLst/>
          </a:prstGeom>
        </p:spPr>
      </p:pic>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769269"/>
            <a:ext cx="3196879" cy="4518268"/>
          </a:xfrm>
          <a:prstGeom prst="rect">
            <a:avLst/>
          </a:prstGeom>
        </p:spPr>
      </p:pic>
      <p:pic>
        <p:nvPicPr>
          <p:cNvPr id="11" name="Imagen 10"/>
          <p:cNvPicPr>
            <a:picLocks noChangeAspect="1"/>
          </p:cNvPicPr>
          <p:nvPr/>
        </p:nvPicPr>
        <p:blipFill>
          <a:blip r:embed="rId6"/>
          <a:stretch>
            <a:fillRect/>
          </a:stretch>
        </p:blipFill>
        <p:spPr>
          <a:xfrm>
            <a:off x="3520407" y="610343"/>
            <a:ext cx="2987779" cy="4836119"/>
          </a:xfrm>
          <a:prstGeom prst="rect">
            <a:avLst/>
          </a:prstGeom>
          <a:solidFill>
            <a:schemeClr val="bg1"/>
          </a:solidFill>
          <a:ln>
            <a:solidFill>
              <a:schemeClr val="tx1"/>
            </a:solidFill>
          </a:ln>
        </p:spPr>
      </p:pic>
      <p:sp>
        <p:nvSpPr>
          <p:cNvPr id="13" name="CuadroTexto 12"/>
          <p:cNvSpPr txBox="1"/>
          <p:nvPr/>
        </p:nvSpPr>
        <p:spPr>
          <a:xfrm>
            <a:off x="44264" y="5450368"/>
            <a:ext cx="9073008" cy="215444"/>
          </a:xfrm>
          <a:prstGeom prst="rect">
            <a:avLst/>
          </a:prstGeom>
          <a:noFill/>
        </p:spPr>
        <p:txBody>
          <a:bodyPr wrap="square" rtlCol="0">
            <a:spAutoFit/>
          </a:bodyPr>
          <a:lstStyle/>
          <a:p>
            <a:r>
              <a:rPr lang="es-CL" sz="800" dirty="0">
                <a:solidFill>
                  <a:srgbClr val="0070C0"/>
                </a:solidFill>
              </a:rPr>
              <a:t>Fuente: </a:t>
            </a:r>
            <a:r>
              <a:rPr lang="es-ES_tradnl" sz="800" dirty="0">
                <a:solidFill>
                  <a:srgbClr val="0070C0"/>
                </a:solidFill>
              </a:rPr>
              <a:t>“Caracterización Oferta Servicios de Transporte Público Rural y Periférico Remunerado de Pasajeros - Región </a:t>
            </a:r>
            <a:r>
              <a:rPr lang="es-ES_tradnl" sz="800" dirty="0" smtClean="0">
                <a:solidFill>
                  <a:srgbClr val="0070C0"/>
                </a:solidFill>
              </a:rPr>
              <a:t>Metropolitana” </a:t>
            </a:r>
            <a:r>
              <a:rPr lang="es-ES_tradnl" sz="800" dirty="0">
                <a:solidFill>
                  <a:srgbClr val="0070C0"/>
                </a:solidFill>
              </a:rPr>
              <a:t>(</a:t>
            </a:r>
            <a:r>
              <a:rPr lang="es-ES_tradnl" sz="800" dirty="0" smtClean="0">
                <a:solidFill>
                  <a:srgbClr val="0070C0"/>
                </a:solidFill>
              </a:rPr>
              <a:t>Suroeste</a:t>
            </a:r>
            <a:r>
              <a:rPr lang="es-ES_tradnl" sz="800" dirty="0">
                <a:solidFill>
                  <a:srgbClr val="0070C0"/>
                </a:solidFill>
              </a:rPr>
              <a:t>, MTT, GORE RMS 2017)</a:t>
            </a:r>
            <a:endParaRPr lang="es-CL" sz="800" dirty="0">
              <a:solidFill>
                <a:srgbClr val="0070C0"/>
              </a:solidFill>
            </a:endParaRPr>
          </a:p>
        </p:txBody>
      </p:sp>
      <p:sp>
        <p:nvSpPr>
          <p:cNvPr id="25" name="11 CuadroTexto"/>
          <p:cNvSpPr txBox="1"/>
          <p:nvPr/>
        </p:nvSpPr>
        <p:spPr>
          <a:xfrm>
            <a:off x="6916557" y="3008821"/>
            <a:ext cx="1512168" cy="954107"/>
          </a:xfrm>
          <a:prstGeom prst="rect">
            <a:avLst/>
          </a:prstGeom>
          <a:noFill/>
        </p:spPr>
        <p:txBody>
          <a:bodyPr wrap="square" rtlCol="0">
            <a:spAutoFit/>
          </a:bodyPr>
          <a:lstStyle/>
          <a:p>
            <a:pPr>
              <a:spcBef>
                <a:spcPct val="0"/>
              </a:spcBef>
            </a:pPr>
            <a:r>
              <a:rPr lang="es-CL" sz="1400" b="1" dirty="0">
                <a:solidFill>
                  <a:schemeClr val="accent1">
                    <a:lumMod val="75000"/>
                  </a:schemeClr>
                </a:solidFill>
                <a:latin typeface="+mj-lt"/>
                <a:ea typeface="+mj-ea"/>
                <a:cs typeface="+mj-cs"/>
              </a:rPr>
              <a:t>Variables:</a:t>
            </a:r>
          </a:p>
          <a:p>
            <a:pPr marL="285750" indent="-285750">
              <a:spcBef>
                <a:spcPct val="0"/>
              </a:spcBef>
              <a:buFont typeface="Arial" panose="020B0604020202020204" pitchFamily="34" charset="0"/>
              <a:buChar char="•"/>
            </a:pPr>
            <a:r>
              <a:rPr lang="es-CL" sz="1400" b="1" dirty="0">
                <a:solidFill>
                  <a:schemeClr val="accent1">
                    <a:lumMod val="75000"/>
                  </a:schemeClr>
                </a:solidFill>
                <a:latin typeface="+mj-lt"/>
                <a:ea typeface="+mj-ea"/>
                <a:cs typeface="+mj-cs"/>
              </a:rPr>
              <a:t>Distancia</a:t>
            </a:r>
          </a:p>
          <a:p>
            <a:pPr marL="285750" indent="-285750">
              <a:spcBef>
                <a:spcPct val="0"/>
              </a:spcBef>
              <a:buFont typeface="Arial" panose="020B0604020202020204" pitchFamily="34" charset="0"/>
              <a:buChar char="•"/>
            </a:pPr>
            <a:r>
              <a:rPr lang="es-CL" sz="1400" b="1" dirty="0">
                <a:solidFill>
                  <a:schemeClr val="accent1">
                    <a:lumMod val="75000"/>
                  </a:schemeClr>
                </a:solidFill>
                <a:latin typeface="+mj-lt"/>
                <a:ea typeface="+mj-ea"/>
                <a:cs typeface="+mj-cs"/>
              </a:rPr>
              <a:t>Cobertura</a:t>
            </a:r>
          </a:p>
          <a:p>
            <a:pPr marL="285750" indent="-285750">
              <a:spcBef>
                <a:spcPct val="0"/>
              </a:spcBef>
              <a:buFont typeface="Arial" panose="020B0604020202020204" pitchFamily="34" charset="0"/>
              <a:buChar char="•"/>
            </a:pPr>
            <a:r>
              <a:rPr lang="es-CL" sz="1400" b="1" dirty="0">
                <a:solidFill>
                  <a:schemeClr val="accent1">
                    <a:lumMod val="75000"/>
                  </a:schemeClr>
                </a:solidFill>
                <a:latin typeface="+mj-lt"/>
                <a:ea typeface="+mj-ea"/>
                <a:cs typeface="+mj-cs"/>
              </a:rPr>
              <a:t>Tarifa</a:t>
            </a:r>
          </a:p>
        </p:txBody>
      </p:sp>
      <p:cxnSp>
        <p:nvCxnSpPr>
          <p:cNvPr id="22" name="Conector recto de flecha 21"/>
          <p:cNvCxnSpPr/>
          <p:nvPr/>
        </p:nvCxnSpPr>
        <p:spPr>
          <a:xfrm>
            <a:off x="4495800" y="1273324"/>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p:cNvCxnSpPr/>
          <p:nvPr/>
        </p:nvCxnSpPr>
        <p:spPr>
          <a:xfrm>
            <a:off x="4487416" y="1181444"/>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p:cNvCxnSpPr/>
          <p:nvPr/>
        </p:nvCxnSpPr>
        <p:spPr>
          <a:xfrm>
            <a:off x="4612196" y="1705372"/>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4"/>
          <p:cNvCxnSpPr/>
          <p:nvPr/>
        </p:nvCxnSpPr>
        <p:spPr>
          <a:xfrm>
            <a:off x="4487416" y="5377780"/>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p:cNvCxnSpPr/>
          <p:nvPr/>
        </p:nvCxnSpPr>
        <p:spPr>
          <a:xfrm>
            <a:off x="4556956" y="1921396"/>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p:cNvCxnSpPr/>
          <p:nvPr/>
        </p:nvCxnSpPr>
        <p:spPr>
          <a:xfrm>
            <a:off x="4563454" y="2442235"/>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recto de flecha 18"/>
          <p:cNvCxnSpPr/>
          <p:nvPr/>
        </p:nvCxnSpPr>
        <p:spPr>
          <a:xfrm>
            <a:off x="4574535" y="2857500"/>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ector recto de flecha 19"/>
          <p:cNvCxnSpPr/>
          <p:nvPr/>
        </p:nvCxnSpPr>
        <p:spPr>
          <a:xfrm>
            <a:off x="4562609" y="3289548"/>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0"/>
          <p:cNvCxnSpPr/>
          <p:nvPr/>
        </p:nvCxnSpPr>
        <p:spPr>
          <a:xfrm>
            <a:off x="4537166" y="3495262"/>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p:cNvCxnSpPr/>
          <p:nvPr/>
        </p:nvCxnSpPr>
        <p:spPr>
          <a:xfrm>
            <a:off x="4637152" y="1391002"/>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p:cNvCxnSpPr/>
          <p:nvPr/>
        </p:nvCxnSpPr>
        <p:spPr>
          <a:xfrm>
            <a:off x="4427984" y="4009628"/>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ector recto de flecha 28"/>
          <p:cNvCxnSpPr/>
          <p:nvPr/>
        </p:nvCxnSpPr>
        <p:spPr>
          <a:xfrm>
            <a:off x="4566621" y="3594348"/>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ector recto de flecha 29"/>
          <p:cNvCxnSpPr/>
          <p:nvPr/>
        </p:nvCxnSpPr>
        <p:spPr>
          <a:xfrm>
            <a:off x="4495800" y="4225652"/>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ector recto de flecha 30"/>
          <p:cNvCxnSpPr/>
          <p:nvPr/>
        </p:nvCxnSpPr>
        <p:spPr>
          <a:xfrm>
            <a:off x="4489123" y="4441676"/>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recto de flecha 31"/>
          <p:cNvCxnSpPr/>
          <p:nvPr/>
        </p:nvCxnSpPr>
        <p:spPr>
          <a:xfrm flipV="1">
            <a:off x="4538660" y="2743569"/>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p:cNvCxnSpPr/>
          <p:nvPr/>
        </p:nvCxnSpPr>
        <p:spPr>
          <a:xfrm>
            <a:off x="4579116" y="5089748"/>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ector recto de flecha 35"/>
          <p:cNvCxnSpPr/>
          <p:nvPr/>
        </p:nvCxnSpPr>
        <p:spPr>
          <a:xfrm>
            <a:off x="4537166" y="4657700"/>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ector recto de flecha 62"/>
          <p:cNvCxnSpPr/>
          <p:nvPr/>
        </p:nvCxnSpPr>
        <p:spPr>
          <a:xfrm>
            <a:off x="4530438" y="3073524"/>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Conector recto de flecha 65"/>
          <p:cNvCxnSpPr/>
          <p:nvPr/>
        </p:nvCxnSpPr>
        <p:spPr>
          <a:xfrm>
            <a:off x="4562609" y="2065412"/>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ector recto de flecha 67"/>
          <p:cNvCxnSpPr/>
          <p:nvPr/>
        </p:nvCxnSpPr>
        <p:spPr>
          <a:xfrm>
            <a:off x="4520756" y="4873724"/>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Conector recto de flecha 68"/>
          <p:cNvCxnSpPr/>
          <p:nvPr/>
        </p:nvCxnSpPr>
        <p:spPr>
          <a:xfrm>
            <a:off x="4544833" y="4996780"/>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Conector recto de flecha 74"/>
          <p:cNvCxnSpPr/>
          <p:nvPr/>
        </p:nvCxnSpPr>
        <p:spPr>
          <a:xfrm>
            <a:off x="4595590" y="3793604"/>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Conector recto de flecha 76"/>
          <p:cNvCxnSpPr/>
          <p:nvPr/>
        </p:nvCxnSpPr>
        <p:spPr>
          <a:xfrm>
            <a:off x="4337193" y="4153644"/>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ector recto de flecha 78"/>
          <p:cNvCxnSpPr/>
          <p:nvPr/>
        </p:nvCxnSpPr>
        <p:spPr>
          <a:xfrm>
            <a:off x="4652833" y="4729708"/>
            <a:ext cx="2160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8401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915816" y="3721596"/>
            <a:ext cx="6298977" cy="1135063"/>
          </a:xfrm>
        </p:spPr>
        <p:txBody>
          <a:bodyPr>
            <a:noAutofit/>
          </a:bodyPr>
          <a:lstStyle/>
          <a:p>
            <a:r>
              <a:rPr lang="es-CL" sz="2800" dirty="0" smtClean="0">
                <a:solidFill>
                  <a:srgbClr val="0070C0"/>
                </a:solidFill>
              </a:rPr>
              <a:t>3.- Línea </a:t>
            </a:r>
            <a:r>
              <a:rPr lang="es-CL" sz="2800" dirty="0">
                <a:solidFill>
                  <a:srgbClr val="0070C0"/>
                </a:solidFill>
              </a:rPr>
              <a:t>Base: </a:t>
            </a:r>
            <a:r>
              <a:rPr lang="es-CL" sz="2800" dirty="0" smtClean="0">
                <a:solidFill>
                  <a:srgbClr val="0070C0"/>
                </a:solidFill>
              </a:rPr>
              <a:t>infraestructura para ciclovías y ciclos.</a:t>
            </a:r>
            <a:r>
              <a:rPr lang="es-CL" sz="2800" dirty="0">
                <a:solidFill>
                  <a:srgbClr val="0070C0"/>
                </a:solidFill>
              </a:rPr>
              <a:t/>
            </a:r>
            <a:br>
              <a:rPr lang="es-CL" sz="2800" dirty="0">
                <a:solidFill>
                  <a:srgbClr val="0070C0"/>
                </a:solidFill>
              </a:rPr>
            </a:br>
            <a:r>
              <a:rPr lang="es-CL" sz="2800" dirty="0">
                <a:solidFill>
                  <a:srgbClr val="0070C0"/>
                </a:solidFill>
              </a:rPr>
              <a:t/>
            </a:r>
            <a:br>
              <a:rPr lang="es-CL" sz="2800" dirty="0">
                <a:solidFill>
                  <a:srgbClr val="0070C0"/>
                </a:solidFill>
              </a:rPr>
            </a:br>
            <a:r>
              <a:rPr lang="es-CL" sz="2800" dirty="0">
                <a:solidFill>
                  <a:srgbClr val="0070C0"/>
                </a:solidFill>
              </a:rPr>
              <a:t> </a:t>
            </a:r>
          </a:p>
        </p:txBody>
      </p:sp>
      <p:sp>
        <p:nvSpPr>
          <p:cNvPr id="5" name="4 Marcador de texto"/>
          <p:cNvSpPr>
            <a:spLocks noGrp="1"/>
          </p:cNvSpPr>
          <p:nvPr>
            <p:ph type="body" idx="1"/>
          </p:nvPr>
        </p:nvSpPr>
        <p:spPr>
          <a:xfrm>
            <a:off x="2808312" y="2335129"/>
            <a:ext cx="5290864"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1358725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sp>
        <p:nvSpPr>
          <p:cNvPr id="5" name="Rectángulo 4"/>
          <p:cNvSpPr/>
          <p:nvPr/>
        </p:nvSpPr>
        <p:spPr>
          <a:xfrm>
            <a:off x="107504" y="41120"/>
            <a:ext cx="7344816" cy="1261884"/>
          </a:xfrm>
          <a:prstGeom prst="rect">
            <a:avLst/>
          </a:prstGeom>
        </p:spPr>
        <p:txBody>
          <a:bodyPr wrap="square">
            <a:spAutoFit/>
          </a:bodyPr>
          <a:lstStyle/>
          <a:p>
            <a:r>
              <a:rPr lang="es-CL" sz="2400" b="1" dirty="0" smtClean="0">
                <a:solidFill>
                  <a:schemeClr val="bg1"/>
                </a:solidFill>
              </a:rPr>
              <a:t>LÍNEA </a:t>
            </a:r>
            <a:r>
              <a:rPr lang="es-CL" sz="2400" b="1" dirty="0">
                <a:solidFill>
                  <a:schemeClr val="bg1"/>
                </a:solidFill>
              </a:rPr>
              <a:t>BASE: el estado de la movilidad </a:t>
            </a:r>
            <a:endParaRPr lang="es-CL" sz="2400" b="1" dirty="0" smtClean="0">
              <a:solidFill>
                <a:schemeClr val="bg1"/>
              </a:solidFill>
            </a:endParaRPr>
          </a:p>
          <a:p>
            <a:r>
              <a:rPr lang="es-CL" sz="2400" b="1" dirty="0" smtClean="0">
                <a:solidFill>
                  <a:schemeClr val="bg1"/>
                </a:solidFill>
              </a:rPr>
              <a:t>en </a:t>
            </a:r>
            <a:r>
              <a:rPr lang="es-CL" sz="2400" b="1" dirty="0">
                <a:solidFill>
                  <a:schemeClr val="bg1"/>
                </a:solidFill>
              </a:rPr>
              <a:t>la </a:t>
            </a:r>
            <a:r>
              <a:rPr lang="es-CL" sz="2400" b="1" dirty="0" smtClean="0">
                <a:solidFill>
                  <a:schemeClr val="bg1"/>
                </a:solidFill>
              </a:rPr>
              <a:t>región.</a:t>
            </a:r>
            <a:endParaRPr lang="es-CL" sz="2400" b="1" dirty="0">
              <a:solidFill>
                <a:schemeClr val="bg1"/>
              </a:solidFill>
            </a:endParaRPr>
          </a:p>
          <a:p>
            <a:endParaRPr lang="es-CL" sz="2800" dirty="0"/>
          </a:p>
        </p:txBody>
      </p:sp>
      <p:sp>
        <p:nvSpPr>
          <p:cNvPr id="13" name="CuadroTexto 12"/>
          <p:cNvSpPr txBox="1"/>
          <p:nvPr/>
        </p:nvSpPr>
        <p:spPr>
          <a:xfrm>
            <a:off x="3552716" y="5411430"/>
            <a:ext cx="1368971" cy="215444"/>
          </a:xfrm>
          <a:prstGeom prst="rect">
            <a:avLst/>
          </a:prstGeom>
          <a:noFill/>
        </p:spPr>
        <p:txBody>
          <a:bodyPr wrap="square" rtlCol="0">
            <a:spAutoFit/>
          </a:bodyPr>
          <a:lstStyle/>
          <a:p>
            <a:r>
              <a:rPr lang="es-ES" sz="800" dirty="0" smtClean="0">
                <a:solidFill>
                  <a:srgbClr val="0070C0"/>
                </a:solidFill>
              </a:rPr>
              <a:t>Fuente: Elaboración propia</a:t>
            </a:r>
            <a:endParaRPr lang="es-CL" sz="1200" dirty="0">
              <a:solidFill>
                <a:srgbClr val="0070C0"/>
              </a:solidFill>
            </a:endParaRPr>
          </a:p>
        </p:txBody>
      </p:sp>
      <p:sp>
        <p:nvSpPr>
          <p:cNvPr id="2" name="Rectángulo 1"/>
          <p:cNvSpPr/>
          <p:nvPr/>
        </p:nvSpPr>
        <p:spPr>
          <a:xfrm>
            <a:off x="632644" y="810870"/>
            <a:ext cx="8079816" cy="892552"/>
          </a:xfrm>
          <a:prstGeom prst="rect">
            <a:avLst/>
          </a:prstGeom>
        </p:spPr>
        <p:txBody>
          <a:bodyPr wrap="square">
            <a:spAutoFit/>
          </a:bodyPr>
          <a:lstStyle/>
          <a:p>
            <a:r>
              <a:rPr lang="es-CL" sz="1600" dirty="0">
                <a:solidFill>
                  <a:srgbClr val="0070C0"/>
                </a:solidFill>
              </a:rPr>
              <a:t>En relación a las Multisendas localizadas en las comunas que no forman parte del Gran Santiago (denominadas comunas “rurales) existen </a:t>
            </a:r>
            <a:r>
              <a:rPr lang="es-CL" sz="2000" b="1" dirty="0">
                <a:solidFill>
                  <a:srgbClr val="0070C0"/>
                </a:solidFill>
              </a:rPr>
              <a:t>289,9 Km </a:t>
            </a:r>
            <a:r>
              <a:rPr lang="es-CL" sz="1600" dirty="0">
                <a:solidFill>
                  <a:srgbClr val="0070C0"/>
                </a:solidFill>
              </a:rPr>
              <a:t>de ciclovías urbanas (70 km) y </a:t>
            </a:r>
            <a:r>
              <a:rPr lang="es-CL" sz="1600" dirty="0" smtClean="0">
                <a:solidFill>
                  <a:srgbClr val="0070C0"/>
                </a:solidFill>
              </a:rPr>
              <a:t>sendas </a:t>
            </a:r>
            <a:r>
              <a:rPr lang="es-CL" sz="1600" dirty="0">
                <a:solidFill>
                  <a:srgbClr val="0070C0"/>
                </a:solidFill>
              </a:rPr>
              <a:t>multipropósitos (219 km) distribuidas de la siguiente manera:</a:t>
            </a:r>
          </a:p>
        </p:txBody>
      </p:sp>
      <p:graphicFrame>
        <p:nvGraphicFramePr>
          <p:cNvPr id="9" name="Tabla 8"/>
          <p:cNvGraphicFramePr>
            <a:graphicFrameLocks noGrp="1"/>
          </p:cNvGraphicFramePr>
          <p:nvPr>
            <p:extLst>
              <p:ext uri="{D42A27DB-BD31-4B8C-83A1-F6EECF244321}">
                <p14:modId xmlns:p14="http://schemas.microsoft.com/office/powerpoint/2010/main" val="2218440183"/>
              </p:ext>
            </p:extLst>
          </p:nvPr>
        </p:nvGraphicFramePr>
        <p:xfrm>
          <a:off x="432073" y="1791930"/>
          <a:ext cx="3096260" cy="3619500"/>
        </p:xfrm>
        <a:graphic>
          <a:graphicData uri="http://schemas.openxmlformats.org/drawingml/2006/table">
            <a:tbl>
              <a:tblPr firstRow="1" firstCol="1" bandRow="1">
                <a:tableStyleId>{5C22544A-7EE6-4342-B048-85BDC9FD1C3A}</a:tableStyleId>
              </a:tblPr>
              <a:tblGrid>
                <a:gridCol w="1447800">
                  <a:extLst>
                    <a:ext uri="{9D8B030D-6E8A-4147-A177-3AD203B41FA5}">
                      <a16:colId xmlns:a16="http://schemas.microsoft.com/office/drawing/2014/main" val="3146337246"/>
                    </a:ext>
                  </a:extLst>
                </a:gridCol>
                <a:gridCol w="469900">
                  <a:extLst>
                    <a:ext uri="{9D8B030D-6E8A-4147-A177-3AD203B41FA5}">
                      <a16:colId xmlns:a16="http://schemas.microsoft.com/office/drawing/2014/main" val="3158729115"/>
                    </a:ext>
                  </a:extLst>
                </a:gridCol>
                <a:gridCol w="594360">
                  <a:extLst>
                    <a:ext uri="{9D8B030D-6E8A-4147-A177-3AD203B41FA5}">
                      <a16:colId xmlns:a16="http://schemas.microsoft.com/office/drawing/2014/main" val="3317113007"/>
                    </a:ext>
                  </a:extLst>
                </a:gridCol>
                <a:gridCol w="584200">
                  <a:extLst>
                    <a:ext uri="{9D8B030D-6E8A-4147-A177-3AD203B41FA5}">
                      <a16:colId xmlns:a16="http://schemas.microsoft.com/office/drawing/2014/main" val="3964803904"/>
                    </a:ext>
                  </a:extLst>
                </a:gridCol>
              </a:tblGrid>
              <a:tr h="190500">
                <a:tc>
                  <a:txBody>
                    <a:bodyPr/>
                    <a:lstStyle/>
                    <a:p>
                      <a:pPr>
                        <a:spcAft>
                          <a:spcPts val="0"/>
                        </a:spcAft>
                      </a:pPr>
                      <a:r>
                        <a:rPr lang="es-CL" sz="1000">
                          <a:effectLst/>
                        </a:rPr>
                        <a:t>COMUNA</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spcAft>
                          <a:spcPts val="0"/>
                        </a:spcAft>
                      </a:pPr>
                      <a:r>
                        <a:rPr lang="es-CL" sz="1000">
                          <a:effectLst/>
                        </a:rPr>
                        <a:t>RURAL</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spcAft>
                          <a:spcPts val="0"/>
                        </a:spcAft>
                      </a:pPr>
                      <a:r>
                        <a:rPr lang="es-CL" sz="1000">
                          <a:effectLst/>
                        </a:rPr>
                        <a:t>URBANO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spcAft>
                          <a:spcPts val="0"/>
                        </a:spcAft>
                      </a:pPr>
                      <a:r>
                        <a:rPr lang="es-CL" sz="1000" dirty="0">
                          <a:effectLst/>
                        </a:rPr>
                        <a:t>TOTAL</a:t>
                      </a:r>
                      <a:endParaRPr lang="es-CL"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424734108"/>
                  </a:ext>
                </a:extLst>
              </a:tr>
              <a:tr h="190500">
                <a:tc>
                  <a:txBody>
                    <a:bodyPr/>
                    <a:lstStyle/>
                    <a:p>
                      <a:pPr>
                        <a:spcAft>
                          <a:spcPts val="0"/>
                        </a:spcAft>
                      </a:pPr>
                      <a:r>
                        <a:rPr lang="es-CL" sz="1000">
                          <a:effectLst/>
                        </a:rPr>
                        <a:t>COLINA</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15,98</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6,94</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22,92</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2231304447"/>
                  </a:ext>
                </a:extLst>
              </a:tr>
              <a:tr h="190500">
                <a:tc>
                  <a:txBody>
                    <a:bodyPr/>
                    <a:lstStyle/>
                    <a:p>
                      <a:pPr>
                        <a:spcAft>
                          <a:spcPts val="0"/>
                        </a:spcAft>
                      </a:pPr>
                      <a:r>
                        <a:rPr lang="es-CL" sz="1000">
                          <a:effectLst/>
                        </a:rPr>
                        <a:t>LAMPA</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4,91</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4,40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9,31</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2374632034"/>
                  </a:ext>
                </a:extLst>
              </a:tr>
              <a:tr h="190500">
                <a:tc>
                  <a:txBody>
                    <a:bodyPr/>
                    <a:lstStyle/>
                    <a:p>
                      <a:pPr>
                        <a:spcAft>
                          <a:spcPts val="0"/>
                        </a:spcAft>
                      </a:pPr>
                      <a:r>
                        <a:rPr lang="es-CL" sz="1000">
                          <a:effectLst/>
                        </a:rPr>
                        <a:t>TILTIL</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2,55</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0,84</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3,39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80978863"/>
                  </a:ext>
                </a:extLst>
              </a:tr>
              <a:tr h="190500">
                <a:tc>
                  <a:txBody>
                    <a:bodyPr/>
                    <a:lstStyle/>
                    <a:p>
                      <a:pPr>
                        <a:spcAft>
                          <a:spcPts val="0"/>
                        </a:spcAft>
                      </a:pPr>
                      <a:r>
                        <a:rPr lang="es-CL" sz="1000">
                          <a:effectLst/>
                        </a:rPr>
                        <a:t>PIRQUE</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7,07</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1,75</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8,83</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98089404"/>
                  </a:ext>
                </a:extLst>
              </a:tr>
              <a:tr h="190500">
                <a:tc>
                  <a:txBody>
                    <a:bodyPr/>
                    <a:lstStyle/>
                    <a:p>
                      <a:pPr>
                        <a:spcAft>
                          <a:spcPts val="0"/>
                        </a:spcAft>
                      </a:pPr>
                      <a:r>
                        <a:rPr lang="es-CL" sz="1000">
                          <a:effectLst/>
                        </a:rPr>
                        <a:t>SAN JOSE DE MAIPO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0,00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dirty="0">
                          <a:effectLst/>
                        </a:rPr>
                        <a:t>0,00</a:t>
                      </a:r>
                      <a:endParaRPr lang="es-CL"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0,00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970932991"/>
                  </a:ext>
                </a:extLst>
              </a:tr>
              <a:tr h="190500">
                <a:tc>
                  <a:txBody>
                    <a:bodyPr/>
                    <a:lstStyle/>
                    <a:p>
                      <a:pPr>
                        <a:spcAft>
                          <a:spcPts val="0"/>
                        </a:spcAft>
                      </a:pPr>
                      <a:r>
                        <a:rPr lang="es-CL" sz="1000">
                          <a:effectLst/>
                        </a:rPr>
                        <a:t>BUIN</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13,47</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19,57</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33,03</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913681407"/>
                  </a:ext>
                </a:extLst>
              </a:tr>
              <a:tr h="190500">
                <a:tc>
                  <a:txBody>
                    <a:bodyPr/>
                    <a:lstStyle/>
                    <a:p>
                      <a:pPr>
                        <a:spcAft>
                          <a:spcPts val="0"/>
                        </a:spcAft>
                      </a:pPr>
                      <a:r>
                        <a:rPr lang="es-CL" sz="1000">
                          <a:effectLst/>
                        </a:rPr>
                        <a:t>CALERA DE TANGO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23,41</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1,99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25,40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570022191"/>
                  </a:ext>
                </a:extLst>
              </a:tr>
              <a:tr h="190500">
                <a:tc>
                  <a:txBody>
                    <a:bodyPr/>
                    <a:lstStyle/>
                    <a:p>
                      <a:pPr>
                        <a:spcAft>
                          <a:spcPts val="0"/>
                        </a:spcAft>
                      </a:pPr>
                      <a:r>
                        <a:rPr lang="es-CL" sz="1000">
                          <a:effectLst/>
                        </a:rPr>
                        <a:t>PAINE</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45,56</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11,90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57,45</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529497372"/>
                  </a:ext>
                </a:extLst>
              </a:tr>
              <a:tr h="190500">
                <a:tc>
                  <a:txBody>
                    <a:bodyPr/>
                    <a:lstStyle/>
                    <a:p>
                      <a:pPr>
                        <a:spcAft>
                          <a:spcPts val="0"/>
                        </a:spcAft>
                      </a:pPr>
                      <a:r>
                        <a:rPr lang="es-CL" sz="1000">
                          <a:effectLst/>
                        </a:rPr>
                        <a:t>ALHUE</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1,29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0,00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1,29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616605171"/>
                  </a:ext>
                </a:extLst>
              </a:tr>
              <a:tr h="190500">
                <a:tc>
                  <a:txBody>
                    <a:bodyPr/>
                    <a:lstStyle/>
                    <a:p>
                      <a:pPr>
                        <a:spcAft>
                          <a:spcPts val="0"/>
                        </a:spcAft>
                      </a:pPr>
                      <a:r>
                        <a:rPr lang="es-CL" sz="1000">
                          <a:effectLst/>
                        </a:rPr>
                        <a:t>CURACAVI</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3,97</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0,00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3,97</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741068266"/>
                  </a:ext>
                </a:extLst>
              </a:tr>
              <a:tr h="190500">
                <a:tc>
                  <a:txBody>
                    <a:bodyPr/>
                    <a:lstStyle/>
                    <a:p>
                      <a:pPr>
                        <a:spcAft>
                          <a:spcPts val="0"/>
                        </a:spcAft>
                      </a:pPr>
                      <a:r>
                        <a:rPr lang="es-CL" sz="1000">
                          <a:effectLst/>
                        </a:rPr>
                        <a:t>MARIA PINTO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34,99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0,00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34,99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823883179"/>
                  </a:ext>
                </a:extLst>
              </a:tr>
              <a:tr h="190500">
                <a:tc>
                  <a:txBody>
                    <a:bodyPr/>
                    <a:lstStyle/>
                    <a:p>
                      <a:pPr>
                        <a:spcAft>
                          <a:spcPts val="0"/>
                        </a:spcAft>
                      </a:pPr>
                      <a:r>
                        <a:rPr lang="es-CL" sz="1000">
                          <a:effectLst/>
                        </a:rPr>
                        <a:t>MELIPILLA</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22,68</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2,24</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24,92</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379616395"/>
                  </a:ext>
                </a:extLst>
              </a:tr>
              <a:tr h="190500">
                <a:tc>
                  <a:txBody>
                    <a:bodyPr/>
                    <a:lstStyle/>
                    <a:p>
                      <a:pPr>
                        <a:spcAft>
                          <a:spcPts val="0"/>
                        </a:spcAft>
                      </a:pPr>
                      <a:r>
                        <a:rPr lang="es-CL" sz="1000">
                          <a:effectLst/>
                        </a:rPr>
                        <a:t>SAN PEDRO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3,50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0,00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3,50</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455849814"/>
                  </a:ext>
                </a:extLst>
              </a:tr>
              <a:tr h="190500">
                <a:tc>
                  <a:txBody>
                    <a:bodyPr/>
                    <a:lstStyle/>
                    <a:p>
                      <a:pPr>
                        <a:spcAft>
                          <a:spcPts val="0"/>
                        </a:spcAft>
                      </a:pPr>
                      <a:r>
                        <a:rPr lang="es-CL" sz="1000">
                          <a:effectLst/>
                        </a:rPr>
                        <a:t>EL MONTE</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5,52</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5,71</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11,23</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363025832"/>
                  </a:ext>
                </a:extLst>
              </a:tr>
              <a:tr h="190500">
                <a:tc>
                  <a:txBody>
                    <a:bodyPr/>
                    <a:lstStyle/>
                    <a:p>
                      <a:pPr>
                        <a:spcAft>
                          <a:spcPts val="0"/>
                        </a:spcAft>
                      </a:pPr>
                      <a:r>
                        <a:rPr lang="es-CL" sz="1000">
                          <a:effectLst/>
                        </a:rPr>
                        <a:t>ISLA DE MAIPO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15,02</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1,09</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16,11</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787920488"/>
                  </a:ext>
                </a:extLst>
              </a:tr>
              <a:tr h="190500">
                <a:tc>
                  <a:txBody>
                    <a:bodyPr/>
                    <a:lstStyle/>
                    <a:p>
                      <a:pPr>
                        <a:spcAft>
                          <a:spcPts val="0"/>
                        </a:spcAft>
                      </a:pPr>
                      <a:r>
                        <a:rPr lang="es-CL" sz="1000">
                          <a:effectLst/>
                        </a:rPr>
                        <a:t>PADRE HURTADO</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1,13</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1,52</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2,65</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527592788"/>
                  </a:ext>
                </a:extLst>
              </a:tr>
              <a:tr h="190500">
                <a:tc>
                  <a:txBody>
                    <a:bodyPr/>
                    <a:lstStyle/>
                    <a:p>
                      <a:pPr>
                        <a:spcAft>
                          <a:spcPts val="0"/>
                        </a:spcAft>
                      </a:pPr>
                      <a:r>
                        <a:rPr lang="es-CL" sz="1000">
                          <a:effectLst/>
                        </a:rPr>
                        <a:t>PEÑAFLOR</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3,03</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3,24</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6,26</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396610562"/>
                  </a:ext>
                </a:extLst>
              </a:tr>
              <a:tr h="190500">
                <a:tc>
                  <a:txBody>
                    <a:bodyPr/>
                    <a:lstStyle/>
                    <a:p>
                      <a:pPr>
                        <a:spcAft>
                          <a:spcPts val="0"/>
                        </a:spcAft>
                      </a:pPr>
                      <a:r>
                        <a:rPr lang="es-CL" sz="1000">
                          <a:effectLst/>
                        </a:rPr>
                        <a:t>TALAGANTE</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15,37</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a:effectLst/>
                        </a:rPr>
                        <a:t>9,32</a:t>
                      </a:r>
                      <a:endParaRPr lang="es-C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spcAft>
                          <a:spcPts val="0"/>
                        </a:spcAft>
                      </a:pPr>
                      <a:r>
                        <a:rPr lang="es-CL" sz="1000" dirty="0">
                          <a:effectLst/>
                        </a:rPr>
                        <a:t>24,70</a:t>
                      </a:r>
                      <a:endParaRPr lang="es-CL"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216828463"/>
                  </a:ext>
                </a:extLst>
              </a:tr>
            </a:tbl>
          </a:graphicData>
        </a:graphic>
      </p:graphicFrame>
      <p:pic>
        <p:nvPicPr>
          <p:cNvPr id="1025" name="Picture 1" descr="REGION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5936" y="1756297"/>
            <a:ext cx="5030216" cy="3655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Conector recto de flecha 9"/>
          <p:cNvCxnSpPr/>
          <p:nvPr/>
        </p:nvCxnSpPr>
        <p:spPr>
          <a:xfrm>
            <a:off x="1296683" y="3574953"/>
            <a:ext cx="360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p:cNvCxnSpPr/>
          <p:nvPr/>
        </p:nvCxnSpPr>
        <p:spPr>
          <a:xfrm>
            <a:off x="1296683" y="3793604"/>
            <a:ext cx="360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p:cNvCxnSpPr/>
          <p:nvPr/>
        </p:nvCxnSpPr>
        <p:spPr>
          <a:xfrm>
            <a:off x="1296683" y="4009628"/>
            <a:ext cx="360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4"/>
          <p:cNvCxnSpPr/>
          <p:nvPr/>
        </p:nvCxnSpPr>
        <p:spPr>
          <a:xfrm>
            <a:off x="1296683" y="4153644"/>
            <a:ext cx="360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p:cNvCxnSpPr/>
          <p:nvPr/>
        </p:nvCxnSpPr>
        <p:spPr>
          <a:xfrm>
            <a:off x="1296683" y="4369668"/>
            <a:ext cx="360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187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457200" y="49188"/>
            <a:ext cx="8229600" cy="720081"/>
          </a:xfrm>
        </p:spPr>
        <p:txBody>
          <a:bodyPr>
            <a:noAutofit/>
          </a:bodyPr>
          <a:lstStyle/>
          <a:p>
            <a:pPr algn="l"/>
            <a:r>
              <a:rPr lang="es-ES" sz="2800" b="1" dirty="0" smtClean="0">
                <a:solidFill>
                  <a:schemeClr val="bg1"/>
                </a:solidFill>
              </a:rPr>
              <a:t>Tabla</a:t>
            </a:r>
            <a:endParaRPr lang="es-CL" sz="2800" b="1" dirty="0">
              <a:solidFill>
                <a:schemeClr val="bg1"/>
              </a:solidFill>
            </a:endParaRPr>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2" name="1 CuadroTexto"/>
          <p:cNvSpPr txBox="1"/>
          <p:nvPr/>
        </p:nvSpPr>
        <p:spPr>
          <a:xfrm>
            <a:off x="7164288" y="3001516"/>
            <a:ext cx="1656184" cy="307777"/>
          </a:xfrm>
          <a:prstGeom prst="rect">
            <a:avLst/>
          </a:prstGeom>
          <a:noFill/>
        </p:spPr>
        <p:txBody>
          <a:bodyPr wrap="square" rtlCol="0">
            <a:spAutoFit/>
          </a:bodyPr>
          <a:lstStyle/>
          <a:p>
            <a:pPr algn="ctr"/>
            <a:r>
              <a:rPr lang="es-CL" sz="1400" dirty="0" smtClean="0">
                <a:solidFill>
                  <a:schemeClr val="bg1"/>
                </a:solidFill>
              </a:rPr>
              <a:t>$1.634.162.120.804</a:t>
            </a:r>
            <a:endParaRPr lang="es-CL" sz="1400" dirty="0">
              <a:solidFill>
                <a:schemeClr val="bg1"/>
              </a:solidFill>
            </a:endParaRPr>
          </a:p>
        </p:txBody>
      </p:sp>
      <p:graphicFrame>
        <p:nvGraphicFramePr>
          <p:cNvPr id="9" name="Diagrama 8"/>
          <p:cNvGraphicFramePr/>
          <p:nvPr>
            <p:extLst>
              <p:ext uri="{D42A27DB-BD31-4B8C-83A1-F6EECF244321}">
                <p14:modId xmlns:p14="http://schemas.microsoft.com/office/powerpoint/2010/main" val="3408049242"/>
              </p:ext>
            </p:extLst>
          </p:nvPr>
        </p:nvGraphicFramePr>
        <p:xfrm>
          <a:off x="571342" y="941017"/>
          <a:ext cx="7999145" cy="2170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Imagen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5545" y="3265237"/>
            <a:ext cx="2918383" cy="1817839"/>
          </a:xfrm>
          <a:prstGeom prst="rect">
            <a:avLst/>
          </a:prstGeom>
          <a:ln w="3175">
            <a:solidFill>
              <a:schemeClr val="tx1"/>
            </a:solidFill>
          </a:ln>
        </p:spPr>
      </p:pic>
      <p:sp>
        <p:nvSpPr>
          <p:cNvPr id="5" name="CuadroTexto 4"/>
          <p:cNvSpPr txBox="1"/>
          <p:nvPr/>
        </p:nvSpPr>
        <p:spPr>
          <a:xfrm>
            <a:off x="142097" y="5186729"/>
            <a:ext cx="4104456" cy="215444"/>
          </a:xfrm>
          <a:prstGeom prst="rect">
            <a:avLst/>
          </a:prstGeom>
          <a:noFill/>
        </p:spPr>
        <p:txBody>
          <a:bodyPr wrap="square" rtlCol="0">
            <a:spAutoFit/>
          </a:bodyPr>
          <a:lstStyle/>
          <a:p>
            <a:r>
              <a:rPr lang="es-ES" sz="800" dirty="0">
                <a:solidFill>
                  <a:srgbClr val="0070C0"/>
                </a:solidFill>
              </a:rPr>
              <a:t>Foto 1: Salón Vicuña Mackenna, Intendencia Regional. Mesa Regional de Movilidad (</a:t>
            </a:r>
            <a:r>
              <a:rPr lang="es-ES" sz="800" dirty="0" smtClean="0">
                <a:solidFill>
                  <a:srgbClr val="0070C0"/>
                </a:solidFill>
              </a:rPr>
              <a:t>13-07-18)</a:t>
            </a:r>
            <a:endParaRPr lang="es-CL" sz="1200" dirty="0">
              <a:solidFill>
                <a:srgbClr val="0070C0"/>
              </a:solidFill>
            </a:endParaRPr>
          </a:p>
        </p:txBody>
      </p:sp>
      <p:pic>
        <p:nvPicPr>
          <p:cNvPr id="11" name="Imagen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72585" y="3265237"/>
            <a:ext cx="2918383" cy="1817839"/>
          </a:xfrm>
          <a:prstGeom prst="rect">
            <a:avLst/>
          </a:prstGeom>
          <a:ln w="3175">
            <a:solidFill>
              <a:schemeClr val="tx1"/>
            </a:solidFill>
          </a:ln>
        </p:spPr>
      </p:pic>
      <p:sp>
        <p:nvSpPr>
          <p:cNvPr id="12" name="CuadroTexto 11"/>
          <p:cNvSpPr txBox="1"/>
          <p:nvPr/>
        </p:nvSpPr>
        <p:spPr>
          <a:xfrm>
            <a:off x="4644008" y="5170338"/>
            <a:ext cx="4104456" cy="215444"/>
          </a:xfrm>
          <a:prstGeom prst="rect">
            <a:avLst/>
          </a:prstGeom>
          <a:noFill/>
        </p:spPr>
        <p:txBody>
          <a:bodyPr wrap="square" rtlCol="0">
            <a:spAutoFit/>
          </a:bodyPr>
          <a:lstStyle/>
          <a:p>
            <a:r>
              <a:rPr lang="es-ES" sz="800" dirty="0">
                <a:solidFill>
                  <a:srgbClr val="0070C0"/>
                </a:solidFill>
              </a:rPr>
              <a:t>Foto </a:t>
            </a:r>
            <a:r>
              <a:rPr lang="es-ES" sz="800" dirty="0" smtClean="0">
                <a:solidFill>
                  <a:srgbClr val="0070C0"/>
                </a:solidFill>
              </a:rPr>
              <a:t>2: Salón Tomás Poblete G., GORE RMS. </a:t>
            </a:r>
            <a:r>
              <a:rPr lang="es-ES" sz="800" dirty="0">
                <a:solidFill>
                  <a:srgbClr val="0070C0"/>
                </a:solidFill>
              </a:rPr>
              <a:t>Mesa Regional de Movilidad </a:t>
            </a:r>
            <a:r>
              <a:rPr lang="es-ES" sz="800" dirty="0" smtClean="0">
                <a:solidFill>
                  <a:srgbClr val="0070C0"/>
                </a:solidFill>
              </a:rPr>
              <a:t>(05-01-19)</a:t>
            </a:r>
            <a:endParaRPr lang="es-CL" sz="1200" dirty="0">
              <a:solidFill>
                <a:srgbClr val="0070C0"/>
              </a:solidFill>
            </a:endParaRPr>
          </a:p>
        </p:txBody>
      </p:sp>
    </p:spTree>
    <p:extLst>
      <p:ext uri="{BB962C8B-B14F-4D97-AF65-F5344CB8AC3E}">
        <p14:creationId xmlns:p14="http://schemas.microsoft.com/office/powerpoint/2010/main" val="1641587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915816" y="3721596"/>
            <a:ext cx="6298977" cy="1135063"/>
          </a:xfrm>
        </p:spPr>
        <p:txBody>
          <a:bodyPr>
            <a:noAutofit/>
          </a:bodyPr>
          <a:lstStyle/>
          <a:p>
            <a:r>
              <a:rPr lang="es-CL" sz="2800" dirty="0" smtClean="0">
                <a:solidFill>
                  <a:srgbClr val="0070C0"/>
                </a:solidFill>
              </a:rPr>
              <a:t>1.- Contexto </a:t>
            </a:r>
            <a:r>
              <a:rPr lang="es-CL" sz="2800" dirty="0">
                <a:solidFill>
                  <a:srgbClr val="0070C0"/>
                </a:solidFill>
              </a:rPr>
              <a:t>de la Mesa </a:t>
            </a:r>
            <a:r>
              <a:rPr lang="es-CL" sz="2800" dirty="0" smtClean="0">
                <a:solidFill>
                  <a:srgbClr val="0070C0"/>
                </a:solidFill>
              </a:rPr>
              <a:t/>
            </a:r>
            <a:br>
              <a:rPr lang="es-CL" sz="2800" dirty="0" smtClean="0">
                <a:solidFill>
                  <a:srgbClr val="0070C0"/>
                </a:solidFill>
              </a:rPr>
            </a:br>
            <a:r>
              <a:rPr lang="es-CL" sz="2800" dirty="0" smtClean="0">
                <a:solidFill>
                  <a:srgbClr val="0070C0"/>
                </a:solidFill>
              </a:rPr>
              <a:t>y </a:t>
            </a:r>
            <a:br>
              <a:rPr lang="es-CL" sz="2800" dirty="0" smtClean="0">
                <a:solidFill>
                  <a:srgbClr val="0070C0"/>
                </a:solidFill>
              </a:rPr>
            </a:br>
            <a:r>
              <a:rPr lang="es-CL" sz="2800" dirty="0" smtClean="0">
                <a:solidFill>
                  <a:srgbClr val="0070C0"/>
                </a:solidFill>
              </a:rPr>
              <a:t>Política </a:t>
            </a:r>
            <a:r>
              <a:rPr lang="es-CL" sz="2800" dirty="0">
                <a:solidFill>
                  <a:srgbClr val="0070C0"/>
                </a:solidFill>
              </a:rPr>
              <a:t>Regional de Movilidad Activa y Sustentable</a:t>
            </a:r>
          </a:p>
        </p:txBody>
      </p:sp>
      <p:sp>
        <p:nvSpPr>
          <p:cNvPr id="5" name="4 Marcador de texto"/>
          <p:cNvSpPr>
            <a:spLocks noGrp="1"/>
          </p:cNvSpPr>
          <p:nvPr>
            <p:ph type="body" idx="1"/>
          </p:nvPr>
        </p:nvSpPr>
        <p:spPr>
          <a:xfrm>
            <a:off x="2808312" y="2335129"/>
            <a:ext cx="5290864"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66203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0"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86816" y="49188"/>
            <a:ext cx="8229600" cy="720081"/>
          </a:xfrm>
        </p:spPr>
        <p:txBody>
          <a:bodyPr>
            <a:noAutofit/>
          </a:bodyPr>
          <a:lstStyle/>
          <a:p>
            <a:pPr algn="l"/>
            <a:r>
              <a:rPr lang="es-CL" sz="2600" b="1" dirty="0">
                <a:solidFill>
                  <a:schemeClr val="bg1"/>
                </a:solidFill>
              </a:rPr>
              <a:t>Contexto de la Mesa y Política Regional de Movilidad Activa y Sustentable</a:t>
            </a:r>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41120"/>
            <a:ext cx="792088" cy="728149"/>
          </a:xfrm>
          <a:prstGeom prst="rect">
            <a:avLst/>
          </a:prstGeom>
        </p:spPr>
      </p:pic>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pic>
        <p:nvPicPr>
          <p:cNvPr id="22" name="Imagen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3356648"/>
            <a:ext cx="3473927" cy="2021131"/>
          </a:xfrm>
          <a:prstGeom prst="rect">
            <a:avLst/>
          </a:prstGeom>
          <a:ln w="3175">
            <a:solidFill>
              <a:schemeClr val="tx1"/>
            </a:solidFill>
          </a:ln>
        </p:spPr>
      </p:pic>
      <p:pic>
        <p:nvPicPr>
          <p:cNvPr id="23" name="Imagen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893907"/>
            <a:ext cx="3473927" cy="2311320"/>
          </a:xfrm>
          <a:prstGeom prst="rect">
            <a:avLst/>
          </a:prstGeom>
          <a:ln w="3175">
            <a:solidFill>
              <a:schemeClr val="tx1"/>
            </a:solidFill>
          </a:ln>
        </p:spPr>
      </p:pic>
      <p:pic>
        <p:nvPicPr>
          <p:cNvPr id="28" name="Imagen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2204" y="1382053"/>
            <a:ext cx="2973948" cy="1823174"/>
          </a:xfrm>
          <a:prstGeom prst="rect">
            <a:avLst/>
          </a:prstGeom>
          <a:ln w="3175">
            <a:solidFill>
              <a:schemeClr val="tx1"/>
            </a:solidFill>
          </a:ln>
        </p:spPr>
      </p:pic>
      <p:pic>
        <p:nvPicPr>
          <p:cNvPr id="29" name="Imagen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12636" y="801143"/>
            <a:ext cx="2567890" cy="1738357"/>
          </a:xfrm>
          <a:prstGeom prst="rect">
            <a:avLst/>
          </a:prstGeom>
          <a:ln w="3175">
            <a:solidFill>
              <a:schemeClr val="tx1"/>
            </a:solidFill>
          </a:ln>
        </p:spPr>
      </p:pic>
      <p:pic>
        <p:nvPicPr>
          <p:cNvPr id="33" name="Imagen 32"/>
          <p:cNvPicPr>
            <a:picLocks noChangeAspect="1"/>
          </p:cNvPicPr>
          <p:nvPr/>
        </p:nvPicPr>
        <p:blipFill rotWithShape="1">
          <a:blip r:embed="rId8" cstate="print">
            <a:extLst>
              <a:ext uri="{28A0092B-C50C-407E-A947-70E740481C1C}">
                <a14:useLocalDpi xmlns:a14="http://schemas.microsoft.com/office/drawing/2010/main" val="0"/>
              </a:ext>
            </a:extLst>
          </a:blip>
          <a:srcRect b="25747"/>
          <a:stretch/>
        </p:blipFill>
        <p:spPr>
          <a:xfrm>
            <a:off x="6049163" y="3803315"/>
            <a:ext cx="2982734" cy="1661091"/>
          </a:xfrm>
          <a:prstGeom prst="rect">
            <a:avLst/>
          </a:prstGeom>
          <a:ln w="3175">
            <a:solidFill>
              <a:schemeClr val="tx1"/>
            </a:solidFill>
          </a:ln>
        </p:spPr>
      </p:pic>
      <p:pic>
        <p:nvPicPr>
          <p:cNvPr id="35" name="Imagen 34"/>
          <p:cNvPicPr>
            <a:picLocks noChangeAspect="1"/>
          </p:cNvPicPr>
          <p:nvPr/>
        </p:nvPicPr>
        <p:blipFill rotWithShape="1">
          <a:blip r:embed="rId9" cstate="print">
            <a:extLst>
              <a:ext uri="{28A0092B-C50C-407E-A947-70E740481C1C}">
                <a14:useLocalDpi xmlns:a14="http://schemas.microsoft.com/office/drawing/2010/main" val="0"/>
              </a:ext>
            </a:extLst>
          </a:blip>
          <a:srcRect l="15880" t="27115" r="5381" b="-286"/>
          <a:stretch/>
        </p:blipFill>
        <p:spPr>
          <a:xfrm>
            <a:off x="4002941" y="2874418"/>
            <a:ext cx="2558620" cy="1783282"/>
          </a:xfrm>
          <a:prstGeom prst="rect">
            <a:avLst/>
          </a:prstGeom>
          <a:ln w="3175">
            <a:solidFill>
              <a:schemeClr val="tx1"/>
            </a:solidFill>
          </a:ln>
        </p:spPr>
      </p:pic>
      <p:sp>
        <p:nvSpPr>
          <p:cNvPr id="37" name="CuadroTexto 36"/>
          <p:cNvSpPr txBox="1"/>
          <p:nvPr/>
        </p:nvSpPr>
        <p:spPr>
          <a:xfrm>
            <a:off x="286439" y="5464406"/>
            <a:ext cx="6157769" cy="215444"/>
          </a:xfrm>
          <a:prstGeom prst="rect">
            <a:avLst/>
          </a:prstGeom>
          <a:noFill/>
        </p:spPr>
        <p:txBody>
          <a:bodyPr wrap="square" rtlCol="0">
            <a:spAutoFit/>
          </a:bodyPr>
          <a:lstStyle/>
          <a:p>
            <a:r>
              <a:rPr lang="es-ES" sz="800" dirty="0" smtClean="0">
                <a:solidFill>
                  <a:srgbClr val="0070C0"/>
                </a:solidFill>
              </a:rPr>
              <a:t>Fuente: Día Mundial de la Bicicleta, 3 de junio 2019. </a:t>
            </a:r>
            <a:r>
              <a:rPr lang="es-CL" sz="800" dirty="0" smtClean="0">
                <a:solidFill>
                  <a:srgbClr val="0070C0"/>
                </a:solidFill>
              </a:rPr>
              <a:t>Revista Pedalea – GORE RMS – Corporación de Desarrollo Territorial y Turismo – CORE 2019</a:t>
            </a:r>
            <a:endParaRPr lang="es-CL" sz="800" dirty="0">
              <a:solidFill>
                <a:srgbClr val="0070C0"/>
              </a:solidFill>
            </a:endParaRPr>
          </a:p>
        </p:txBody>
      </p:sp>
      <p:sp>
        <p:nvSpPr>
          <p:cNvPr id="39" name="CuadroTexto 38"/>
          <p:cNvSpPr txBox="1"/>
          <p:nvPr/>
        </p:nvSpPr>
        <p:spPr>
          <a:xfrm>
            <a:off x="4012635" y="4690957"/>
            <a:ext cx="1621265" cy="215444"/>
          </a:xfrm>
          <a:prstGeom prst="rect">
            <a:avLst/>
          </a:prstGeom>
          <a:noFill/>
        </p:spPr>
        <p:txBody>
          <a:bodyPr wrap="square" rtlCol="0">
            <a:spAutoFit/>
          </a:bodyPr>
          <a:lstStyle/>
          <a:p>
            <a:r>
              <a:rPr lang="es-CL" sz="800" dirty="0" smtClean="0">
                <a:solidFill>
                  <a:srgbClr val="0070C0"/>
                </a:solidFill>
              </a:rPr>
              <a:t>Taller 05 de enero 2019</a:t>
            </a:r>
            <a:endParaRPr lang="es-CL" sz="800" dirty="0">
              <a:solidFill>
                <a:srgbClr val="0070C0"/>
              </a:solidFill>
            </a:endParaRPr>
          </a:p>
        </p:txBody>
      </p:sp>
      <p:sp>
        <p:nvSpPr>
          <p:cNvPr id="40" name="CuadroTexto 39"/>
          <p:cNvSpPr txBox="1"/>
          <p:nvPr/>
        </p:nvSpPr>
        <p:spPr>
          <a:xfrm>
            <a:off x="6771066" y="3218662"/>
            <a:ext cx="1915911" cy="215444"/>
          </a:xfrm>
          <a:prstGeom prst="rect">
            <a:avLst/>
          </a:prstGeom>
          <a:noFill/>
        </p:spPr>
        <p:txBody>
          <a:bodyPr wrap="square" rtlCol="0">
            <a:spAutoFit/>
          </a:bodyPr>
          <a:lstStyle/>
          <a:p>
            <a:r>
              <a:rPr lang="es-CL" sz="800" dirty="0" smtClean="0">
                <a:solidFill>
                  <a:srgbClr val="0070C0"/>
                </a:solidFill>
              </a:rPr>
              <a:t>Mesa Movilidad Regional 13 de julio 2018</a:t>
            </a:r>
            <a:endParaRPr lang="es-CL" sz="800" dirty="0">
              <a:solidFill>
                <a:srgbClr val="0070C0"/>
              </a:solidFill>
            </a:endParaRPr>
          </a:p>
        </p:txBody>
      </p:sp>
      <p:sp>
        <p:nvSpPr>
          <p:cNvPr id="41" name="CuadroTexto 40"/>
          <p:cNvSpPr txBox="1"/>
          <p:nvPr/>
        </p:nvSpPr>
        <p:spPr>
          <a:xfrm>
            <a:off x="6580525" y="5450597"/>
            <a:ext cx="2527979" cy="215444"/>
          </a:xfrm>
          <a:prstGeom prst="rect">
            <a:avLst/>
          </a:prstGeom>
          <a:noFill/>
        </p:spPr>
        <p:txBody>
          <a:bodyPr wrap="square" rtlCol="0">
            <a:spAutoFit/>
          </a:bodyPr>
          <a:lstStyle/>
          <a:p>
            <a:r>
              <a:rPr lang="es-CL" sz="800" dirty="0" smtClean="0">
                <a:solidFill>
                  <a:srgbClr val="0070C0"/>
                </a:solidFill>
              </a:rPr>
              <a:t>Mesa Movilidad Regional 13 de diciembre 2018</a:t>
            </a:r>
            <a:endParaRPr lang="es-CL" sz="800" dirty="0">
              <a:solidFill>
                <a:srgbClr val="0070C0"/>
              </a:solidFill>
            </a:endParaRPr>
          </a:p>
        </p:txBody>
      </p:sp>
      <p:sp>
        <p:nvSpPr>
          <p:cNvPr id="42" name="CuadroTexto 41"/>
          <p:cNvSpPr txBox="1"/>
          <p:nvPr/>
        </p:nvSpPr>
        <p:spPr>
          <a:xfrm>
            <a:off x="4358039" y="2502204"/>
            <a:ext cx="1915911" cy="215444"/>
          </a:xfrm>
          <a:prstGeom prst="rect">
            <a:avLst/>
          </a:prstGeom>
          <a:noFill/>
        </p:spPr>
        <p:txBody>
          <a:bodyPr wrap="square" rtlCol="0">
            <a:spAutoFit/>
          </a:bodyPr>
          <a:lstStyle/>
          <a:p>
            <a:r>
              <a:rPr lang="es-CL" sz="800" dirty="0" smtClean="0">
                <a:solidFill>
                  <a:srgbClr val="0070C0"/>
                </a:solidFill>
              </a:rPr>
              <a:t>DMDB 3 de junio 2019</a:t>
            </a:r>
            <a:endParaRPr lang="es-CL" sz="800" dirty="0">
              <a:solidFill>
                <a:srgbClr val="0070C0"/>
              </a:solidFill>
            </a:endParaRPr>
          </a:p>
        </p:txBody>
      </p:sp>
      <p:sp>
        <p:nvSpPr>
          <p:cNvPr id="43" name="Elipse 42"/>
          <p:cNvSpPr/>
          <p:nvPr/>
        </p:nvSpPr>
        <p:spPr>
          <a:xfrm>
            <a:off x="3038982" y="2378999"/>
            <a:ext cx="3568569" cy="2032956"/>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2400" b="1" dirty="0" smtClean="0"/>
              <a:t>Se nos solicita ampliar el trabajo, </a:t>
            </a:r>
          </a:p>
          <a:p>
            <a:pPr algn="ctr"/>
            <a:r>
              <a:rPr lang="es-CL" sz="2400" b="1" dirty="0" smtClean="0"/>
              <a:t>a las provincias de la RMS</a:t>
            </a:r>
            <a:endParaRPr lang="es-CL" sz="2400" b="1" dirty="0"/>
          </a:p>
        </p:txBody>
      </p:sp>
    </p:spTree>
    <p:extLst>
      <p:ext uri="{BB962C8B-B14F-4D97-AF65-F5344CB8AC3E}">
        <p14:creationId xmlns:p14="http://schemas.microsoft.com/office/powerpoint/2010/main" val="332113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915816" y="3721596"/>
            <a:ext cx="6298977" cy="1135063"/>
          </a:xfrm>
        </p:spPr>
        <p:txBody>
          <a:bodyPr>
            <a:noAutofit/>
          </a:bodyPr>
          <a:lstStyle/>
          <a:p>
            <a:r>
              <a:rPr lang="es-CL" sz="2800" dirty="0" smtClean="0">
                <a:solidFill>
                  <a:srgbClr val="0070C0"/>
                </a:solidFill>
              </a:rPr>
              <a:t>3.- </a:t>
            </a:r>
            <a:r>
              <a:rPr lang="es-CL" sz="2800" dirty="0">
                <a:solidFill>
                  <a:srgbClr val="0070C0"/>
                </a:solidFill>
              </a:rPr>
              <a:t>Proceso </a:t>
            </a:r>
            <a:r>
              <a:rPr lang="es-CL" sz="2800" dirty="0" smtClean="0">
                <a:solidFill>
                  <a:srgbClr val="0070C0"/>
                </a:solidFill>
              </a:rPr>
              <a:t>participativo.</a:t>
            </a:r>
            <a:r>
              <a:rPr lang="es-CL" sz="2800" dirty="0">
                <a:solidFill>
                  <a:srgbClr val="0070C0"/>
                </a:solidFill>
              </a:rPr>
              <a:t/>
            </a:r>
            <a:br>
              <a:rPr lang="es-CL" sz="2800" dirty="0">
                <a:solidFill>
                  <a:srgbClr val="0070C0"/>
                </a:solidFill>
              </a:rPr>
            </a:br>
            <a:r>
              <a:rPr lang="es-CL" sz="2800" dirty="0">
                <a:solidFill>
                  <a:srgbClr val="0070C0"/>
                </a:solidFill>
              </a:rPr>
              <a:t> </a:t>
            </a:r>
          </a:p>
        </p:txBody>
      </p:sp>
      <p:sp>
        <p:nvSpPr>
          <p:cNvPr id="5" name="4 Marcador de texto"/>
          <p:cNvSpPr>
            <a:spLocks noGrp="1"/>
          </p:cNvSpPr>
          <p:nvPr>
            <p:ph type="body" idx="1"/>
          </p:nvPr>
        </p:nvSpPr>
        <p:spPr>
          <a:xfrm>
            <a:off x="2808312" y="2335129"/>
            <a:ext cx="5290864" cy="1250156"/>
          </a:xfrm>
        </p:spPr>
        <p:txBody>
          <a:bodyPr/>
          <a:lstStyle/>
          <a:p>
            <a:r>
              <a:rPr lang="es-CL" cap="small" dirty="0">
                <a:solidFill>
                  <a:srgbClr val="0070C0"/>
                </a:solidFill>
              </a:rPr>
              <a:t>Política Regional de Movilidad Activa y Sustentable</a:t>
            </a:r>
          </a:p>
          <a:p>
            <a:r>
              <a:rPr lang="es-CL" cap="small" dirty="0">
                <a:solidFill>
                  <a:srgbClr val="0070C0"/>
                </a:solidFill>
              </a:rPr>
              <a:t>Región Metropolitana de Santiago</a:t>
            </a:r>
          </a:p>
        </p:txBody>
      </p:sp>
      <p:sp>
        <p:nvSpPr>
          <p:cNvPr id="8" name="7 Rectángulo"/>
          <p:cNvSpPr/>
          <p:nvPr/>
        </p:nvSpPr>
        <p:spPr>
          <a:xfrm>
            <a:off x="0" y="0"/>
            <a:ext cx="2555776" cy="5715000"/>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6 Imagen"/>
          <p:cNvPicPr>
            <a:picLocks noChangeAspect="1"/>
          </p:cNvPicPr>
          <p:nvPr/>
        </p:nvPicPr>
        <p:blipFill rotWithShape="1">
          <a:blip r:embed="rId2" cstate="print">
            <a:extLst>
              <a:ext uri="{28A0092B-C50C-407E-A947-70E740481C1C}">
                <a14:useLocalDpi xmlns:a14="http://schemas.microsoft.com/office/drawing/2010/main" val="0"/>
              </a:ext>
            </a:extLst>
          </a:blip>
          <a:srcRect l="58721" b="50000"/>
          <a:stretch/>
        </p:blipFill>
        <p:spPr>
          <a:xfrm>
            <a:off x="-108520" y="-166836"/>
            <a:ext cx="2808312" cy="3127043"/>
          </a:xfrm>
          <a:prstGeom prst="rect">
            <a:avLst/>
          </a:prstGeom>
        </p:spPr>
      </p:pic>
    </p:spTree>
    <p:extLst>
      <p:ext uri="{BB962C8B-B14F-4D97-AF65-F5344CB8AC3E}">
        <p14:creationId xmlns:p14="http://schemas.microsoft.com/office/powerpoint/2010/main" val="159636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6 Rectángulo"/>
          <p:cNvSpPr/>
          <p:nvPr/>
        </p:nvSpPr>
        <p:spPr>
          <a:xfrm>
            <a:off x="-3829"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2722" y="45153"/>
            <a:ext cx="8319138" cy="720081"/>
          </a:xfrm>
        </p:spPr>
        <p:txBody>
          <a:bodyPr>
            <a:noAutofit/>
          </a:bodyPr>
          <a:lstStyle/>
          <a:p>
            <a:pPr algn="l"/>
            <a:r>
              <a:rPr lang="es-CL" sz="2800" b="1" dirty="0">
                <a:solidFill>
                  <a:schemeClr val="bg1"/>
                </a:solidFill>
              </a:rPr>
              <a:t>Proceso </a:t>
            </a:r>
            <a:r>
              <a:rPr lang="es-CL" sz="2800" b="1" dirty="0" smtClean="0">
                <a:solidFill>
                  <a:schemeClr val="bg1"/>
                </a:solidFill>
              </a:rPr>
              <a:t>participativo para la formulación de la Política</a:t>
            </a:r>
            <a:endParaRPr lang="es-CL" sz="2800" b="1" dirty="0">
              <a:solidFill>
                <a:schemeClr val="bg1"/>
              </a:solidFill>
            </a:endParaRPr>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22820"/>
            <a:ext cx="792088" cy="728149"/>
          </a:xfrm>
          <a:prstGeom prst="rect">
            <a:avLst/>
          </a:prstGeom>
        </p:spPr>
      </p:pic>
      <p:sp>
        <p:nvSpPr>
          <p:cNvPr id="2" name="1 CuadroTexto"/>
          <p:cNvSpPr txBox="1"/>
          <p:nvPr/>
        </p:nvSpPr>
        <p:spPr>
          <a:xfrm>
            <a:off x="7164288" y="3001516"/>
            <a:ext cx="1656184" cy="307777"/>
          </a:xfrm>
          <a:prstGeom prst="rect">
            <a:avLst/>
          </a:prstGeom>
          <a:noFill/>
        </p:spPr>
        <p:txBody>
          <a:bodyPr wrap="square" rtlCol="0">
            <a:spAutoFit/>
          </a:bodyPr>
          <a:lstStyle/>
          <a:p>
            <a:pPr algn="ctr"/>
            <a:r>
              <a:rPr lang="es-CL" sz="1400" dirty="0" smtClean="0">
                <a:solidFill>
                  <a:schemeClr val="bg1"/>
                </a:solidFill>
              </a:rPr>
              <a:t>$1.634.162.120.804</a:t>
            </a:r>
            <a:endParaRPr lang="es-CL" sz="1400" dirty="0">
              <a:solidFill>
                <a:schemeClr val="bg1"/>
              </a:solidFill>
            </a:endParaRPr>
          </a:p>
        </p:txBody>
      </p:sp>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graphicFrame>
        <p:nvGraphicFramePr>
          <p:cNvPr id="9" name="Diagrama 8"/>
          <p:cNvGraphicFramePr/>
          <p:nvPr>
            <p:extLst>
              <p:ext uri="{D42A27DB-BD31-4B8C-83A1-F6EECF244321}">
                <p14:modId xmlns:p14="http://schemas.microsoft.com/office/powerpoint/2010/main" val="2272572279"/>
              </p:ext>
            </p:extLst>
          </p:nvPr>
        </p:nvGraphicFramePr>
        <p:xfrm>
          <a:off x="0" y="1129308"/>
          <a:ext cx="9026152" cy="42484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Imagen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9512" y="4200589"/>
            <a:ext cx="2475862" cy="1408867"/>
          </a:xfrm>
          <a:prstGeom prst="rect">
            <a:avLst/>
          </a:prstGeom>
        </p:spPr>
      </p:pic>
      <p:pic>
        <p:nvPicPr>
          <p:cNvPr id="11" name="Imagen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23928" y="765234"/>
            <a:ext cx="1844618" cy="1390292"/>
          </a:xfrm>
          <a:prstGeom prst="rect">
            <a:avLst/>
          </a:prstGeom>
        </p:spPr>
      </p:pic>
      <p:pic>
        <p:nvPicPr>
          <p:cNvPr id="15" name="Imagen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32447" y="753690"/>
            <a:ext cx="1899393" cy="1424545"/>
          </a:xfrm>
          <a:prstGeom prst="rect">
            <a:avLst/>
          </a:prstGeom>
        </p:spPr>
      </p:pic>
      <p:cxnSp>
        <p:nvCxnSpPr>
          <p:cNvPr id="17" name="Conector recto de flecha 16"/>
          <p:cNvCxnSpPr/>
          <p:nvPr/>
        </p:nvCxnSpPr>
        <p:spPr>
          <a:xfrm>
            <a:off x="554472" y="3987488"/>
            <a:ext cx="0" cy="45418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p:cNvCxnSpPr/>
          <p:nvPr/>
        </p:nvCxnSpPr>
        <p:spPr>
          <a:xfrm flipV="1">
            <a:off x="2987824" y="1926207"/>
            <a:ext cx="0" cy="50405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5" name="Imagen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26543" y="753691"/>
            <a:ext cx="2181961" cy="1401836"/>
          </a:xfrm>
          <a:prstGeom prst="rect">
            <a:avLst/>
          </a:prstGeom>
        </p:spPr>
      </p:pic>
      <p:pic>
        <p:nvPicPr>
          <p:cNvPr id="26" name="Imagen 2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6200000">
            <a:off x="6606127" y="3822914"/>
            <a:ext cx="1404354" cy="2160240"/>
          </a:xfrm>
          <a:prstGeom prst="rect">
            <a:avLst/>
          </a:prstGeom>
        </p:spPr>
      </p:pic>
      <p:cxnSp>
        <p:nvCxnSpPr>
          <p:cNvPr id="27" name="Conector recto de flecha 26"/>
          <p:cNvCxnSpPr/>
          <p:nvPr/>
        </p:nvCxnSpPr>
        <p:spPr>
          <a:xfrm>
            <a:off x="7740352" y="3961255"/>
            <a:ext cx="0" cy="45418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8" name="Imagen 2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421841" y="4200589"/>
            <a:ext cx="2086263" cy="1404622"/>
          </a:xfrm>
          <a:prstGeom prst="rect">
            <a:avLst/>
          </a:prstGeom>
        </p:spPr>
      </p:pic>
      <p:cxnSp>
        <p:nvCxnSpPr>
          <p:cNvPr id="30" name="Conector recto de flecha 29"/>
          <p:cNvCxnSpPr/>
          <p:nvPr/>
        </p:nvCxnSpPr>
        <p:spPr>
          <a:xfrm flipV="1">
            <a:off x="5647792" y="1980854"/>
            <a:ext cx="0" cy="50405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ector recto de flecha 30"/>
          <p:cNvCxnSpPr/>
          <p:nvPr/>
        </p:nvCxnSpPr>
        <p:spPr>
          <a:xfrm flipV="1">
            <a:off x="8820472" y="1980854"/>
            <a:ext cx="0" cy="50405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recto de flecha 31"/>
          <p:cNvCxnSpPr/>
          <p:nvPr/>
        </p:nvCxnSpPr>
        <p:spPr>
          <a:xfrm>
            <a:off x="5004048" y="3961255"/>
            <a:ext cx="0" cy="45418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10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6 Rectángulo"/>
          <p:cNvSpPr/>
          <p:nvPr/>
        </p:nvSpPr>
        <p:spPr>
          <a:xfrm>
            <a:off x="-3829" y="0"/>
            <a:ext cx="9141831" cy="769269"/>
          </a:xfrm>
          <a:prstGeom prst="rect">
            <a:avLst/>
          </a:prstGeom>
          <a:solidFill>
            <a:srgbClr val="019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3 Título"/>
          <p:cNvSpPr>
            <a:spLocks noGrp="1"/>
          </p:cNvSpPr>
          <p:nvPr>
            <p:ph type="title"/>
          </p:nvPr>
        </p:nvSpPr>
        <p:spPr>
          <a:xfrm>
            <a:off x="-2722" y="45153"/>
            <a:ext cx="8319138" cy="720081"/>
          </a:xfrm>
        </p:spPr>
        <p:txBody>
          <a:bodyPr>
            <a:noAutofit/>
          </a:bodyPr>
          <a:lstStyle/>
          <a:p>
            <a:pPr algn="l"/>
            <a:r>
              <a:rPr lang="es-CL" sz="2800" b="1" dirty="0">
                <a:solidFill>
                  <a:schemeClr val="bg1"/>
                </a:solidFill>
              </a:rPr>
              <a:t>Proceso </a:t>
            </a:r>
            <a:r>
              <a:rPr lang="es-CL" sz="2800" b="1" dirty="0" smtClean="0">
                <a:solidFill>
                  <a:schemeClr val="bg1"/>
                </a:solidFill>
              </a:rPr>
              <a:t>participativo para la formulación de la Política</a:t>
            </a:r>
            <a:endParaRPr lang="es-CL" sz="2800" b="1" dirty="0">
              <a:solidFill>
                <a:schemeClr val="bg1"/>
              </a:solidFill>
            </a:endParaRPr>
          </a:p>
        </p:txBody>
      </p:sp>
      <p:pic>
        <p:nvPicPr>
          <p:cNvPr id="8" name="10 Marcador de contenid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22820"/>
            <a:ext cx="792088" cy="728149"/>
          </a:xfrm>
          <a:prstGeom prst="rect">
            <a:avLst/>
          </a:prstGeom>
        </p:spPr>
      </p:pic>
      <p:sp>
        <p:nvSpPr>
          <p:cNvPr id="2" name="1 CuadroTexto"/>
          <p:cNvSpPr txBox="1"/>
          <p:nvPr/>
        </p:nvSpPr>
        <p:spPr>
          <a:xfrm>
            <a:off x="7164288" y="3001516"/>
            <a:ext cx="1656184" cy="307777"/>
          </a:xfrm>
          <a:prstGeom prst="rect">
            <a:avLst/>
          </a:prstGeom>
          <a:noFill/>
        </p:spPr>
        <p:txBody>
          <a:bodyPr wrap="square" rtlCol="0">
            <a:spAutoFit/>
          </a:bodyPr>
          <a:lstStyle/>
          <a:p>
            <a:pPr algn="ctr"/>
            <a:r>
              <a:rPr lang="es-CL" sz="1400" dirty="0" smtClean="0">
                <a:solidFill>
                  <a:schemeClr val="bg1"/>
                </a:solidFill>
              </a:rPr>
              <a:t>$1.634.162.120.804</a:t>
            </a:r>
            <a:endParaRPr lang="es-CL" sz="1400" dirty="0">
              <a:solidFill>
                <a:schemeClr val="bg1"/>
              </a:solidFill>
            </a:endParaRPr>
          </a:p>
        </p:txBody>
      </p:sp>
      <p:sp>
        <p:nvSpPr>
          <p:cNvPr id="6" name="5 Rectángulo"/>
          <p:cNvSpPr/>
          <p:nvPr/>
        </p:nvSpPr>
        <p:spPr>
          <a:xfrm>
            <a:off x="457200" y="1047135"/>
            <a:ext cx="8568952" cy="2554545"/>
          </a:xfrm>
          <a:prstGeom prst="rect">
            <a:avLst/>
          </a:prstGeom>
        </p:spPr>
        <p:txBody>
          <a:bodyPr wrap="square">
            <a:spAutoFit/>
          </a:bodyPr>
          <a:lstStyle/>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a:p>
          <a:p>
            <a:endParaRPr lang="es-CL" sz="1600" dirty="0" smtClean="0"/>
          </a:p>
          <a:p>
            <a:endParaRPr lang="es-CL" sz="1600" dirty="0" smtClean="0"/>
          </a:p>
        </p:txBody>
      </p:sp>
      <p:graphicFrame>
        <p:nvGraphicFramePr>
          <p:cNvPr id="9" name="Diagrama 8"/>
          <p:cNvGraphicFramePr/>
          <p:nvPr>
            <p:extLst>
              <p:ext uri="{D42A27DB-BD31-4B8C-83A1-F6EECF244321}">
                <p14:modId xmlns:p14="http://schemas.microsoft.com/office/powerpoint/2010/main" val="2190570579"/>
              </p:ext>
            </p:extLst>
          </p:nvPr>
        </p:nvGraphicFramePr>
        <p:xfrm>
          <a:off x="0" y="1129308"/>
          <a:ext cx="9026152" cy="42484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Imagen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412" y="773592"/>
            <a:ext cx="1950641" cy="1462981"/>
          </a:xfrm>
          <a:prstGeom prst="rect">
            <a:avLst/>
          </a:prstGeom>
        </p:spPr>
      </p:pic>
      <p:pic>
        <p:nvPicPr>
          <p:cNvPr id="13" name="Imagen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2816" y="4272038"/>
            <a:ext cx="1936949" cy="1452712"/>
          </a:xfrm>
          <a:prstGeom prst="rect">
            <a:avLst/>
          </a:prstGeom>
        </p:spPr>
      </p:pic>
      <p:pic>
        <p:nvPicPr>
          <p:cNvPr id="16" name="Imagen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01718" y="4272038"/>
            <a:ext cx="1944216" cy="1458162"/>
          </a:xfrm>
          <a:prstGeom prst="rect">
            <a:avLst/>
          </a:prstGeom>
        </p:spPr>
      </p:pic>
      <p:pic>
        <p:nvPicPr>
          <p:cNvPr id="21" name="Imagen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95936" y="763064"/>
            <a:ext cx="1961808" cy="1471356"/>
          </a:xfrm>
          <a:prstGeom prst="rect">
            <a:avLst/>
          </a:prstGeom>
        </p:spPr>
      </p:pic>
      <p:pic>
        <p:nvPicPr>
          <p:cNvPr id="23" name="Imagen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16016" y="4256838"/>
            <a:ext cx="1944216" cy="1458162"/>
          </a:xfrm>
          <a:prstGeom prst="rect">
            <a:avLst/>
          </a:prstGeom>
        </p:spPr>
      </p:pic>
      <p:pic>
        <p:nvPicPr>
          <p:cNvPr id="24" name="Imagen 2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045965" y="763065"/>
            <a:ext cx="1961808" cy="1471356"/>
          </a:xfrm>
          <a:prstGeom prst="rect">
            <a:avLst/>
          </a:prstGeom>
        </p:spPr>
      </p:pic>
      <p:cxnSp>
        <p:nvCxnSpPr>
          <p:cNvPr id="33" name="Conector recto de flecha 32"/>
          <p:cNvCxnSpPr/>
          <p:nvPr/>
        </p:nvCxnSpPr>
        <p:spPr>
          <a:xfrm flipV="1">
            <a:off x="6588224" y="2234420"/>
            <a:ext cx="216024" cy="33504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35" name="Conector recto de flecha 34"/>
          <p:cNvCxnSpPr/>
          <p:nvPr/>
        </p:nvCxnSpPr>
        <p:spPr>
          <a:xfrm>
            <a:off x="5508104" y="3937620"/>
            <a:ext cx="0" cy="33441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pic>
        <p:nvPicPr>
          <p:cNvPr id="37" name="Imagen 3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822673" y="4239608"/>
            <a:ext cx="1967190" cy="1475392"/>
          </a:xfrm>
          <a:prstGeom prst="rect">
            <a:avLst/>
          </a:prstGeom>
        </p:spPr>
      </p:pic>
      <p:cxnSp>
        <p:nvCxnSpPr>
          <p:cNvPr id="39" name="Conector recto de flecha 38"/>
          <p:cNvCxnSpPr/>
          <p:nvPr/>
        </p:nvCxnSpPr>
        <p:spPr>
          <a:xfrm flipV="1">
            <a:off x="457200" y="2234420"/>
            <a:ext cx="226368" cy="33504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3" name="Conector recto de flecha 42"/>
          <p:cNvCxnSpPr/>
          <p:nvPr/>
        </p:nvCxnSpPr>
        <p:spPr>
          <a:xfrm>
            <a:off x="1475656" y="3937620"/>
            <a:ext cx="0" cy="31921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7" name="Conector recto de flecha 46"/>
          <p:cNvCxnSpPr/>
          <p:nvPr/>
        </p:nvCxnSpPr>
        <p:spPr>
          <a:xfrm>
            <a:off x="3491880" y="3937620"/>
            <a:ext cx="0" cy="33441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9" name="Conector recto de flecha 48"/>
          <p:cNvCxnSpPr/>
          <p:nvPr/>
        </p:nvCxnSpPr>
        <p:spPr>
          <a:xfrm flipV="1">
            <a:off x="4513076" y="2234420"/>
            <a:ext cx="228600" cy="26304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51" name="Conector recto de flecha 50"/>
          <p:cNvCxnSpPr/>
          <p:nvPr/>
        </p:nvCxnSpPr>
        <p:spPr>
          <a:xfrm>
            <a:off x="7524328" y="3937620"/>
            <a:ext cx="0" cy="31921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pic>
        <p:nvPicPr>
          <p:cNvPr id="53" name="Imagen 5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027098" y="792986"/>
            <a:ext cx="1937792" cy="1453344"/>
          </a:xfrm>
          <a:prstGeom prst="rect">
            <a:avLst/>
          </a:prstGeom>
        </p:spPr>
      </p:pic>
      <p:cxnSp>
        <p:nvCxnSpPr>
          <p:cNvPr id="55" name="Conector recto de flecha 54"/>
          <p:cNvCxnSpPr/>
          <p:nvPr/>
        </p:nvCxnSpPr>
        <p:spPr>
          <a:xfrm flipV="1">
            <a:off x="2459765" y="2246330"/>
            <a:ext cx="312035" cy="25113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94674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7012</TotalTime>
  <Words>2480</Words>
  <Application>Microsoft Office PowerPoint</Application>
  <PresentationFormat>Presentación en pantalla (16:10)</PresentationFormat>
  <Paragraphs>614</Paragraphs>
  <Slides>38</Slides>
  <Notes>27</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38</vt:i4>
      </vt:variant>
    </vt:vector>
  </HeadingPairs>
  <TitlesOfParts>
    <vt:vector size="46" baseType="lpstr">
      <vt:lpstr>Arial</vt:lpstr>
      <vt:lpstr>Calibri</vt:lpstr>
      <vt:lpstr>Calibri Light</vt:lpstr>
      <vt:lpstr>Times New Roman</vt:lpstr>
      <vt:lpstr>Verdana</vt:lpstr>
      <vt:lpstr>Wingdings</vt:lpstr>
      <vt:lpstr>Tema de Office</vt:lpstr>
      <vt:lpstr>Gráfico</vt:lpstr>
      <vt:lpstr>Mesa Regional de Movilidad  Región Metropolitana de Santiago</vt:lpstr>
      <vt:lpstr>PRESENTACIÓN</vt:lpstr>
      <vt:lpstr>Programa</vt:lpstr>
      <vt:lpstr>Tabla</vt:lpstr>
      <vt:lpstr>1.- Contexto de la Mesa  y  Política Regional de Movilidad Activa y Sustentable</vt:lpstr>
      <vt:lpstr>Contexto de la Mesa y Política Regional de Movilidad Activa y Sustentable</vt:lpstr>
      <vt:lpstr>3.- Proceso participativo.  </vt:lpstr>
      <vt:lpstr>Proceso participativo para la formulación de la Política</vt:lpstr>
      <vt:lpstr>Proceso participativo para la formulación de la Política</vt:lpstr>
      <vt:lpstr>Presentación de PowerPoint</vt:lpstr>
      <vt:lpstr>Presentación de PowerPoint</vt:lpstr>
      <vt:lpstr>4.- taller</vt:lpstr>
      <vt:lpstr>Presentación de PowerPoint</vt:lpstr>
      <vt:lpstr>DIAGNOSIS: BRECHAS PARA LA MOVILIDAD ACTIVA</vt:lpstr>
      <vt:lpstr>Estructura Política Regional Movilidad Activa y Sustentable</vt:lpstr>
      <vt:lpstr>Presentación de PowerPoint</vt:lpstr>
      <vt:lpstr>Mesa Regional de Movilidad  Región Metropolitana de Santiago</vt:lpstr>
      <vt:lpstr>Presentación de PowerPoint</vt:lpstr>
      <vt:lpstr>Presentación de PowerPoint</vt:lpstr>
      <vt:lpstr>Presentación de PowerPoint</vt:lpstr>
      <vt:lpstr>Diagnosis: Brechas para la Movilidad Activa.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ANEXOS. OTROS DATOS: Línea Base: OFERTA EN TRANSPORTE RURAL.   </vt:lpstr>
      <vt:lpstr>Presentación de PowerPoint</vt:lpstr>
      <vt:lpstr>Presentación de PowerPoint</vt:lpstr>
      <vt:lpstr>Presentación de PowerPoint</vt:lpstr>
      <vt:lpstr>Presentación de PowerPoint</vt:lpstr>
      <vt:lpstr>3.- Línea Base: infraestructura para ciclovías y ciclos.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Antecedentes Regionales, Brechas y Desafíos de la Región Metropolitana de Santiago</dc:title>
  <dc:creator>Luigi Brignardello Torrealba</dc:creator>
  <cp:lastModifiedBy>Paula Ibarra Camus</cp:lastModifiedBy>
  <cp:revision>559</cp:revision>
  <cp:lastPrinted>2018-07-09T15:43:18Z</cp:lastPrinted>
  <dcterms:created xsi:type="dcterms:W3CDTF">2018-05-30T18:58:22Z</dcterms:created>
  <dcterms:modified xsi:type="dcterms:W3CDTF">2019-07-19T15:42:51Z</dcterms:modified>
</cp:coreProperties>
</file>