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10" r:id="rId3"/>
    <p:sldId id="431" r:id="rId4"/>
    <p:sldId id="433" r:id="rId5"/>
    <p:sldId id="443" r:id="rId6"/>
    <p:sldId id="458" r:id="rId7"/>
    <p:sldId id="434" r:id="rId8"/>
    <p:sldId id="437" r:id="rId9"/>
    <p:sldId id="435" r:id="rId10"/>
    <p:sldId id="438" r:id="rId11"/>
    <p:sldId id="441" r:id="rId12"/>
    <p:sldId id="444" r:id="rId13"/>
    <p:sldId id="448" r:id="rId14"/>
    <p:sldId id="449" r:id="rId15"/>
    <p:sldId id="446" r:id="rId16"/>
    <p:sldId id="439" r:id="rId17"/>
    <p:sldId id="447" r:id="rId18"/>
    <p:sldId id="450" r:id="rId19"/>
    <p:sldId id="442" r:id="rId20"/>
    <p:sldId id="451" r:id="rId21"/>
    <p:sldId id="452" r:id="rId22"/>
    <p:sldId id="457" r:id="rId23"/>
    <p:sldId id="453" r:id="rId24"/>
    <p:sldId id="454" r:id="rId25"/>
    <p:sldId id="396" r:id="rId26"/>
  </p:sldIdLst>
  <p:sldSz cx="9144000" cy="5715000" type="screen16x10"/>
  <p:notesSz cx="6794500" cy="9982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Jamett" initials="EJ" lastIdx="1" clrIdx="0">
    <p:extLst>
      <p:ext uri="{19B8F6BF-5375-455C-9EA6-DF929625EA0E}">
        <p15:presenceInfo xmlns:p15="http://schemas.microsoft.com/office/powerpoint/2012/main" userId="S-1-5-21-1156304793-3963824365-3619973592-333657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8CA"/>
    <a:srgbClr val="4A7DC8"/>
    <a:srgbClr val="0099FF"/>
    <a:srgbClr val="F4740A"/>
    <a:srgbClr val="0192FF"/>
    <a:srgbClr val="0066FF"/>
    <a:srgbClr val="CCECFF"/>
    <a:srgbClr val="C4D1DA"/>
    <a:srgbClr val="33CCFF"/>
    <a:srgbClr val="DCE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59" autoAdjust="0"/>
    <p:restoredTop sz="86324" autoAdjust="0"/>
  </p:normalViewPr>
  <p:slideViewPr>
    <p:cSldViewPr>
      <p:cViewPr varScale="1">
        <p:scale>
          <a:sx n="71" d="100"/>
          <a:sy n="71" d="100"/>
        </p:scale>
        <p:origin x="756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16" cy="4984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8003" y="0"/>
            <a:ext cx="2944916" cy="4984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6A88-EE08-4649-9A71-7B723B56E96C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82132"/>
            <a:ext cx="2944916" cy="4984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8003" y="9482132"/>
            <a:ext cx="2944916" cy="4984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E93C-DC0E-44DE-AC25-1E9F88F2F1B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15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5D2D2-6631-40C0-99C2-1249AE648339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49300"/>
            <a:ext cx="598805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41546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E611-433C-4C03-A52B-AD6B26D3F30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28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825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0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345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813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82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255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611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8323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468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983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35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6045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728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355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2366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82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20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69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09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23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99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99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E611-433C-4C03-A52B-AD6B26D3F30F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27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4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9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14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18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47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34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25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1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1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9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5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10C4-C1CD-4501-88D4-22A88EC9EA30}" type="datetimeFigureOut">
              <a:rPr lang="es-CL" smtClean="0"/>
              <a:pPr/>
              <a:t>03-10-2019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7135-B8A6-4756-8C59-DE7F2B1A200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967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biernosantiago.cl/fi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625252"/>
            <a:ext cx="7056784" cy="3456384"/>
          </a:xfrm>
        </p:spPr>
        <p:txBody>
          <a:bodyPr>
            <a:noAutofit/>
          </a:bodyPr>
          <a:lstStyle/>
          <a:p>
            <a:r>
              <a:rPr lang="es-CL" sz="3600" b="1" cap="small" dirty="0">
                <a:solidFill>
                  <a:schemeClr val="bg1"/>
                </a:solidFill>
              </a:rPr>
              <a:t>Fondo de Innovación </a:t>
            </a:r>
            <a:r>
              <a:rPr lang="es-CL" sz="3600" b="1" cap="small" dirty="0" smtClean="0">
                <a:solidFill>
                  <a:schemeClr val="bg1"/>
                </a:solidFill>
              </a:rPr>
              <a:t/>
            </a:r>
            <a:br>
              <a:rPr lang="es-CL" sz="3600" b="1" cap="small" dirty="0" smtClean="0">
                <a:solidFill>
                  <a:schemeClr val="bg1"/>
                </a:solidFill>
              </a:rPr>
            </a:br>
            <a:r>
              <a:rPr lang="es-CL" sz="3600" b="1" cap="small" dirty="0" smtClean="0">
                <a:solidFill>
                  <a:schemeClr val="bg1"/>
                </a:solidFill>
              </a:rPr>
              <a:t>para </a:t>
            </a:r>
            <a:r>
              <a:rPr lang="es-CL" sz="3600" b="1" cap="small" dirty="0">
                <a:solidFill>
                  <a:schemeClr val="bg1"/>
                </a:solidFill>
              </a:rPr>
              <a:t>la Competitividad </a:t>
            </a:r>
            <a:r>
              <a:rPr lang="es-CL" sz="3600" b="1" cap="small" dirty="0" smtClean="0">
                <a:solidFill>
                  <a:schemeClr val="bg1"/>
                </a:solidFill>
              </a:rPr>
              <a:t/>
            </a:r>
            <a:br>
              <a:rPr lang="es-CL" sz="3600" b="1" cap="small" dirty="0" smtClean="0">
                <a:solidFill>
                  <a:schemeClr val="bg1"/>
                </a:solidFill>
              </a:rPr>
            </a:br>
            <a:r>
              <a:rPr lang="es-CL" sz="3600" b="1" cap="small" dirty="0" smtClean="0">
                <a:solidFill>
                  <a:schemeClr val="bg1"/>
                </a:solidFill>
              </a:rPr>
              <a:t>FIC-R </a:t>
            </a:r>
            <a:r>
              <a:rPr lang="es-CL" sz="3600" b="1" cap="small" dirty="0">
                <a:solidFill>
                  <a:schemeClr val="bg1"/>
                </a:solidFill>
              </a:rPr>
              <a:t>2019 RMS</a:t>
            </a:r>
            <a:endParaRPr lang="es-CL" sz="4000" b="1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2814" y="4369668"/>
            <a:ext cx="4464496" cy="936104"/>
          </a:xfrm>
        </p:spPr>
        <p:txBody>
          <a:bodyPr>
            <a:no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odoni MT" panose="020706030806060202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Departamento de Planificación Regional</a:t>
            </a:r>
          </a:p>
          <a:p>
            <a:r>
              <a:rPr lang="es-CL" sz="1600" dirty="0" smtClean="0">
                <a:solidFill>
                  <a:schemeClr val="bg1"/>
                </a:solidFill>
                <a:latin typeface="Bodoni MT" panose="020706030806060202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División de Planificación y Desarrollo</a:t>
            </a:r>
          </a:p>
          <a:p>
            <a:r>
              <a:rPr lang="es-CL" sz="1600" dirty="0" smtClean="0">
                <a:solidFill>
                  <a:schemeClr val="bg1"/>
                </a:solidFill>
                <a:latin typeface="Bodoni MT" panose="020706030806060202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Gobierno Regional Metropolitano de Santiago</a:t>
            </a:r>
            <a:endParaRPr lang="es-CL" sz="1600" dirty="0">
              <a:solidFill>
                <a:schemeClr val="bg1"/>
              </a:solidFill>
              <a:latin typeface="Bodoni MT" panose="020706030806060202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 DE POSTULACIÓN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01715"/>
              </p:ext>
            </p:extLst>
          </p:nvPr>
        </p:nvGraphicFramePr>
        <p:xfrm>
          <a:off x="214431" y="1248135"/>
          <a:ext cx="8712968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553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  <a:gridCol w="4499415">
                  <a:extLst>
                    <a:ext uri="{9D8B030D-6E8A-4147-A177-3AD203B41FA5}">
                      <a16:colId xmlns:a16="http://schemas.microsoft.com/office/drawing/2014/main" val="1760259196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algn="l"/>
                      <a:r>
                        <a:rPr lang="es-CL" sz="1800" smtClean="0"/>
                        <a:t>PLAZO DE POSTULACIÓN: </a:t>
                      </a:r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700" smtClean="0">
                          <a:solidFill>
                            <a:schemeClr val="tx1"/>
                          </a:solidFill>
                        </a:rPr>
                        <a:t>28 </a:t>
                      </a:r>
                      <a:r>
                        <a:rPr lang="es-CL" sz="17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s-CL" sz="1700" baseline="0" dirty="0" smtClean="0">
                          <a:solidFill>
                            <a:schemeClr val="tx1"/>
                          </a:solidFill>
                        </a:rPr>
                        <a:t> agosto al 27 </a:t>
                      </a:r>
                      <a:r>
                        <a:rPr lang="es-CL" sz="1700" baseline="0" smtClean="0">
                          <a:solidFill>
                            <a:schemeClr val="tx1"/>
                          </a:solidFill>
                        </a:rPr>
                        <a:t>de septiembre de 2019</a:t>
                      </a:r>
                      <a:endParaRPr lang="es-CL" sz="17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16410"/>
              </p:ext>
            </p:extLst>
          </p:nvPr>
        </p:nvGraphicFramePr>
        <p:xfrm>
          <a:off x="618946" y="2091852"/>
          <a:ext cx="8308453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453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Ingreso de antecedentes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200" baseline="0" dirty="0" smtClean="0">
                          <a:solidFill>
                            <a:schemeClr val="tx1"/>
                          </a:solidFill>
                          <a:hlinkClick r:id="" action="ppaction://hlinkshowjump?jump=nextslide"/>
                        </a:rPr>
                        <a:t>(1)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01071"/>
              </p:ext>
            </p:extLst>
          </p:nvPr>
        </p:nvGraphicFramePr>
        <p:xfrm>
          <a:off x="971600" y="2953580"/>
          <a:ext cx="79557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579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Solicitud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subsanación de observaciones, si procede: Plazo 2 días hábiles.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es-CL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En caso de no subsanar observaciones, proyecto queda fuera de concurso. 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28893"/>
              </p:ext>
            </p:extLst>
          </p:nvPr>
        </p:nvGraphicFramePr>
        <p:xfrm>
          <a:off x="1331639" y="4112888"/>
          <a:ext cx="7595759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575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Publicación de proyectos pasan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a evaluación de Admisibilidad.</a:t>
                      </a:r>
                      <a:r>
                        <a:rPr lang="es-CL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(2)</a:t>
                      </a:r>
                      <a:endParaRPr lang="es-CL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REQUISITOS DE POSTULACIÓN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09185"/>
              </p:ext>
            </p:extLst>
          </p:nvPr>
        </p:nvGraphicFramePr>
        <p:xfrm>
          <a:off x="214430" y="985292"/>
          <a:ext cx="8750058" cy="453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686">
                  <a:extLst>
                    <a:ext uri="{9D8B030D-6E8A-4147-A177-3AD203B41FA5}">
                      <a16:colId xmlns:a16="http://schemas.microsoft.com/office/drawing/2014/main" val="1371707305"/>
                    </a:ext>
                  </a:extLst>
                </a:gridCol>
                <a:gridCol w="2916686">
                  <a:extLst>
                    <a:ext uri="{9D8B030D-6E8A-4147-A177-3AD203B41FA5}">
                      <a16:colId xmlns:a16="http://schemas.microsoft.com/office/drawing/2014/main" val="880547648"/>
                    </a:ext>
                  </a:extLst>
                </a:gridCol>
                <a:gridCol w="2916686">
                  <a:extLst>
                    <a:ext uri="{9D8B030D-6E8A-4147-A177-3AD203B41FA5}">
                      <a16:colId xmlns:a16="http://schemas.microsoft.com/office/drawing/2014/main" val="937168101"/>
                    </a:ext>
                  </a:extLst>
                </a:gridCol>
              </a:tblGrid>
              <a:tr h="492679"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Documentos</a:t>
                      </a:r>
                      <a:endParaRPr lang="es-CL" dirty="0"/>
                    </a:p>
                  </a:txBody>
                  <a:tcPr>
                    <a:solidFill>
                      <a:srgbClr val="489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Descripción</a:t>
                      </a:r>
                      <a:endParaRPr lang="es-CL" dirty="0"/>
                    </a:p>
                  </a:txBody>
                  <a:tcPr>
                    <a:solidFill>
                      <a:srgbClr val="489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Forma de ingreso</a:t>
                      </a:r>
                      <a:endParaRPr lang="es-CL" dirty="0"/>
                    </a:p>
                  </a:txBody>
                  <a:tcPr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05581"/>
                  </a:ext>
                </a:extLst>
              </a:tr>
              <a:tr h="492679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>
                          <a:effectLst/>
                        </a:rPr>
                        <a:t>Formulario N°1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Carta Declaración de Responsabilidad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Formato PDF o JPG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58480"/>
                  </a:ext>
                </a:extLst>
              </a:tr>
              <a:tr h="492679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>
                          <a:effectLst/>
                        </a:rPr>
                        <a:t>Formulario N°2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Identificación del Postulante</a:t>
                      </a:r>
                    </a:p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Link cápsula audiovisual </a:t>
                      </a:r>
                      <a:r>
                        <a:rPr lang="es-CL" sz="1200" dirty="0" smtClean="0">
                          <a:effectLst/>
                        </a:rPr>
                        <a:t>(YouTube)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Completar en línea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09677"/>
                  </a:ext>
                </a:extLst>
              </a:tr>
              <a:tr h="492679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>
                          <a:effectLst/>
                        </a:rPr>
                        <a:t>Formulario N°3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Declaración Jurada Simple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Formato PDF o JPG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88414"/>
                  </a:ext>
                </a:extLst>
              </a:tr>
              <a:tr h="492679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>
                          <a:effectLst/>
                        </a:rPr>
                        <a:t>Formulario N°4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Identificación de los Beneficiarios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Completar en línea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92981"/>
                  </a:ext>
                </a:extLst>
              </a:tr>
              <a:tr h="492679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>
                          <a:effectLst/>
                        </a:rPr>
                        <a:t>Formulario N°5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Resumen Ejecutivo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Completar en línea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98729"/>
                  </a:ext>
                </a:extLst>
              </a:tr>
              <a:tr h="492679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>
                          <a:effectLst/>
                        </a:rPr>
                        <a:t>Formulario N°18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Presentación </a:t>
                      </a:r>
                      <a:r>
                        <a:rPr lang="es-CL" sz="1200" dirty="0" smtClean="0">
                          <a:effectLst/>
                        </a:rPr>
                        <a:t>PPTX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Formato PDF o JPG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1498"/>
                  </a:ext>
                </a:extLst>
              </a:tr>
              <a:tr h="492679">
                <a:tc>
                  <a:txBody>
                    <a:bodyPr/>
                    <a:lstStyle/>
                    <a:p>
                      <a:pPr marL="285750" marR="32385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>
                          <a:effectLst/>
                        </a:rPr>
                        <a:t>Línea de Investigación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 smtClean="0">
                          <a:effectLst/>
                        </a:rPr>
                        <a:t>Acreditación de línea </a:t>
                      </a:r>
                      <a:r>
                        <a:rPr lang="es-CL" sz="1200" dirty="0">
                          <a:effectLst/>
                        </a:rPr>
                        <a:t>de investigación propia de la institución.  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Formato PDF o JPG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05662"/>
                  </a:ext>
                </a:extLst>
              </a:tr>
              <a:tr h="595075">
                <a:tc>
                  <a:txBody>
                    <a:bodyPr/>
                    <a:lstStyle/>
                    <a:p>
                      <a:pPr marL="285750" marR="32385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</a:rPr>
                        <a:t>Certificado Acreditación Universidades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No regirá </a:t>
                      </a:r>
                      <a:r>
                        <a:rPr lang="es-CL" sz="1200" dirty="0" smtClean="0">
                          <a:effectLst/>
                        </a:rPr>
                        <a:t>para entidades </a:t>
                      </a:r>
                      <a:r>
                        <a:rPr lang="es-CL" sz="1200" dirty="0">
                          <a:effectLst/>
                        </a:rPr>
                        <a:t>estatales creadas en el año </a:t>
                      </a:r>
                      <a:r>
                        <a:rPr lang="es-CL" sz="1200" dirty="0" smtClean="0">
                          <a:effectLst/>
                        </a:rPr>
                        <a:t>2015 (Ley N°20.842)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Formato PDF o </a:t>
                      </a:r>
                      <a:r>
                        <a:rPr lang="es-CL" sz="1400" dirty="0" smtClean="0">
                          <a:effectLst/>
                        </a:rPr>
                        <a:t>JPG </a:t>
                      </a:r>
                      <a:r>
                        <a:rPr lang="es-CL" sz="1400" dirty="0" smtClean="0">
                          <a:effectLst/>
                          <a:hlinkClick r:id="rId4" action="ppaction://hlinksldjump"/>
                        </a:rPr>
                        <a:t>(devolver)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7" marR="580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3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34525"/>
            <a:ext cx="9144000" cy="875801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ETAPAS DEL CONCURSO FIC-R 2019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6746"/>
              </p:ext>
            </p:extLst>
          </p:nvPr>
        </p:nvGraphicFramePr>
        <p:xfrm>
          <a:off x="0" y="2137420"/>
          <a:ext cx="91085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71106802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 smtClean="0">
                          <a:solidFill>
                            <a:schemeClr val="tx1"/>
                          </a:solidFill>
                        </a:rPr>
                        <a:t>II. ADMISIBILIDAD</a:t>
                      </a:r>
                      <a:endParaRPr lang="es-CL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8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7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 DE ADMISIBILIDAD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11734"/>
              </p:ext>
            </p:extLst>
          </p:nvPr>
        </p:nvGraphicFramePr>
        <p:xfrm>
          <a:off x="416688" y="1021318"/>
          <a:ext cx="8308453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453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Proyectos que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continúan en el proceso, se evalúan según los siguientes criterios: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746250"/>
              </p:ext>
            </p:extLst>
          </p:nvPr>
        </p:nvGraphicFramePr>
        <p:xfrm>
          <a:off x="827585" y="1770451"/>
          <a:ext cx="7884876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876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Pertinencia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de la propuesta.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43724"/>
              </p:ext>
            </p:extLst>
          </p:nvPr>
        </p:nvGraphicFramePr>
        <p:xfrm>
          <a:off x="1691680" y="3681555"/>
          <a:ext cx="70334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3460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Las iniciativas deben cumplir con los dos criterios de admisibilidad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para continuar en el proceso.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8387"/>
              </p:ext>
            </p:extLst>
          </p:nvPr>
        </p:nvGraphicFramePr>
        <p:xfrm>
          <a:off x="1259631" y="2582294"/>
          <a:ext cx="7465509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550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Respuesta de la iniciativa a necesidades. 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93266"/>
              </p:ext>
            </p:extLst>
          </p:nvPr>
        </p:nvGraphicFramePr>
        <p:xfrm>
          <a:off x="2051720" y="4521676"/>
          <a:ext cx="66734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3420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Publicación de proyectos que pasan a Evaluación Formal: coherencia de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las propuestas.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34525"/>
            <a:ext cx="9144000" cy="875801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ETAPAS DEL CONCURSO FIC-R 2019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64404"/>
              </p:ext>
            </p:extLst>
          </p:nvPr>
        </p:nvGraphicFramePr>
        <p:xfrm>
          <a:off x="0" y="2137420"/>
          <a:ext cx="91085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71106802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 smtClean="0">
                          <a:solidFill>
                            <a:schemeClr val="tx1"/>
                          </a:solidFill>
                        </a:rPr>
                        <a:t>III. EVALUACIÓN FORMAL:</a:t>
                      </a:r>
                    </a:p>
                    <a:p>
                      <a:pPr algn="ctr"/>
                      <a:r>
                        <a:rPr lang="es-CL" sz="3200" dirty="0" smtClean="0">
                          <a:solidFill>
                            <a:schemeClr val="tx1"/>
                          </a:solidFill>
                        </a:rPr>
                        <a:t>COHERENCIA DE LA PROPUESTA</a:t>
                      </a:r>
                      <a:endParaRPr lang="es-CL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8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2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 DE EVALUACIÓN FORMAL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41702"/>
              </p:ext>
            </p:extLst>
          </p:nvPr>
        </p:nvGraphicFramePr>
        <p:xfrm>
          <a:off x="214431" y="1057300"/>
          <a:ext cx="8712968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553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  <a:gridCol w="4499415">
                  <a:extLst>
                    <a:ext uri="{9D8B030D-6E8A-4147-A177-3AD203B41FA5}">
                      <a16:colId xmlns:a16="http://schemas.microsoft.com/office/drawing/2014/main" val="1760259196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algn="l"/>
                      <a:r>
                        <a:rPr lang="es-CL" sz="1800" dirty="0" smtClean="0"/>
                        <a:t>INGRESO </a:t>
                      </a:r>
                      <a:r>
                        <a:rPr lang="es-CL" sz="1800" dirty="0" smtClean="0"/>
                        <a:t>DE </a:t>
                      </a:r>
                      <a:r>
                        <a:rPr lang="es-CL" sz="1800" baseline="0" dirty="0" smtClean="0"/>
                        <a:t>ANTECEDENTES:</a:t>
                      </a:r>
                      <a:endParaRPr lang="es-CL" sz="1800" dirty="0" smtClean="0"/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7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58931"/>
              </p:ext>
            </p:extLst>
          </p:nvPr>
        </p:nvGraphicFramePr>
        <p:xfrm>
          <a:off x="618946" y="1901017"/>
          <a:ext cx="8308453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453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Ingreso de antecedentes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200" baseline="0" dirty="0" smtClean="0">
                          <a:solidFill>
                            <a:schemeClr val="tx1"/>
                          </a:solidFill>
                          <a:hlinkClick r:id="" action="ppaction://hlinkshowjump?jump=nextslide"/>
                        </a:rPr>
                        <a:t>(1)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31155"/>
              </p:ext>
            </p:extLst>
          </p:nvPr>
        </p:nvGraphicFramePr>
        <p:xfrm>
          <a:off x="971600" y="2762745"/>
          <a:ext cx="79557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579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Solicitud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subsanación de observaciones, si procede: Plazo 2 días hábiles.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es-CL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En caso de no subsanar observaciones, proyecto queda fuera de concurso. 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03407"/>
              </p:ext>
            </p:extLst>
          </p:nvPr>
        </p:nvGraphicFramePr>
        <p:xfrm>
          <a:off x="1331639" y="3922053"/>
          <a:ext cx="7595759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575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Proyectos son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evaluados de acuerdo a su coherencia interna.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81424"/>
              </p:ext>
            </p:extLst>
          </p:nvPr>
        </p:nvGraphicFramePr>
        <p:xfrm>
          <a:off x="1691681" y="4783781"/>
          <a:ext cx="7235718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5718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Publicación de proyectos que pasan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a Evaluación Técnica.</a:t>
                      </a:r>
                      <a:r>
                        <a:rPr lang="es-CL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(2)</a:t>
                      </a:r>
                      <a:endParaRPr lang="es-CL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REQUISITOS EVALUACIÓN FORMAL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22536"/>
              </p:ext>
            </p:extLst>
          </p:nvPr>
        </p:nvGraphicFramePr>
        <p:xfrm>
          <a:off x="179512" y="913285"/>
          <a:ext cx="8784975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00">
                  <a:extLst>
                    <a:ext uri="{9D8B030D-6E8A-4147-A177-3AD203B41FA5}">
                      <a16:colId xmlns:a16="http://schemas.microsoft.com/office/drawing/2014/main" val="1371707305"/>
                    </a:ext>
                  </a:extLst>
                </a:gridCol>
                <a:gridCol w="2942056">
                  <a:extLst>
                    <a:ext uri="{9D8B030D-6E8A-4147-A177-3AD203B41FA5}">
                      <a16:colId xmlns:a16="http://schemas.microsoft.com/office/drawing/2014/main" val="880547648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937168101"/>
                    </a:ext>
                  </a:extLst>
                </a:gridCol>
              </a:tblGrid>
              <a:tr h="614365"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Documentos</a:t>
                      </a:r>
                      <a:endParaRPr lang="es-CL" dirty="0"/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Descripción</a:t>
                      </a:r>
                      <a:endParaRPr lang="es-CL" dirty="0"/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Forma de ingreso</a:t>
                      </a:r>
                      <a:endParaRPr lang="es-CL" dirty="0"/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05581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N°6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Diagnóstico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58480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N°7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Brecha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09677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N°8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Justificación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88414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N°9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Mérito Innovador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92981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Método </a:t>
                      </a:r>
                      <a:r>
                        <a:rPr lang="es-ES" sz="1400" dirty="0" smtClean="0">
                          <a:effectLst/>
                        </a:rPr>
                        <a:t>Generación </a:t>
                      </a:r>
                      <a:r>
                        <a:rPr lang="es-ES" sz="1400" dirty="0">
                          <a:effectLst/>
                        </a:rPr>
                        <a:t>de Conocimiento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98729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N°11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Proceso de Ejecución del Proyecto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1498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Hito Crítico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05662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N°13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Carta Gantt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39070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Productos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50948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N°15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Recursos Humanos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38499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N°16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Presupuesto del </a:t>
                      </a:r>
                      <a:r>
                        <a:rPr lang="es-ES" sz="1400" dirty="0" smtClean="0">
                          <a:effectLst/>
                        </a:rPr>
                        <a:t>Proyecto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Completar en línea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22916"/>
                  </a:ext>
                </a:extLst>
              </a:tr>
              <a:tr h="330166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Formulario N°17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Cartas de respaldo a la </a:t>
                      </a:r>
                      <a:r>
                        <a:rPr lang="es-ES" sz="1400" dirty="0" smtClean="0">
                          <a:effectLst/>
                        </a:rPr>
                        <a:t>iniciativa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Formato PDF o </a:t>
                      </a:r>
                      <a:r>
                        <a:rPr lang="es-ES" sz="1600" dirty="0" smtClean="0">
                          <a:effectLst/>
                        </a:rPr>
                        <a:t>JPG </a:t>
                      </a:r>
                      <a:r>
                        <a:rPr lang="es-ES" sz="1200" b="1" dirty="0" smtClean="0">
                          <a:effectLst/>
                          <a:hlinkClick r:id="" action="ppaction://hlinkshowjump?jump=nextslide"/>
                        </a:rPr>
                        <a:t>(ver +)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0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REQUISITOS EVALUACIÓN FORMAL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05432"/>
              </p:ext>
            </p:extLst>
          </p:nvPr>
        </p:nvGraphicFramePr>
        <p:xfrm>
          <a:off x="213888" y="985292"/>
          <a:ext cx="8750600" cy="441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993">
                  <a:extLst>
                    <a:ext uri="{9D8B030D-6E8A-4147-A177-3AD203B41FA5}">
                      <a16:colId xmlns:a16="http://schemas.microsoft.com/office/drawing/2014/main" val="1371707305"/>
                    </a:ext>
                  </a:extLst>
                </a:gridCol>
                <a:gridCol w="1936607">
                  <a:extLst>
                    <a:ext uri="{9D8B030D-6E8A-4147-A177-3AD203B41FA5}">
                      <a16:colId xmlns:a16="http://schemas.microsoft.com/office/drawing/2014/main" val="937168101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Documentos legales</a:t>
                      </a:r>
                      <a:endParaRPr lang="es-CL" dirty="0"/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/>
                        <a:t>Forma de ingreso</a:t>
                      </a:r>
                      <a:endParaRPr lang="es-CL" dirty="0"/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05581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Acreditación</a:t>
                      </a:r>
                      <a:r>
                        <a:rPr lang="es-C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Personalidad Jurídica.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Formato PDF o JPG</a:t>
                      </a:r>
                      <a:endParaRPr kumimoji="0" lang="es-C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58480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Certificado de Vigencia, para entidades privadas.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Formato PDF o JPG</a:t>
                      </a:r>
                      <a:endParaRPr kumimoji="0" lang="es-C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09677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Acreditación representante legal</a:t>
                      </a:r>
                      <a:r>
                        <a:rPr lang="es-C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mandatario y sus facultades.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Formato PDF o JPG</a:t>
                      </a:r>
                      <a:endParaRPr kumimoji="0" lang="es-C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88414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Acreditación de poder vigente, de</a:t>
                      </a:r>
                      <a:r>
                        <a:rPr lang="es-C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los representantes legales.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Formato PDF o JPG</a:t>
                      </a:r>
                      <a:endParaRPr kumimoji="0" lang="es-C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92981"/>
                  </a:ext>
                </a:extLst>
              </a:tr>
              <a:tr h="523433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Copia RUT entidad. 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Formato PDF o JPG</a:t>
                      </a:r>
                      <a:endParaRPr kumimoji="0" lang="es-C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98729"/>
                  </a:ext>
                </a:extLst>
              </a:tr>
              <a:tr h="558180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Copia cédula</a:t>
                      </a:r>
                      <a:r>
                        <a:rPr lang="es-C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identidad del representante legal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Formato PDF o JPG</a:t>
                      </a:r>
                      <a:endParaRPr kumimoji="0" lang="es-C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15011"/>
                  </a:ext>
                </a:extLst>
              </a:tr>
              <a:tr h="537662">
                <a:tc>
                  <a:txBody>
                    <a:bodyPr/>
                    <a:lstStyle/>
                    <a:p>
                      <a:pPr marL="285750" marR="3238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Acreditación de inscripción en Registro Central de Colaboradores</a:t>
                      </a:r>
                      <a:r>
                        <a:rPr lang="es-C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Estado.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Formato PDF o JPG </a:t>
                      </a:r>
                      <a:r>
                        <a:rPr kumimoji="0" lang="es-E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4" action="ppaction://hlinksldjump"/>
                        </a:rPr>
                        <a:t>(devolver)</a:t>
                      </a:r>
                      <a:endParaRPr kumimoji="0" lang="es-CL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2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34525"/>
            <a:ext cx="9144000" cy="875801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ETAPAS DEL CONCURSO FIC-R 2019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83483"/>
              </p:ext>
            </p:extLst>
          </p:nvPr>
        </p:nvGraphicFramePr>
        <p:xfrm>
          <a:off x="0" y="2137420"/>
          <a:ext cx="91085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71106802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 smtClean="0">
                          <a:solidFill>
                            <a:schemeClr val="tx1"/>
                          </a:solidFill>
                        </a:rPr>
                        <a:t>IV. EVALUACIÓN TÉCNICA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8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EVALUACIÓN TÉCNICA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26210"/>
              </p:ext>
            </p:extLst>
          </p:nvPr>
        </p:nvGraphicFramePr>
        <p:xfrm>
          <a:off x="467544" y="1014100"/>
          <a:ext cx="86050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5018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partir del contenido de la propuesta y de exposición de la institución postulante, las iniciativas se evaluarán de acuerdo a los siguientes componentes: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78754"/>
              </p:ext>
            </p:extLst>
          </p:nvPr>
        </p:nvGraphicFramePr>
        <p:xfrm>
          <a:off x="1186639" y="2249996"/>
          <a:ext cx="7899744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9744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Mérito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innovador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1045"/>
              </p:ext>
            </p:extLst>
          </p:nvPr>
        </p:nvGraphicFramePr>
        <p:xfrm>
          <a:off x="1486384" y="2994458"/>
          <a:ext cx="7586177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6177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Proyección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de impacto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28298"/>
              </p:ext>
            </p:extLst>
          </p:nvPr>
        </p:nvGraphicFramePr>
        <p:xfrm>
          <a:off x="1907704" y="3733693"/>
          <a:ext cx="7164857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857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Capital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social y articulación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47033"/>
              </p:ext>
            </p:extLst>
          </p:nvPr>
        </p:nvGraphicFramePr>
        <p:xfrm>
          <a:off x="2339752" y="4472928"/>
          <a:ext cx="6732809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280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Sustentabilidad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del proyecto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9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NORMATIVOS DEL CONCURSO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520" y="901942"/>
            <a:ext cx="8640960" cy="4619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s-ES" b="1" dirty="0" smtClean="0"/>
              <a:t>La </a:t>
            </a:r>
            <a:r>
              <a:rPr lang="es-ES" b="1" dirty="0"/>
              <a:t>Ley de Presupuestos Sector Público para el año 2019</a:t>
            </a:r>
            <a:r>
              <a:rPr lang="es-ES" dirty="0"/>
              <a:t>, incorpora recursos al </a:t>
            </a:r>
            <a:r>
              <a:rPr lang="es-ES" dirty="0" smtClean="0"/>
              <a:t>GORE RMS </a:t>
            </a:r>
            <a:r>
              <a:rPr lang="es-ES" dirty="0"/>
              <a:t>para ser invertidos en Innovación, a través del FIC-R 2019, </a:t>
            </a:r>
            <a:r>
              <a:rPr lang="es-ES" dirty="0" smtClean="0"/>
              <a:t>aplicados </a:t>
            </a:r>
            <a:r>
              <a:rPr lang="es-ES" dirty="0"/>
              <a:t>de acuerdo </a:t>
            </a:r>
            <a:r>
              <a:rPr lang="es-ES" dirty="0" smtClean="0"/>
              <a:t>al </a:t>
            </a:r>
            <a:r>
              <a:rPr lang="es-ES" dirty="0"/>
              <a:t>numeral 5.2 de la Glosa 02 común para los Gobiernos Regionales. </a:t>
            </a:r>
            <a:endParaRPr lang="es-CL" dirty="0"/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endParaRPr lang="es-CL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s-ES" b="1" dirty="0" smtClean="0"/>
              <a:t>La </a:t>
            </a:r>
            <a:r>
              <a:rPr lang="es-ES" b="1" dirty="0"/>
              <a:t>Resolución Nº277 de la Subsecretaria de Desarrollo Regional del año 2011</a:t>
            </a:r>
            <a:r>
              <a:rPr lang="es-ES" dirty="0"/>
              <a:t>, y sus modificaciones (Resolución N°2 </a:t>
            </a:r>
            <a:r>
              <a:rPr lang="es-ES" dirty="0" smtClean="0"/>
              <a:t>del año 2016, </a:t>
            </a:r>
            <a:r>
              <a:rPr lang="es-ES" dirty="0"/>
              <a:t>que sustituye </a:t>
            </a:r>
            <a:r>
              <a:rPr lang="es-ES" dirty="0" smtClean="0"/>
              <a:t>la Resolución </a:t>
            </a:r>
            <a:r>
              <a:rPr lang="es-ES" dirty="0"/>
              <a:t>N°277 </a:t>
            </a:r>
            <a:r>
              <a:rPr lang="es-ES" dirty="0" smtClean="0"/>
              <a:t>y N°150 de 2011 y 2017, respectivamente), </a:t>
            </a:r>
            <a:r>
              <a:rPr lang="es-ES" dirty="0"/>
              <a:t>que establece los procedimientos y modalidades de aplicación del </a:t>
            </a:r>
            <a:r>
              <a:rPr lang="es-ES" dirty="0" smtClean="0"/>
              <a:t>concurso FIC.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endParaRPr lang="es-ES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s-ES" b="1" dirty="0" smtClean="0"/>
              <a:t>Las Bases de Postulación al concurso FIC-R 2019 RMS</a:t>
            </a:r>
            <a:r>
              <a:rPr lang="es-ES" dirty="0" smtClean="0"/>
              <a:t>, aprobadas mediante Resolución Exenta N°1402, de fecha 21 de agosto de 2019.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47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34525"/>
            <a:ext cx="9144000" cy="875801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ETAPAS DEL CONCURSO FIC-R 2019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06652"/>
              </p:ext>
            </p:extLst>
          </p:nvPr>
        </p:nvGraphicFramePr>
        <p:xfrm>
          <a:off x="0" y="2137420"/>
          <a:ext cx="91085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71106802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 smtClean="0">
                          <a:solidFill>
                            <a:schemeClr val="tx1"/>
                          </a:solidFill>
                        </a:rPr>
                        <a:t>V. APROBACIÓN DE PROYECTOS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8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APROBACIÓN DE PROYECTOS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29484"/>
              </p:ext>
            </p:extLst>
          </p:nvPr>
        </p:nvGraphicFramePr>
        <p:xfrm>
          <a:off x="467543" y="1014100"/>
          <a:ext cx="8613801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3801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Como resultado de la Evaluación Técnica: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94710"/>
              </p:ext>
            </p:extLst>
          </p:nvPr>
        </p:nvGraphicFramePr>
        <p:xfrm>
          <a:off x="899592" y="2033972"/>
          <a:ext cx="8195574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5574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Intendente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(a) remite propuesta de adjudicación al CORE RMS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17410"/>
              </p:ext>
            </p:extLst>
          </p:nvPr>
        </p:nvGraphicFramePr>
        <p:xfrm>
          <a:off x="1495167" y="2778434"/>
          <a:ext cx="7586177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6177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Propuesta es discutida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en Comisión de Fomento Productivo del CORE RMS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79420"/>
              </p:ext>
            </p:extLst>
          </p:nvPr>
        </p:nvGraphicFramePr>
        <p:xfrm>
          <a:off x="1916487" y="3517669"/>
          <a:ext cx="7178678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678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Propuesta es sometida a consideración de Consejo Pleno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de la RMS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14338"/>
              </p:ext>
            </p:extLst>
          </p:nvPr>
        </p:nvGraphicFramePr>
        <p:xfrm>
          <a:off x="2348535" y="4256904"/>
          <a:ext cx="6732809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280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Publicación de proyectos ganadores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34525"/>
            <a:ext cx="9144000" cy="875801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CONCURSO FIC-R 2019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27611"/>
              </p:ext>
            </p:extLst>
          </p:nvPr>
        </p:nvGraphicFramePr>
        <p:xfrm>
          <a:off x="0" y="2137420"/>
          <a:ext cx="91085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71106802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 smtClean="0">
                          <a:solidFill>
                            <a:schemeClr val="tx1"/>
                          </a:solidFill>
                        </a:rPr>
                        <a:t>USO</a:t>
                      </a:r>
                      <a:r>
                        <a:rPr lang="es-CL" sz="4000" baseline="0" dirty="0" smtClean="0">
                          <a:solidFill>
                            <a:schemeClr val="tx1"/>
                          </a:solidFill>
                        </a:rPr>
                        <a:t> DE PLATAFORMA </a:t>
                      </a:r>
                      <a:r>
                        <a:rPr lang="es-CL" sz="1000" baseline="0" dirty="0" smtClean="0">
                          <a:solidFill>
                            <a:schemeClr val="tx1"/>
                          </a:solidFill>
                          <a:hlinkClick r:id="rId4"/>
                        </a:rPr>
                        <a:t>(ver)</a:t>
                      </a:r>
                      <a:endParaRPr lang="es-C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8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34525"/>
            <a:ext cx="9144000" cy="875801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ETAPAS DEL CONCURSO FIC-R 2019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9788"/>
              </p:ext>
            </p:extLst>
          </p:nvPr>
        </p:nvGraphicFramePr>
        <p:xfrm>
          <a:off x="0" y="2137420"/>
          <a:ext cx="91085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71106802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 smtClean="0">
                          <a:solidFill>
                            <a:schemeClr val="tx1"/>
                          </a:solidFill>
                        </a:rPr>
                        <a:t>VI. EJECUCIÓN DE PROYECTOS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8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7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APROBACIÓN DE PROYECTOS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54780"/>
              </p:ext>
            </p:extLst>
          </p:nvPr>
        </p:nvGraphicFramePr>
        <p:xfrm>
          <a:off x="440383" y="891684"/>
          <a:ext cx="8640961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1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Proyectos adjudicados con el FIC-R 2019: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37190"/>
              </p:ext>
            </p:extLst>
          </p:nvPr>
        </p:nvGraphicFramePr>
        <p:xfrm>
          <a:off x="899592" y="1858167"/>
          <a:ext cx="8128719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719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Deben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firmar convenio de transferencia con el GORE RMS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25359"/>
              </p:ext>
            </p:extLst>
          </p:nvPr>
        </p:nvGraphicFramePr>
        <p:xfrm>
          <a:off x="1331640" y="2597402"/>
          <a:ext cx="7696671" cy="6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671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Deben iniciar ejecución de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l o los proyectos, en un plazo de 12 meses.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72254"/>
              </p:ext>
            </p:extLst>
          </p:nvPr>
        </p:nvGraphicFramePr>
        <p:xfrm>
          <a:off x="1763688" y="3336637"/>
          <a:ext cx="7264623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4623">
                  <a:extLst>
                    <a:ext uri="{9D8B030D-6E8A-4147-A177-3AD203B41FA5}">
                      <a16:colId xmlns:a16="http://schemas.microsoft.com/office/drawing/2014/main" val="552539869"/>
                    </a:ext>
                  </a:extLst>
                </a:gridCol>
              </a:tblGrid>
              <a:tr h="61682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+mj-lt"/>
                        <a:buAutoNum type="arabicPeriod" startAt="3"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Deben cumplir con lo establecido en las Bases de Postulación</a:t>
                      </a:r>
                      <a:r>
                        <a:rPr lang="es-CL" sz="1800" baseline="0" dirty="0" smtClean="0">
                          <a:solidFill>
                            <a:schemeClr val="tx1"/>
                          </a:solidFill>
                        </a:rPr>
                        <a:t> sobre: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L" sz="1800" b="0" baseline="0" dirty="0" smtClean="0">
                          <a:solidFill>
                            <a:schemeClr val="tx1"/>
                          </a:solidFill>
                        </a:rPr>
                        <a:t>Propiedad intelectual e industrial,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L" sz="1800" b="0" baseline="0" dirty="0" smtClean="0">
                          <a:solidFill>
                            <a:schemeClr val="tx1"/>
                          </a:solidFill>
                        </a:rPr>
                        <a:t>Difusión y visibilidad,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L" sz="1800" b="0" baseline="0" dirty="0" smtClean="0">
                          <a:solidFill>
                            <a:schemeClr val="tx1"/>
                          </a:solidFill>
                        </a:rPr>
                        <a:t>Todas los requerimientos definidos por el GORE RMS para realizar el proceso de seguimiento y control.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2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697260"/>
            <a:ext cx="4464496" cy="3456384"/>
          </a:xfrm>
        </p:spPr>
        <p:txBody>
          <a:bodyPr>
            <a:noAutofit/>
          </a:bodyPr>
          <a:lstStyle/>
          <a:p>
            <a:r>
              <a:rPr lang="es-CL" sz="3600" b="1" cap="small" dirty="0">
                <a:solidFill>
                  <a:schemeClr val="bg1"/>
                </a:solidFill>
              </a:rPr>
              <a:t>UNIDAD DE INNOVACIÓN Y COMPETITIVIDAD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4729708"/>
            <a:ext cx="4464496" cy="936104"/>
          </a:xfrm>
        </p:spPr>
        <p:txBody>
          <a:bodyPr>
            <a:normAutofit/>
          </a:bodyPr>
          <a:lstStyle/>
          <a:p>
            <a:r>
              <a:rPr lang="es-CL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Planificación Regional</a:t>
            </a:r>
          </a:p>
          <a:p>
            <a:r>
              <a:rPr lang="es-CL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División de Planificación y Desarrollo</a:t>
            </a:r>
          </a:p>
          <a:p>
            <a:r>
              <a:rPr lang="es-CL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Regional Metropolitano de Santiago</a:t>
            </a:r>
            <a:endParaRPr lang="es-CL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LÍNEAS DE INNVERSIÓN PRIORIZADAS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59180"/>
              </p:ext>
            </p:extLst>
          </p:nvPr>
        </p:nvGraphicFramePr>
        <p:xfrm>
          <a:off x="4716016" y="873897"/>
          <a:ext cx="4248472" cy="465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22783015"/>
                    </a:ext>
                  </a:extLst>
                </a:gridCol>
              </a:tblGrid>
              <a:tr h="543443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SECTORES Y ÁREAS</a:t>
                      </a:r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27856"/>
                  </a:ext>
                </a:extLst>
              </a:tr>
              <a:tr h="31421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Servicios financieros y comercio.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Agro-industria.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Desarrollo económico territorial: economías colaborativas, circulares, cooperativismo y turismo.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Energías renovables no convencionales.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Saneamiento sanitario (agua potable y alcantarillado).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Problemáticas de interés público.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 pública</a:t>
                      </a:r>
                      <a:r>
                        <a:rPr lang="es-C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procesos para optimizar servicios a la comunidad.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09305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99561"/>
              </p:ext>
            </p:extLst>
          </p:nvPr>
        </p:nvGraphicFramePr>
        <p:xfrm>
          <a:off x="179512" y="873896"/>
          <a:ext cx="4248472" cy="46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22783015"/>
                    </a:ext>
                  </a:extLst>
                </a:gridCol>
              </a:tblGrid>
              <a:tr h="543444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TIPOS DE INNOVACIÓN</a:t>
                      </a:r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27856"/>
                  </a:ext>
                </a:extLst>
              </a:tr>
              <a:tr h="40975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INNOVACIÓN EMPRESARIAL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C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INNOVACIÓN SOCIAL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C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INNOVACIÓN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PÚBLICA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0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FINANCIAMIENTO DEL CONCURSO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264912"/>
              </p:ext>
            </p:extLst>
          </p:nvPr>
        </p:nvGraphicFramePr>
        <p:xfrm>
          <a:off x="199641" y="1150414"/>
          <a:ext cx="4248472" cy="191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22783015"/>
                    </a:ext>
                  </a:extLst>
                </a:gridCol>
              </a:tblGrid>
              <a:tr h="543443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MONTO TOTAL</a:t>
                      </a:r>
                      <a:r>
                        <a:rPr lang="es-CL" baseline="0" dirty="0" smtClean="0"/>
                        <a:t> DEL CONCURSO</a:t>
                      </a:r>
                      <a:endParaRPr lang="es-CL" dirty="0" smtClean="0"/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27856"/>
                  </a:ext>
                </a:extLst>
              </a:tr>
              <a:tr h="385564">
                <a:tc>
                  <a:txBody>
                    <a:bodyPr/>
                    <a:lstStyle/>
                    <a:p>
                      <a:pPr algn="ctr"/>
                      <a:endParaRPr lang="es-CL" sz="2800" b="1" dirty="0" smtClean="0"/>
                    </a:p>
                    <a:p>
                      <a:pPr algn="ctr"/>
                      <a:r>
                        <a:rPr lang="es-CL" sz="2800" b="1" dirty="0" smtClean="0"/>
                        <a:t>M$ 1.500.000</a:t>
                      </a:r>
                    </a:p>
                    <a:p>
                      <a:pPr algn="ctr"/>
                      <a:endParaRPr lang="es-CL" sz="2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4284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34553"/>
              </p:ext>
            </p:extLst>
          </p:nvPr>
        </p:nvGraphicFramePr>
        <p:xfrm>
          <a:off x="4570915" y="1694507"/>
          <a:ext cx="4248472" cy="191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22783015"/>
                    </a:ext>
                  </a:extLst>
                </a:gridCol>
              </a:tblGrid>
              <a:tr h="543443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MONTO MÁXIMO POR PROYECTO</a:t>
                      </a:r>
                    </a:p>
                  </a:txBody>
                  <a:tcPr anchor="ctr"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27856"/>
                  </a:ext>
                </a:extLst>
              </a:tr>
              <a:tr h="385564">
                <a:tc>
                  <a:txBody>
                    <a:bodyPr/>
                    <a:lstStyle/>
                    <a:p>
                      <a:pPr algn="ctr"/>
                      <a:endParaRPr lang="es-CL" sz="2800" b="1" dirty="0" smtClean="0"/>
                    </a:p>
                    <a:p>
                      <a:pPr algn="ctr"/>
                      <a:r>
                        <a:rPr lang="es-CL" sz="2800" b="1" dirty="0" smtClean="0"/>
                        <a:t>M$ 150.000</a:t>
                      </a:r>
                    </a:p>
                    <a:p>
                      <a:pPr algn="ctr"/>
                      <a:endParaRPr lang="es-CL" sz="2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4284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1771"/>
              </p:ext>
            </p:extLst>
          </p:nvPr>
        </p:nvGraphicFramePr>
        <p:xfrm>
          <a:off x="199641" y="4153644"/>
          <a:ext cx="87849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241638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Para el caso de las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instituciones privadas, 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es obligatorio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aportar al menos el 10% del costo total del proyecto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, del cual 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la mitad deberá ser aporte pecuniario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s-C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2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7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CONSULTAS A LAS BASES DE POSTULACIÓN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18827"/>
              </p:ext>
            </p:extLst>
          </p:nvPr>
        </p:nvGraphicFramePr>
        <p:xfrm>
          <a:off x="323528" y="1295026"/>
          <a:ext cx="424847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7446814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es-CL" sz="2100" dirty="0" smtClean="0">
                          <a:solidFill>
                            <a:schemeClr val="tx1"/>
                          </a:solidFill>
                        </a:rPr>
                        <a:t>Recepción Consultas</a:t>
                      </a:r>
                      <a:r>
                        <a:rPr lang="es-CL" sz="2100" baseline="0" dirty="0" smtClean="0">
                          <a:solidFill>
                            <a:schemeClr val="tx1"/>
                          </a:solidFill>
                        </a:rPr>
                        <a:t> y Aclaraciones:</a:t>
                      </a:r>
                      <a:endParaRPr lang="es-CL" sz="2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85316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20679"/>
              </p:ext>
            </p:extLst>
          </p:nvPr>
        </p:nvGraphicFramePr>
        <p:xfrm>
          <a:off x="4569830" y="1701922"/>
          <a:ext cx="42484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64452059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r>
                        <a:rPr lang="es-CL" sz="1800" dirty="0" smtClean="0"/>
                        <a:t>28 de agosto al 11 de septiembre de 2019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85316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31558"/>
              </p:ext>
            </p:extLst>
          </p:nvPr>
        </p:nvGraphicFramePr>
        <p:xfrm>
          <a:off x="322443" y="3408411"/>
          <a:ext cx="424847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7446814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es-CL" sz="2100" dirty="0" smtClean="0">
                          <a:solidFill>
                            <a:schemeClr val="tx1"/>
                          </a:solidFill>
                        </a:rPr>
                        <a:t>Publicación Respuestas a Consultas:</a:t>
                      </a:r>
                      <a:endParaRPr lang="es-CL" sz="2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85316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71740"/>
              </p:ext>
            </p:extLst>
          </p:nvPr>
        </p:nvGraphicFramePr>
        <p:xfrm>
          <a:off x="4554677" y="3815307"/>
          <a:ext cx="42484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64452059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11 al</a:t>
                      </a:r>
                      <a:r>
                        <a:rPr lang="es-CL" baseline="0" dirty="0" smtClean="0"/>
                        <a:t> 23</a:t>
                      </a:r>
                      <a:r>
                        <a:rPr lang="es-CL" dirty="0" smtClean="0"/>
                        <a:t> de septiembre de 2019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8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ESTRUCTURA GENERAL DEL PROCESO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9" y="985292"/>
            <a:ext cx="8928992" cy="45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34525"/>
            <a:ext cx="9144000" cy="875801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ETAPAS DEL CONCURSO FIC-R 2019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18537"/>
              </p:ext>
            </p:extLst>
          </p:nvPr>
        </p:nvGraphicFramePr>
        <p:xfrm>
          <a:off x="0" y="2137420"/>
          <a:ext cx="91085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71106802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 smtClean="0">
                          <a:solidFill>
                            <a:schemeClr val="tx1"/>
                          </a:solidFill>
                        </a:rPr>
                        <a:t>I. POSTULACIÓN</a:t>
                      </a:r>
                      <a:endParaRPr lang="es-CL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8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5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INSTITUCIONES HABILITADAS PARA POSTULAR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93445"/>
              </p:ext>
            </p:extLst>
          </p:nvPr>
        </p:nvGraphicFramePr>
        <p:xfrm>
          <a:off x="179512" y="897508"/>
          <a:ext cx="8784976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3067004014"/>
                    </a:ext>
                  </a:extLst>
                </a:gridCol>
              </a:tblGrid>
              <a:tr h="4696296">
                <a:tc>
                  <a:txBody>
                    <a:bodyPr/>
                    <a:lstStyle/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Comisión Nacional de Investigación Científica y Tecnológica (CONICYT)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Corporación de Fomento de la Producción (CORFO), incluyendo a su Comité </a:t>
                      </a:r>
                      <a:r>
                        <a:rPr lang="es-ES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lnnova</a:t>
                      </a: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Chile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Fundación para la innovación Agraria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Programa iniciativa Científica </a:t>
                      </a:r>
                      <a:r>
                        <a:rPr lang="es-CL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Millenium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Servicio de Cooperación Técnica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Consejo Nacional de Producción Limpia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Dirección General de Relaciones Económicas Internacionales del Ministerio de Relaciones Exteriores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Instituto de Investigaciones Agropecuarias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L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lnstituto</a:t>
                      </a: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Forestal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Instituto de Fomento Pesquero</a:t>
                      </a: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Fundación CSIRO Chile </a:t>
                      </a:r>
                      <a:r>
                        <a:rPr lang="es-CL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Fundación </a:t>
                      </a:r>
                      <a:r>
                        <a:rPr lang="es-CL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Fraunhofer</a:t>
                      </a: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Chile </a:t>
                      </a:r>
                      <a:r>
                        <a:rPr lang="es-CL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Fundación Chile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Fundación Social Novo Milenio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Fundación Empresarial </a:t>
                      </a:r>
                      <a:r>
                        <a:rPr lang="es-CL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Eurochile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CL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Fundación </a:t>
                      </a:r>
                      <a:r>
                        <a:rPr lang="es-CL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Chinquihue</a:t>
                      </a:r>
                      <a:endParaRPr lang="es-C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Centros Regionales de Desarrollo Científico y Tecnológico creados por el Programa Regional de CONICYT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Universidades reconocidas por el Ministerio de Educación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just" fontAlgn="ctr">
                        <a:lnSpc>
                          <a:spcPct val="100000"/>
                        </a:lnSpc>
                        <a:buFont typeface="+mj-lt"/>
                        <a:buAutoNum type="arabicPeriod" startAt="11"/>
                      </a:pP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Corporaciones de Desarrollo constituidas con participación del Gobierno Regional, para la elaboración de estudios, programas y proyectos según la Resolución N°277 de 2011, y sus modificaciones, de la SUBDERE y la Subsecretaría de Economía y Empresas de Menor Tamaño.</a:t>
                      </a:r>
                      <a:endParaRPr lang="es-E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8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0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1831" cy="769269"/>
          </a:xfrm>
          <a:prstGeom prst="rect">
            <a:avLst/>
          </a:prstGeom>
          <a:solidFill>
            <a:srgbClr val="48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8068"/>
            <a:ext cx="8338687" cy="769269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ETAPA DE POSTULACIÓN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20"/>
            <a:ext cx="792088" cy="72814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36468"/>
              </p:ext>
            </p:extLst>
          </p:nvPr>
        </p:nvGraphicFramePr>
        <p:xfrm>
          <a:off x="3419872" y="1457339"/>
          <a:ext cx="549487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879">
                  <a:extLst>
                    <a:ext uri="{9D8B030D-6E8A-4147-A177-3AD203B41FA5}">
                      <a16:colId xmlns:a16="http://schemas.microsoft.com/office/drawing/2014/main" val="2337510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https://www.gobiernosantiago.cl/fic</a:t>
                      </a:r>
                      <a:endParaRPr lang="es-CL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89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5977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7947" t="5368" r="9038" b="15883"/>
          <a:stretch/>
        </p:blipFill>
        <p:spPr>
          <a:xfrm>
            <a:off x="1835696" y="2602609"/>
            <a:ext cx="5473476" cy="2919187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72243"/>
              </p:ext>
            </p:extLst>
          </p:nvPr>
        </p:nvGraphicFramePr>
        <p:xfrm>
          <a:off x="251520" y="1091579"/>
          <a:ext cx="29523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7">
                  <a:extLst>
                    <a:ext uri="{9D8B030D-6E8A-4147-A177-3AD203B41FA5}">
                      <a16:colId xmlns:a16="http://schemas.microsoft.com/office/drawing/2014/main" val="2337510859"/>
                    </a:ext>
                  </a:extLst>
                </a:gridCol>
              </a:tblGrid>
              <a:tr h="468279">
                <a:tc>
                  <a:txBody>
                    <a:bodyPr/>
                    <a:lstStyle/>
                    <a:p>
                      <a:pPr algn="ctr"/>
                      <a:endParaRPr lang="es-C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Postulación en línea:</a:t>
                      </a:r>
                    </a:p>
                    <a:p>
                      <a:pPr algn="ctr"/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8862</TotalTime>
  <Words>1199</Words>
  <Application>Microsoft Office PowerPoint</Application>
  <PresentationFormat>Presentación en pantalla (16:10)</PresentationFormat>
  <Paragraphs>236</Paragraphs>
  <Slides>25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Bodoni MT</vt:lpstr>
      <vt:lpstr>Calibri</vt:lpstr>
      <vt:lpstr>Times New Roman</vt:lpstr>
      <vt:lpstr>Verdana</vt:lpstr>
      <vt:lpstr>Wingdings</vt:lpstr>
      <vt:lpstr>Tema de Office</vt:lpstr>
      <vt:lpstr>Fondo de Innovación  para la Competitividad  FIC-R 2019 RMS</vt:lpstr>
      <vt:lpstr>ASPECTOS NORMATIVOS DEL CONCURSO</vt:lpstr>
      <vt:lpstr>LÍNEAS DE INNVERSIÓN PRIORIZADAS</vt:lpstr>
      <vt:lpstr>FINANCIAMIENTO DEL CONCURSO</vt:lpstr>
      <vt:lpstr>CONSULTAS A LAS BASES DE POSTULACIÓN</vt:lpstr>
      <vt:lpstr>ESTRUCTURA GENERAL DEL PROCESO</vt:lpstr>
      <vt:lpstr>ETAPAS DEL CONCURSO FIC-R 2019</vt:lpstr>
      <vt:lpstr>INSTITUCIONES HABILITADAS PARA POSTULAR</vt:lpstr>
      <vt:lpstr>ETAPA DE POSTULACIÓN</vt:lpstr>
      <vt:lpstr>ETAPA DE POSTULACIÓN</vt:lpstr>
      <vt:lpstr>REQUISITOS DE POSTULACIÓN</vt:lpstr>
      <vt:lpstr>ETAPAS DEL CONCURSO FIC-R 2019</vt:lpstr>
      <vt:lpstr>ETAPA DE ADMISIBILIDAD</vt:lpstr>
      <vt:lpstr>ETAPAS DEL CONCURSO FIC-R 2019</vt:lpstr>
      <vt:lpstr>ETAPA DE EVALUACIÓN FORMAL</vt:lpstr>
      <vt:lpstr>REQUISITOS EVALUACIÓN FORMAL</vt:lpstr>
      <vt:lpstr>REQUISITOS EVALUACIÓN FORMAL</vt:lpstr>
      <vt:lpstr>ETAPAS DEL CONCURSO FIC-R 2019</vt:lpstr>
      <vt:lpstr>EVALUACIÓN TÉCNICA</vt:lpstr>
      <vt:lpstr>ETAPAS DEL CONCURSO FIC-R 2019</vt:lpstr>
      <vt:lpstr>APROBACIÓN DE PROYECTOS</vt:lpstr>
      <vt:lpstr>CONCURSO FIC-R 2019</vt:lpstr>
      <vt:lpstr>ETAPAS DEL CONCURSO FIC-R 2019</vt:lpstr>
      <vt:lpstr>APROBACIÓN DE PROYECTOS</vt:lpstr>
      <vt:lpstr>UNIDAD DE INNOVACIÓN Y COMPETITIVIDAD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Regionales, Brechas y Desafíos de la Región Metropolitana de Santiago</dc:title>
  <dc:creator>Luigi Brignardello Torrealba</dc:creator>
  <cp:lastModifiedBy>Erika Jamett</cp:lastModifiedBy>
  <cp:revision>551</cp:revision>
  <cp:lastPrinted>2019-01-24T14:34:49Z</cp:lastPrinted>
  <dcterms:created xsi:type="dcterms:W3CDTF">2018-05-30T18:58:22Z</dcterms:created>
  <dcterms:modified xsi:type="dcterms:W3CDTF">2019-10-03T13:25:45Z</dcterms:modified>
</cp:coreProperties>
</file>