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4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5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6.xml" ContentType="application/vnd.openxmlformats-officedocument.drawingml.chartshapes+xml"/>
  <Override PartName="/ppt/charts/chart43.xml" ContentType="application/vnd.openxmlformats-officedocument.drawingml.chart+xml"/>
  <Override PartName="/ppt/drawings/drawing7.xml" ContentType="application/vnd.openxmlformats-officedocument.drawingml.chartshapes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98" r:id="rId4"/>
    <p:sldId id="305" r:id="rId5"/>
    <p:sldId id="257" r:id="rId6"/>
    <p:sldId id="306" r:id="rId7"/>
    <p:sldId id="307" r:id="rId8"/>
    <p:sldId id="315" r:id="rId9"/>
    <p:sldId id="316" r:id="rId10"/>
    <p:sldId id="308" r:id="rId11"/>
    <p:sldId id="309" r:id="rId12"/>
    <p:sldId id="310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11" r:id="rId32"/>
    <p:sldId id="335" r:id="rId33"/>
    <p:sldId id="336" r:id="rId34"/>
    <p:sldId id="337" r:id="rId35"/>
    <p:sldId id="338" r:id="rId36"/>
    <p:sldId id="339" r:id="rId37"/>
    <p:sldId id="365" r:id="rId38"/>
    <p:sldId id="366" r:id="rId39"/>
    <p:sldId id="367" r:id="rId40"/>
    <p:sldId id="372" r:id="rId41"/>
    <p:sldId id="368" r:id="rId42"/>
    <p:sldId id="369" r:id="rId43"/>
    <p:sldId id="371" r:id="rId44"/>
    <p:sldId id="370" r:id="rId45"/>
    <p:sldId id="340" r:id="rId46"/>
    <p:sldId id="341" r:id="rId47"/>
    <p:sldId id="342" r:id="rId48"/>
    <p:sldId id="343" r:id="rId49"/>
    <p:sldId id="312" r:id="rId50"/>
    <p:sldId id="344" r:id="rId51"/>
    <p:sldId id="345" r:id="rId52"/>
    <p:sldId id="363" r:id="rId53"/>
    <p:sldId id="346" r:id="rId54"/>
    <p:sldId id="313" r:id="rId55"/>
    <p:sldId id="347" r:id="rId56"/>
    <p:sldId id="348" r:id="rId57"/>
    <p:sldId id="349" r:id="rId58"/>
    <p:sldId id="314" r:id="rId59"/>
    <p:sldId id="350" r:id="rId60"/>
    <p:sldId id="373" r:id="rId61"/>
    <p:sldId id="352" r:id="rId62"/>
    <p:sldId id="353" r:id="rId63"/>
    <p:sldId id="354" r:id="rId64"/>
    <p:sldId id="374" r:id="rId65"/>
    <p:sldId id="355" r:id="rId66"/>
    <p:sldId id="356" r:id="rId67"/>
    <p:sldId id="357" r:id="rId68"/>
    <p:sldId id="375" r:id="rId69"/>
    <p:sldId id="358" r:id="rId70"/>
    <p:sldId id="359" r:id="rId71"/>
    <p:sldId id="360" r:id="rId7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1950" autoAdjust="0"/>
    <p:restoredTop sz="99652" autoAdjust="0"/>
  </p:normalViewPr>
  <p:slideViewPr>
    <p:cSldViewPr snapToGrid="0">
      <p:cViewPr>
        <p:scale>
          <a:sx n="70" d="100"/>
          <a:sy n="70" d="100"/>
        </p:scale>
        <p:origin x="86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A&#769;LISIS:Gra&#769;ficos_20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A&#769;LISIS:Gra&#769;ficos_2018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%20-%20Mari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Library:Containers:com.apple.mail:Data:Library:Mail%20Downloads:27581F77-D92C-41EE-86D6-3CAEB5A9E6E6:Gr&#225;ficos_E1_E2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Library:Containers:com.apple.mail:Data:Library:Mail%20Downloads:27581F77-D92C-41EE-86D6-3CAEB5A9E6E6:Gr&#225;ficos_E1_E2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Rodrig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AFICOS:Gr&#225;ficos_2018_Rodrig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drigoflores:Dropbox:GORE_RM:AN&#193;LISIS:Gr&#225;ficos_2018_M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Sociodemograficas!$B$83:$B$86</c:f>
              <c:strCache>
                <c:ptCount val="4"/>
                <c:pt idx="0">
                  <c:v>Nor-Poniente</c:v>
                </c:pt>
                <c:pt idx="1">
                  <c:v>Sur-Poniente</c:v>
                </c:pt>
                <c:pt idx="2">
                  <c:v>Sur-Oriente</c:v>
                </c:pt>
                <c:pt idx="3">
                  <c:v>Oriente</c:v>
                </c:pt>
              </c:strCache>
            </c:strRef>
          </c:cat>
          <c:val>
            <c:numRef>
              <c:f>Sociodemograficas!$C$83:$C$86</c:f>
              <c:numCache>
                <c:formatCode>0%</c:formatCode>
                <c:ptCount val="4"/>
                <c:pt idx="0">
                  <c:v>0.30399999999999999</c:v>
                </c:pt>
                <c:pt idx="1">
                  <c:v>0.35</c:v>
                </c:pt>
                <c:pt idx="2">
                  <c:v>0.248</c:v>
                </c:pt>
                <c:pt idx="3">
                  <c:v>9.8000000000000004E-2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RM'!$B$117:$B$127</c:f>
              <c:strCache>
                <c:ptCount val="11"/>
                <c:pt idx="0">
                  <c:v>Política</c:v>
                </c:pt>
                <c:pt idx="1">
                  <c:v>Servicios</c:v>
                </c:pt>
                <c:pt idx="2">
                  <c:v>Limpieza</c:v>
                </c:pt>
                <c:pt idx="3">
                  <c:v>Lugares / Infraestructura</c:v>
                </c:pt>
                <c:pt idx="4">
                  <c:v>Estrés </c:v>
                </c:pt>
                <c:pt idx="5">
                  <c:v>Problemas Sociales</c:v>
                </c:pt>
                <c:pt idx="6">
                  <c:v>Otros</c:v>
                </c:pt>
                <c:pt idx="7">
                  <c:v>Sobrepoblación </c:v>
                </c:pt>
                <c:pt idx="8">
                  <c:v>Contaminación </c:v>
                </c:pt>
                <c:pt idx="9">
                  <c:v>Transporte</c:v>
                </c:pt>
                <c:pt idx="10">
                  <c:v>Seguridad</c:v>
                </c:pt>
              </c:strCache>
            </c:strRef>
          </c:cat>
          <c:val>
            <c:numRef>
              <c:f>'Concepto RM'!$C$117:$C$127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0.09</c:v>
                </c:pt>
                <c:pt idx="7">
                  <c:v>0.1</c:v>
                </c:pt>
                <c:pt idx="8">
                  <c:v>0.18</c:v>
                </c:pt>
                <c:pt idx="9">
                  <c:v>0.21</c:v>
                </c:pt>
                <c:pt idx="1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04-447F-8858-B80DB83143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816240"/>
        <c:axId val="-1963826032"/>
      </c:barChart>
      <c:catAx>
        <c:axId val="-196381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63826032"/>
        <c:crosses val="autoZero"/>
        <c:auto val="1"/>
        <c:lblAlgn val="ctr"/>
        <c:lblOffset val="100"/>
        <c:noMultiLvlLbl val="0"/>
      </c:catAx>
      <c:valAx>
        <c:axId val="-19638260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96381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208941578932E-2"/>
          <c:y val="0.168284789644013"/>
          <c:w val="0.96163289982010702"/>
          <c:h val="0.73354152332900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RM'!$C$140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RM'!$B$141:$B$149</c:f>
              <c:strCache>
                <c:ptCount val="9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Otras</c:v>
                </c:pt>
                <c:pt idx="4">
                  <c:v>Sobrepoblación</c:v>
                </c:pt>
                <c:pt idx="5">
                  <c:v>Estrés</c:v>
                </c:pt>
                <c:pt idx="6">
                  <c:v>Problemas sociales</c:v>
                </c:pt>
                <c:pt idx="7">
                  <c:v>Limpieza</c:v>
                </c:pt>
                <c:pt idx="8">
                  <c:v>Política</c:v>
                </c:pt>
              </c:strCache>
            </c:strRef>
          </c:cat>
          <c:val>
            <c:numRef>
              <c:f>'Concepto RM'!$C$141:$C$149</c:f>
              <c:numCache>
                <c:formatCode>General</c:formatCode>
                <c:ptCount val="9"/>
                <c:pt idx="0">
                  <c:v>30</c:v>
                </c:pt>
                <c:pt idx="1">
                  <c:v>26</c:v>
                </c:pt>
                <c:pt idx="2">
                  <c:v>18</c:v>
                </c:pt>
                <c:pt idx="4">
                  <c:v>13</c:v>
                </c:pt>
                <c:pt idx="5">
                  <c:v>15</c:v>
                </c:pt>
                <c:pt idx="6">
                  <c:v>3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'Concepto RM'!$D$140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RM'!$B$141:$B$149</c:f>
              <c:strCache>
                <c:ptCount val="9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Otras</c:v>
                </c:pt>
                <c:pt idx="4">
                  <c:v>Sobrepoblación</c:v>
                </c:pt>
                <c:pt idx="5">
                  <c:v>Estrés</c:v>
                </c:pt>
                <c:pt idx="6">
                  <c:v>Problemas sociales</c:v>
                </c:pt>
                <c:pt idx="7">
                  <c:v>Limpieza</c:v>
                </c:pt>
                <c:pt idx="8">
                  <c:v>Política</c:v>
                </c:pt>
              </c:strCache>
            </c:strRef>
          </c:cat>
          <c:val>
            <c:numRef>
              <c:f>'Concepto RM'!$D$141:$D$149</c:f>
              <c:numCache>
                <c:formatCode>0</c:formatCode>
                <c:ptCount val="9"/>
                <c:pt idx="0">
                  <c:v>53</c:v>
                </c:pt>
                <c:pt idx="1">
                  <c:v>42</c:v>
                </c:pt>
                <c:pt idx="2">
                  <c:v>44</c:v>
                </c:pt>
                <c:pt idx="3">
                  <c:v>12</c:v>
                </c:pt>
                <c:pt idx="5">
                  <c:v>27</c:v>
                </c:pt>
                <c:pt idx="6">
                  <c:v>7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'Concepto RM'!$E$140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RM'!$B$141:$B$149</c:f>
              <c:strCache>
                <c:ptCount val="9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Otras</c:v>
                </c:pt>
                <c:pt idx="4">
                  <c:v>Sobrepoblación</c:v>
                </c:pt>
                <c:pt idx="5">
                  <c:v>Estrés</c:v>
                </c:pt>
                <c:pt idx="6">
                  <c:v>Problemas sociales</c:v>
                </c:pt>
                <c:pt idx="7">
                  <c:v>Limpieza</c:v>
                </c:pt>
                <c:pt idx="8">
                  <c:v>Política</c:v>
                </c:pt>
              </c:strCache>
            </c:strRef>
          </c:cat>
          <c:val>
            <c:numRef>
              <c:f>'Concepto RM'!$E$141:$E$149</c:f>
              <c:numCache>
                <c:formatCode>0</c:formatCode>
                <c:ptCount val="9"/>
                <c:pt idx="0">
                  <c:v>51</c:v>
                </c:pt>
                <c:pt idx="1">
                  <c:v>56</c:v>
                </c:pt>
                <c:pt idx="2">
                  <c:v>40</c:v>
                </c:pt>
                <c:pt idx="3">
                  <c:v>14</c:v>
                </c:pt>
                <c:pt idx="4">
                  <c:v>10</c:v>
                </c:pt>
                <c:pt idx="5">
                  <c:v>8</c:v>
                </c:pt>
                <c:pt idx="6">
                  <c:v>4</c:v>
                </c:pt>
                <c:pt idx="7">
                  <c:v>8</c:v>
                </c:pt>
                <c:pt idx="8">
                  <c:v>3</c:v>
                </c:pt>
              </c:numCache>
            </c:numRef>
          </c:val>
        </c:ser>
        <c:ser>
          <c:idx val="3"/>
          <c:order val="3"/>
          <c:tx>
            <c:strRef>
              <c:f>'Concepto RM'!$F$140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RM'!$B$141:$B$149</c:f>
              <c:strCache>
                <c:ptCount val="9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Otras</c:v>
                </c:pt>
                <c:pt idx="4">
                  <c:v>Sobrepoblación</c:v>
                </c:pt>
                <c:pt idx="5">
                  <c:v>Estrés</c:v>
                </c:pt>
                <c:pt idx="6">
                  <c:v>Problemas sociales</c:v>
                </c:pt>
                <c:pt idx="7">
                  <c:v>Limpieza</c:v>
                </c:pt>
                <c:pt idx="8">
                  <c:v>Política</c:v>
                </c:pt>
              </c:strCache>
            </c:strRef>
          </c:cat>
          <c:val>
            <c:numRef>
              <c:f>'Concepto RM'!$F$141:$F$149</c:f>
              <c:numCache>
                <c:formatCode>General</c:formatCode>
                <c:ptCount val="9"/>
                <c:pt idx="0">
                  <c:v>23</c:v>
                </c:pt>
                <c:pt idx="1">
                  <c:v>23</c:v>
                </c:pt>
                <c:pt idx="2">
                  <c:v>19</c:v>
                </c:pt>
                <c:pt idx="3">
                  <c:v>15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65808"/>
        <c:axId val="-2083357104"/>
      </c:barChart>
      <c:catAx>
        <c:axId val="-208336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-2083357104"/>
        <c:crosses val="autoZero"/>
        <c:auto val="1"/>
        <c:lblAlgn val="ctr"/>
        <c:lblOffset val="100"/>
        <c:noMultiLvlLbl val="0"/>
      </c:catAx>
      <c:valAx>
        <c:axId val="-2083357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8336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897490341797201E-3"/>
          <c:y val="7.5539586677878896E-3"/>
          <c:w val="0.51920950190214998"/>
          <c:h val="0.11434192085212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0.111940566607918"/>
          <c:w val="0.942416942947921"/>
          <c:h val="0.7940942768627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RM'!$C$159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RM'!$B$160:$B$173</c:f>
              <c:strCache>
                <c:ptCount val="14"/>
                <c:pt idx="0">
                  <c:v>C San Cristobal</c:v>
                </c:pt>
                <c:pt idx="1">
                  <c:v>C Santa Lucía</c:v>
                </c:pt>
                <c:pt idx="2">
                  <c:v>Museo B Artes</c:v>
                </c:pt>
                <c:pt idx="3">
                  <c:v>Cordillera, nieve</c:v>
                </c:pt>
                <c:pt idx="4">
                  <c:v>Zoológico</c:v>
                </c:pt>
                <c:pt idx="5">
                  <c:v>Otro</c:v>
                </c:pt>
                <c:pt idx="6">
                  <c:v>Moneda</c:v>
                </c:pt>
                <c:pt idx="7">
                  <c:v>Mercado Central</c:v>
                </c:pt>
                <c:pt idx="8">
                  <c:v>Plaza Armas</c:v>
                </c:pt>
                <c:pt idx="9">
                  <c:v>Parque Bicentenario</c:v>
                </c:pt>
                <c:pt idx="10">
                  <c:v>Cajón Maipo</c:v>
                </c:pt>
                <c:pt idx="11">
                  <c:v>Catedral </c:v>
                </c:pt>
                <c:pt idx="12">
                  <c:v>Plaza Italia</c:v>
                </c:pt>
                <c:pt idx="13">
                  <c:v>Ns/Nr</c:v>
                </c:pt>
              </c:strCache>
            </c:strRef>
          </c:cat>
          <c:val>
            <c:numRef>
              <c:f>'Concepto RM'!$C$160:$C$173</c:f>
              <c:numCache>
                <c:formatCode>0</c:formatCode>
                <c:ptCount val="14"/>
                <c:pt idx="0" formatCode="_(* #,##0_);_(* \(#,##0\);_(* &quot;-&quot;_);_(@_)">
                  <c:v>42</c:v>
                </c:pt>
                <c:pt idx="1">
                  <c:v>28</c:v>
                </c:pt>
                <c:pt idx="2">
                  <c:v>10</c:v>
                </c:pt>
                <c:pt idx="3">
                  <c:v>20</c:v>
                </c:pt>
                <c:pt idx="4">
                  <c:v>16</c:v>
                </c:pt>
                <c:pt idx="5">
                  <c:v>5</c:v>
                </c:pt>
                <c:pt idx="6">
                  <c:v>24</c:v>
                </c:pt>
                <c:pt idx="7">
                  <c:v>20</c:v>
                </c:pt>
                <c:pt idx="8">
                  <c:v>15</c:v>
                </c:pt>
                <c:pt idx="9">
                  <c:v>5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7-4F5F-BCEC-E7198AEC6EB3}"/>
            </c:ext>
          </c:extLst>
        </c:ser>
        <c:ser>
          <c:idx val="1"/>
          <c:order val="1"/>
          <c:tx>
            <c:strRef>
              <c:f>'Concepto RM'!$D$159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RM'!$B$160:$B$173</c:f>
              <c:strCache>
                <c:ptCount val="14"/>
                <c:pt idx="0">
                  <c:v>C San Cristobal</c:v>
                </c:pt>
                <c:pt idx="1">
                  <c:v>C Santa Lucía</c:v>
                </c:pt>
                <c:pt idx="2">
                  <c:v>Museo B Artes</c:v>
                </c:pt>
                <c:pt idx="3">
                  <c:v>Cordillera, nieve</c:v>
                </c:pt>
                <c:pt idx="4">
                  <c:v>Zoológico</c:v>
                </c:pt>
                <c:pt idx="5">
                  <c:v>Otro</c:v>
                </c:pt>
                <c:pt idx="6">
                  <c:v>Moneda</c:v>
                </c:pt>
                <c:pt idx="7">
                  <c:v>Mercado Central</c:v>
                </c:pt>
                <c:pt idx="8">
                  <c:v>Plaza Armas</c:v>
                </c:pt>
                <c:pt idx="9">
                  <c:v>Parque Bicentenario</c:v>
                </c:pt>
                <c:pt idx="10">
                  <c:v>Cajón Maipo</c:v>
                </c:pt>
                <c:pt idx="11">
                  <c:v>Catedral </c:v>
                </c:pt>
                <c:pt idx="12">
                  <c:v>Plaza Italia</c:v>
                </c:pt>
                <c:pt idx="13">
                  <c:v>Ns/Nr</c:v>
                </c:pt>
              </c:strCache>
            </c:strRef>
          </c:cat>
          <c:val>
            <c:numRef>
              <c:f>'Concepto RM'!$D$160:$D$173</c:f>
              <c:numCache>
                <c:formatCode>0</c:formatCode>
                <c:ptCount val="14"/>
                <c:pt idx="0">
                  <c:v>32</c:v>
                </c:pt>
                <c:pt idx="1">
                  <c:v>17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7</c:v>
                </c:pt>
                <c:pt idx="6">
                  <c:v>13</c:v>
                </c:pt>
                <c:pt idx="7">
                  <c:v>8</c:v>
                </c:pt>
                <c:pt idx="8">
                  <c:v>10</c:v>
                </c:pt>
                <c:pt idx="9">
                  <c:v>5</c:v>
                </c:pt>
                <c:pt idx="10">
                  <c:v>9</c:v>
                </c:pt>
                <c:pt idx="11">
                  <c:v>6</c:v>
                </c:pt>
                <c:pt idx="12">
                  <c:v>6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7-4F5F-BCEC-E7198AEC6EB3}"/>
            </c:ext>
          </c:extLst>
        </c:ser>
        <c:ser>
          <c:idx val="2"/>
          <c:order val="2"/>
          <c:tx>
            <c:strRef>
              <c:f>'Concepto RM'!$E$159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RM'!$B$160:$B$173</c:f>
              <c:strCache>
                <c:ptCount val="14"/>
                <c:pt idx="0">
                  <c:v>C San Cristobal</c:v>
                </c:pt>
                <c:pt idx="1">
                  <c:v>C Santa Lucía</c:v>
                </c:pt>
                <c:pt idx="2">
                  <c:v>Museo B Artes</c:v>
                </c:pt>
                <c:pt idx="3">
                  <c:v>Cordillera, nieve</c:v>
                </c:pt>
                <c:pt idx="4">
                  <c:v>Zoológico</c:v>
                </c:pt>
                <c:pt idx="5">
                  <c:v>Otro</c:v>
                </c:pt>
                <c:pt idx="6">
                  <c:v>Moneda</c:v>
                </c:pt>
                <c:pt idx="7">
                  <c:v>Mercado Central</c:v>
                </c:pt>
                <c:pt idx="8">
                  <c:v>Plaza Armas</c:v>
                </c:pt>
                <c:pt idx="9">
                  <c:v>Parque Bicentenario</c:v>
                </c:pt>
                <c:pt idx="10">
                  <c:v>Cajón Maipo</c:v>
                </c:pt>
                <c:pt idx="11">
                  <c:v>Catedral </c:v>
                </c:pt>
                <c:pt idx="12">
                  <c:v>Plaza Italia</c:v>
                </c:pt>
                <c:pt idx="13">
                  <c:v>Ns/Nr</c:v>
                </c:pt>
              </c:strCache>
            </c:strRef>
          </c:cat>
          <c:val>
            <c:numRef>
              <c:f>'Concepto RM'!$E$160:$E$173</c:f>
              <c:numCache>
                <c:formatCode>0</c:formatCode>
                <c:ptCount val="14"/>
                <c:pt idx="0">
                  <c:v>36.6</c:v>
                </c:pt>
                <c:pt idx="1">
                  <c:v>21</c:v>
                </c:pt>
                <c:pt idx="2">
                  <c:v>13.1</c:v>
                </c:pt>
                <c:pt idx="3">
                  <c:v>12.6</c:v>
                </c:pt>
                <c:pt idx="4">
                  <c:v>11</c:v>
                </c:pt>
                <c:pt idx="5">
                  <c:v>10</c:v>
                </c:pt>
                <c:pt idx="6">
                  <c:v>9.7000000000000011</c:v>
                </c:pt>
                <c:pt idx="7">
                  <c:v>8.1</c:v>
                </c:pt>
                <c:pt idx="8">
                  <c:v>7.8</c:v>
                </c:pt>
                <c:pt idx="9">
                  <c:v>7.3</c:v>
                </c:pt>
                <c:pt idx="10">
                  <c:v>5.5</c:v>
                </c:pt>
                <c:pt idx="11">
                  <c:v>5.0999999999999996</c:v>
                </c:pt>
                <c:pt idx="12">
                  <c:v>2.6</c:v>
                </c:pt>
                <c:pt idx="1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A7-4F5F-BCEC-E7198AEC6E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31703312"/>
        <c:axId val="-1931702768"/>
      </c:barChart>
      <c:catAx>
        <c:axId val="-193170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600"/>
            </a:pPr>
            <a:endParaRPr lang="es-ES"/>
          </a:p>
        </c:txPr>
        <c:crossAx val="-1931702768"/>
        <c:crosses val="autoZero"/>
        <c:auto val="1"/>
        <c:lblAlgn val="ctr"/>
        <c:lblOffset val="100"/>
        <c:noMultiLvlLbl val="0"/>
      </c:catAx>
      <c:valAx>
        <c:axId val="-193170276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-193170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2.1994707726927E-2"/>
          <c:w val="0.95651899934764195"/>
          <c:h val="0.8840400983446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RM'!$C$184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RM'!$C$185:$C$188</c:f>
              <c:numCache>
                <c:formatCode>0</c:formatCode>
                <c:ptCount val="4"/>
                <c:pt idx="0">
                  <c:v>48</c:v>
                </c:pt>
                <c:pt idx="1">
                  <c:v>38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'Concepto RM'!$D$184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RM'!$D$185:$D$188</c:f>
              <c:numCache>
                <c:formatCode>0</c:formatCode>
                <c:ptCount val="4"/>
                <c:pt idx="0">
                  <c:v>54</c:v>
                </c:pt>
                <c:pt idx="1">
                  <c:v>37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'Concepto RM'!$E$184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RM'!$E$185:$E$188</c:f>
              <c:numCache>
                <c:formatCode>0</c:formatCode>
                <c:ptCount val="4"/>
                <c:pt idx="0">
                  <c:v>57.3</c:v>
                </c:pt>
                <c:pt idx="1">
                  <c:v>33.300000000000011</c:v>
                </c:pt>
                <c:pt idx="2">
                  <c:v>9.4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65264"/>
        <c:axId val="-2083370704"/>
      </c:barChart>
      <c:catAx>
        <c:axId val="-208336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-2083370704"/>
        <c:crosses val="autoZero"/>
        <c:auto val="1"/>
        <c:lblAlgn val="ctr"/>
        <c:lblOffset val="100"/>
        <c:noMultiLvlLbl val="0"/>
      </c:catAx>
      <c:valAx>
        <c:axId val="-20833707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36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0.17635270541082201"/>
          <c:w val="0.942416942947921"/>
          <c:h val="0.7296820412478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RM'!$C$186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RM'!$C$209:$C$212</c:f>
              <c:numCache>
                <c:formatCode>0</c:formatCode>
                <c:ptCount val="4"/>
                <c:pt idx="0">
                  <c:v>41</c:v>
                </c:pt>
                <c:pt idx="1">
                  <c:v>27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1-47A9-A6A9-A9237D941963}"/>
            </c:ext>
          </c:extLst>
        </c:ser>
        <c:ser>
          <c:idx val="1"/>
          <c:order val="1"/>
          <c:tx>
            <c:strRef>
              <c:f>'Concepto RM'!$D$186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RM'!$D$209:$D$212</c:f>
              <c:numCache>
                <c:formatCode>0</c:formatCode>
                <c:ptCount val="4"/>
                <c:pt idx="0">
                  <c:v>49</c:v>
                </c:pt>
                <c:pt idx="1">
                  <c:v>19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F1-47A9-A6A9-A9237D941963}"/>
            </c:ext>
          </c:extLst>
        </c:ser>
        <c:ser>
          <c:idx val="2"/>
          <c:order val="2"/>
          <c:tx>
            <c:strRef>
              <c:f>'Concepto RM'!$E$186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RM'!$E$209:$E$212</c:f>
              <c:numCache>
                <c:formatCode>0</c:formatCode>
                <c:ptCount val="4"/>
                <c:pt idx="0">
                  <c:v>49.2</c:v>
                </c:pt>
                <c:pt idx="1">
                  <c:v>26</c:v>
                </c:pt>
                <c:pt idx="2">
                  <c:v>24.6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F1-47A9-A6A9-A9237D941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60912"/>
        <c:axId val="-2083364720"/>
      </c:barChart>
      <c:catAx>
        <c:axId val="-208336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3364720"/>
        <c:crosses val="autoZero"/>
        <c:auto val="1"/>
        <c:lblAlgn val="ctr"/>
        <c:lblOffset val="100"/>
        <c:noMultiLvlLbl val="0"/>
      </c:catAx>
      <c:valAx>
        <c:axId val="-20833647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36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11591408216798"/>
          <c:y val="0.12051649928263999"/>
          <c:w val="0.54710094273929999"/>
          <c:h val="0.842180774748924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'Concepto RM'!$C$234</c:f>
              <c:strCache>
                <c:ptCount val="1"/>
                <c:pt idx="0">
                  <c:v>% Notas 1 y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3857442348008408E-3"/>
                  <c:y val="-7.591573353577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060796645702299E-2"/>
                  <c:y val="-7.591573353577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50104821802801E-2"/>
                  <c:y val="-3.7957866767886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3501048218028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96436058700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RM'!$B$235:$B$239</c:f>
              <c:strCache>
                <c:ptCount val="5"/>
                <c:pt idx="0">
                  <c:v>La calidad de vida en la Ciudad</c:v>
                </c:pt>
                <c:pt idx="1">
                  <c:v>Su calidad de vida en la Región Metropolitana de Santiago</c:v>
                </c:pt>
                <c:pt idx="2">
                  <c:v>La calidad de vida en su comuna</c:v>
                </c:pt>
                <c:pt idx="3">
                  <c:v>La calidad de vida en su barrio</c:v>
                </c:pt>
                <c:pt idx="4">
                  <c:v>Su calidad de vida actual, en general</c:v>
                </c:pt>
              </c:strCache>
            </c:strRef>
          </c:cat>
          <c:val>
            <c:numRef>
              <c:f>'Concepto RM'!$C$235:$C$239</c:f>
              <c:numCache>
                <c:formatCode>General</c:formatCode>
                <c:ptCount val="5"/>
                <c:pt idx="0">
                  <c:v>-4</c:v>
                </c:pt>
                <c:pt idx="1">
                  <c:v>-4</c:v>
                </c:pt>
                <c:pt idx="2">
                  <c:v>-5</c:v>
                </c:pt>
                <c:pt idx="3">
                  <c:v>-5</c:v>
                </c:pt>
                <c:pt idx="4">
                  <c:v>-1</c:v>
                </c:pt>
              </c:numCache>
            </c:numRef>
          </c:val>
        </c:ser>
        <c:ser>
          <c:idx val="1"/>
          <c:order val="1"/>
          <c:tx>
            <c:strRef>
              <c:f>'Concepto RM'!$D$234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RM'!$B$235:$B$239</c:f>
              <c:strCache>
                <c:ptCount val="5"/>
                <c:pt idx="0">
                  <c:v>La calidad de vida en la Ciudad</c:v>
                </c:pt>
                <c:pt idx="1">
                  <c:v>Su calidad de vida en la Región Metropolitana de Santiago</c:v>
                </c:pt>
                <c:pt idx="2">
                  <c:v>La calidad de vida en su comuna</c:v>
                </c:pt>
                <c:pt idx="3">
                  <c:v>La calidad de vida en su barrio</c:v>
                </c:pt>
                <c:pt idx="4">
                  <c:v>Su calidad de vida actual, en general</c:v>
                </c:pt>
              </c:strCache>
            </c:strRef>
          </c:cat>
          <c:val>
            <c:numRef>
              <c:f>'Concepto RM'!$D$235:$D$239</c:f>
              <c:numCache>
                <c:formatCode>0</c:formatCode>
                <c:ptCount val="5"/>
                <c:pt idx="0">
                  <c:v>-33.700000000000003</c:v>
                </c:pt>
                <c:pt idx="1">
                  <c:v>-30.1</c:v>
                </c:pt>
                <c:pt idx="2">
                  <c:v>-26.5</c:v>
                </c:pt>
                <c:pt idx="3">
                  <c:v>-22.8</c:v>
                </c:pt>
                <c:pt idx="4">
                  <c:v>-19.100000000000001</c:v>
                </c:pt>
              </c:numCache>
            </c:numRef>
          </c:val>
        </c:ser>
        <c:ser>
          <c:idx val="2"/>
          <c:order val="2"/>
          <c:tx>
            <c:strRef>
              <c:f>'Concepto RM'!$E$234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RM'!$B$235:$B$239</c:f>
              <c:strCache>
                <c:ptCount val="5"/>
                <c:pt idx="0">
                  <c:v>La calidad de vida en la Ciudad</c:v>
                </c:pt>
                <c:pt idx="1">
                  <c:v>Su calidad de vida en la Región Metropolitana de Santiago</c:v>
                </c:pt>
                <c:pt idx="2">
                  <c:v>La calidad de vida en su comuna</c:v>
                </c:pt>
                <c:pt idx="3">
                  <c:v>La calidad de vida en su barrio</c:v>
                </c:pt>
                <c:pt idx="4">
                  <c:v>Su calidad de vida actual, en general</c:v>
                </c:pt>
              </c:strCache>
            </c:strRef>
          </c:cat>
          <c:val>
            <c:numRef>
              <c:f>'Concepto RM'!$E$235:$E$239</c:f>
              <c:numCache>
                <c:formatCode>0</c:formatCode>
                <c:ptCount val="5"/>
                <c:pt idx="0">
                  <c:v>66.3</c:v>
                </c:pt>
                <c:pt idx="1">
                  <c:v>69.900000000000006</c:v>
                </c:pt>
                <c:pt idx="2">
                  <c:v>73.7</c:v>
                </c:pt>
                <c:pt idx="3">
                  <c:v>77.2</c:v>
                </c:pt>
                <c:pt idx="4">
                  <c:v>80.900000000000006</c:v>
                </c:pt>
              </c:numCache>
            </c:numRef>
          </c:val>
        </c:ser>
        <c:ser>
          <c:idx val="3"/>
          <c:order val="3"/>
          <c:tx>
            <c:strRef>
              <c:f>'Concepto RM'!$F$234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RM'!$B$235:$B$239</c:f>
              <c:strCache>
                <c:ptCount val="5"/>
                <c:pt idx="0">
                  <c:v>La calidad de vida en la Ciudad</c:v>
                </c:pt>
                <c:pt idx="1">
                  <c:v>Su calidad de vida en la Región Metropolitana de Santiago</c:v>
                </c:pt>
                <c:pt idx="2">
                  <c:v>La calidad de vida en su comuna</c:v>
                </c:pt>
                <c:pt idx="3">
                  <c:v>La calidad de vida en su barrio</c:v>
                </c:pt>
                <c:pt idx="4">
                  <c:v>Su calidad de vida actual, en general</c:v>
                </c:pt>
              </c:strCache>
            </c:strRef>
          </c:cat>
          <c:val>
            <c:numRef>
              <c:f>'Concepto RM'!$F$235:$F$239</c:f>
              <c:numCache>
                <c:formatCode>0</c:formatCode>
                <c:ptCount val="5"/>
                <c:pt idx="0">
                  <c:v>29.7</c:v>
                </c:pt>
                <c:pt idx="1">
                  <c:v>29.3</c:v>
                </c:pt>
                <c:pt idx="2">
                  <c:v>45.7</c:v>
                </c:pt>
                <c:pt idx="3">
                  <c:v>54.1</c:v>
                </c:pt>
                <c:pt idx="4">
                  <c:v>43.8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83359824"/>
        <c:axId val="-2083366352"/>
      </c:barChart>
      <c:catAx>
        <c:axId val="-2083359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83366352"/>
        <c:crosses val="autoZero"/>
        <c:auto val="1"/>
        <c:lblAlgn val="ctr"/>
        <c:lblOffset val="100"/>
        <c:noMultiLvlLbl val="0"/>
      </c:catAx>
      <c:valAx>
        <c:axId val="-2083366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83359824"/>
        <c:crossesAt val="5"/>
        <c:crossBetween val="between"/>
      </c:valAx>
    </c:plotArea>
    <c:legend>
      <c:legendPos val="r"/>
      <c:layout>
        <c:manualLayout>
          <c:xMode val="edge"/>
          <c:yMode val="edge"/>
          <c:x val="5.1284214473190501E-3"/>
          <c:y val="2.4153006699127101E-4"/>
          <c:w val="0.61561987787240902"/>
          <c:h val="6.981823111422409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j-lt"/>
        </a:defRPr>
      </a:pPr>
      <a:endParaRPr lang="es-E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5614035087719301E-2"/>
          <c:w val="0.98291707677165296"/>
          <c:h val="0.84464318276005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RM'!$C$262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RM'!$B$263:$B$267</c:f>
              <c:strCache>
                <c:ptCount val="5"/>
                <c:pt idx="0">
                  <c:v>Su calidad de vida actual, en general</c:v>
                </c:pt>
                <c:pt idx="1">
                  <c:v>La calidad de vida en su barrio</c:v>
                </c:pt>
                <c:pt idx="2">
                  <c:v>La calidad de vida en su comuna</c:v>
                </c:pt>
                <c:pt idx="3">
                  <c:v>Su calidad de vida en la Región Metropolitana de Santiago</c:v>
                </c:pt>
                <c:pt idx="4">
                  <c:v>La calidad de vida en la Ciudad</c:v>
                </c:pt>
              </c:strCache>
            </c:strRef>
          </c:cat>
          <c:val>
            <c:numRef>
              <c:f>'Concepto RM'!$C$263:$C$267</c:f>
              <c:numCache>
                <c:formatCode>General</c:formatCode>
                <c:ptCount val="5"/>
                <c:pt idx="1">
                  <c:v>74</c:v>
                </c:pt>
                <c:pt idx="2">
                  <c:v>70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'Concepto RM'!$D$262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RM'!$B$263:$B$267</c:f>
              <c:strCache>
                <c:ptCount val="5"/>
                <c:pt idx="0">
                  <c:v>Su calidad de vida actual, en general</c:v>
                </c:pt>
                <c:pt idx="1">
                  <c:v>La calidad de vida en su barrio</c:v>
                </c:pt>
                <c:pt idx="2">
                  <c:v>La calidad de vida en su comuna</c:v>
                </c:pt>
                <c:pt idx="3">
                  <c:v>Su calidad de vida en la Región Metropolitana de Santiago</c:v>
                </c:pt>
                <c:pt idx="4">
                  <c:v>La calidad de vida en la Ciudad</c:v>
                </c:pt>
              </c:strCache>
            </c:strRef>
          </c:cat>
          <c:val>
            <c:numRef>
              <c:f>'Concepto RM'!$D$263:$D$267</c:f>
              <c:numCache>
                <c:formatCode>General</c:formatCode>
                <c:ptCount val="5"/>
                <c:pt idx="1">
                  <c:v>78</c:v>
                </c:pt>
                <c:pt idx="2">
                  <c:v>73</c:v>
                </c:pt>
                <c:pt idx="3">
                  <c:v>61</c:v>
                </c:pt>
                <c:pt idx="4">
                  <c:v>62</c:v>
                </c:pt>
              </c:numCache>
            </c:numRef>
          </c:val>
        </c:ser>
        <c:ser>
          <c:idx val="2"/>
          <c:order val="2"/>
          <c:tx>
            <c:strRef>
              <c:f>'Concepto RM'!$E$262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RM'!$B$263:$B$267</c:f>
              <c:strCache>
                <c:ptCount val="5"/>
                <c:pt idx="0">
                  <c:v>Su calidad de vida actual, en general</c:v>
                </c:pt>
                <c:pt idx="1">
                  <c:v>La calidad de vida en su barrio</c:v>
                </c:pt>
                <c:pt idx="2">
                  <c:v>La calidad de vida en su comuna</c:v>
                </c:pt>
                <c:pt idx="3">
                  <c:v>Su calidad de vida en la Región Metropolitana de Santiago</c:v>
                </c:pt>
                <c:pt idx="4">
                  <c:v>La calidad de vida en la Ciudad</c:v>
                </c:pt>
              </c:strCache>
            </c:strRef>
          </c:cat>
          <c:val>
            <c:numRef>
              <c:f>'Concepto RM'!$E$263:$E$267</c:f>
              <c:numCache>
                <c:formatCode>0</c:formatCode>
                <c:ptCount val="5"/>
                <c:pt idx="0">
                  <c:v>72</c:v>
                </c:pt>
                <c:pt idx="1">
                  <c:v>79</c:v>
                </c:pt>
                <c:pt idx="2">
                  <c:v>80</c:v>
                </c:pt>
                <c:pt idx="3">
                  <c:v>60</c:v>
                </c:pt>
                <c:pt idx="4">
                  <c:v>61</c:v>
                </c:pt>
              </c:numCache>
            </c:numRef>
          </c:val>
        </c:ser>
        <c:ser>
          <c:idx val="3"/>
          <c:order val="3"/>
          <c:tx>
            <c:strRef>
              <c:f>'Concepto RM'!$F$262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RM'!$B$263:$B$267</c:f>
              <c:strCache>
                <c:ptCount val="5"/>
                <c:pt idx="0">
                  <c:v>Su calidad de vida actual, en general</c:v>
                </c:pt>
                <c:pt idx="1">
                  <c:v>La calidad de vida en su barrio</c:v>
                </c:pt>
                <c:pt idx="2">
                  <c:v>La calidad de vida en su comuna</c:v>
                </c:pt>
                <c:pt idx="3">
                  <c:v>Su calidad de vida en la Región Metropolitana de Santiago</c:v>
                </c:pt>
                <c:pt idx="4">
                  <c:v>La calidad de vida en la Ciudad</c:v>
                </c:pt>
              </c:strCache>
            </c:strRef>
          </c:cat>
          <c:val>
            <c:numRef>
              <c:f>'Concepto RM'!$F$263:$F$267</c:f>
              <c:numCache>
                <c:formatCode>0</c:formatCode>
                <c:ptCount val="5"/>
                <c:pt idx="0">
                  <c:v>87</c:v>
                </c:pt>
                <c:pt idx="1">
                  <c:v>82</c:v>
                </c:pt>
                <c:pt idx="2">
                  <c:v>82</c:v>
                </c:pt>
                <c:pt idx="3">
                  <c:v>78</c:v>
                </c:pt>
                <c:pt idx="4">
                  <c:v>73</c:v>
                </c:pt>
              </c:numCache>
            </c:numRef>
          </c:val>
        </c:ser>
        <c:ser>
          <c:idx val="4"/>
          <c:order val="4"/>
          <c:tx>
            <c:strRef>
              <c:f>'Concepto RM'!$G$262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RM'!$B$263:$B$267</c:f>
              <c:strCache>
                <c:ptCount val="5"/>
                <c:pt idx="0">
                  <c:v>Su calidad de vida actual, en general</c:v>
                </c:pt>
                <c:pt idx="1">
                  <c:v>La calidad de vida en su barrio</c:v>
                </c:pt>
                <c:pt idx="2">
                  <c:v>La calidad de vida en su comuna</c:v>
                </c:pt>
                <c:pt idx="3">
                  <c:v>Su calidad de vida en la Región Metropolitana de Santiago</c:v>
                </c:pt>
                <c:pt idx="4">
                  <c:v>La calidad de vida en la Ciudad</c:v>
                </c:pt>
              </c:strCache>
            </c:strRef>
          </c:cat>
          <c:val>
            <c:numRef>
              <c:f>'Concepto RM'!$G$263:$G$267</c:f>
              <c:numCache>
                <c:formatCode>0</c:formatCode>
                <c:ptCount val="5"/>
                <c:pt idx="0">
                  <c:v>81</c:v>
                </c:pt>
                <c:pt idx="1">
                  <c:v>77</c:v>
                </c:pt>
                <c:pt idx="2">
                  <c:v>74</c:v>
                </c:pt>
                <c:pt idx="3">
                  <c:v>70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66896"/>
        <c:axId val="-2083359280"/>
      </c:barChart>
      <c:catAx>
        <c:axId val="-208336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-2083359280"/>
        <c:crosses val="autoZero"/>
        <c:auto val="1"/>
        <c:lblAlgn val="ctr"/>
        <c:lblOffset val="100"/>
        <c:noMultiLvlLbl val="0"/>
      </c:catAx>
      <c:valAx>
        <c:axId val="-2083359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8336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614610673665799E-3"/>
          <c:y val="1.31211723534558E-2"/>
          <c:w val="0.44238298337707799"/>
          <c:h val="9.875765529308830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529055010098999E-2"/>
          <c:y val="7.4565495813316895E-2"/>
          <c:w val="0.94171014117062501"/>
          <c:h val="0.786920256518141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'Concepto RM'!$C$287</c:f>
              <c:strCache>
                <c:ptCount val="1"/>
                <c:pt idx="0">
                  <c:v>1ª mención 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505050505050501E-3"/>
                  <c:y val="-2.8587764436822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24-40F2-AB37-AB73547EA5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5050505050505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24-40F2-AB37-AB73547EA5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50505050505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24-40F2-AB37-AB73547EA5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RM'!$B$288:$B$302</c:f>
              <c:strCache>
                <c:ptCount val="15"/>
                <c:pt idx="0">
                  <c:v>Seguridad y orden público </c:v>
                </c:pt>
                <c:pt idx="1">
                  <c:v>Salud pública</c:v>
                </c:pt>
                <c:pt idx="2">
                  <c:v>Inmigrantes</c:v>
                </c:pt>
                <c:pt idx="3">
                  <c:v>Transporte público</c:v>
                </c:pt>
                <c:pt idx="4">
                  <c:v>Pobreza</c:v>
                </c:pt>
                <c:pt idx="5">
                  <c:v>Contaminación del aire</c:v>
                </c:pt>
                <c:pt idx="6">
                  <c:v>Las calles y veredas en mal estado</c:v>
                </c:pt>
                <c:pt idx="7">
                  <c:v>Falta de ciclovías</c:v>
                </c:pt>
                <c:pt idx="8">
                  <c:v>Vivienda </c:v>
                </c:pt>
                <c:pt idx="9">
                  <c:v>Congestión vial, los tacos</c:v>
                </c:pt>
                <c:pt idx="10">
                  <c:v>Falta de trabajo</c:v>
                </c:pt>
                <c:pt idx="11">
                  <c:v>Costo de la vida</c:v>
                </c:pt>
                <c:pt idx="12">
                  <c:v>Educación pública</c:v>
                </c:pt>
                <c:pt idx="13">
                  <c:v>Basura en las calles</c:v>
                </c:pt>
                <c:pt idx="14">
                  <c:v>Falta de áreas verdes, espacio para deporte</c:v>
                </c:pt>
              </c:strCache>
            </c:strRef>
          </c:cat>
          <c:val>
            <c:numRef>
              <c:f>'Concepto RM'!$C$288:$C$302</c:f>
              <c:numCache>
                <c:formatCode>General</c:formatCode>
                <c:ptCount val="15"/>
                <c:pt idx="0">
                  <c:v>65</c:v>
                </c:pt>
                <c:pt idx="1">
                  <c:v>42</c:v>
                </c:pt>
                <c:pt idx="2">
                  <c:v>5</c:v>
                </c:pt>
                <c:pt idx="3">
                  <c:v>30</c:v>
                </c:pt>
                <c:pt idx="4">
                  <c:v>22</c:v>
                </c:pt>
                <c:pt idx="5">
                  <c:v>16</c:v>
                </c:pt>
                <c:pt idx="6">
                  <c:v>7</c:v>
                </c:pt>
                <c:pt idx="7">
                  <c:v>3</c:v>
                </c:pt>
                <c:pt idx="8">
                  <c:v>7</c:v>
                </c:pt>
                <c:pt idx="9">
                  <c:v>21</c:v>
                </c:pt>
                <c:pt idx="10">
                  <c:v>10</c:v>
                </c:pt>
                <c:pt idx="11">
                  <c:v>15</c:v>
                </c:pt>
                <c:pt idx="12">
                  <c:v>21</c:v>
                </c:pt>
                <c:pt idx="13">
                  <c:v>5</c:v>
                </c:pt>
                <c:pt idx="1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24-40F2-AB37-AB73547EA559}"/>
            </c:ext>
          </c:extLst>
        </c:ser>
        <c:ser>
          <c:idx val="2"/>
          <c:order val="1"/>
          <c:tx>
            <c:strRef>
              <c:f>'Concepto RM'!$D$287</c:f>
              <c:strCache>
                <c:ptCount val="1"/>
                <c:pt idx="0">
                  <c:v>1ª mención 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RM'!$B$288:$B$302</c:f>
              <c:strCache>
                <c:ptCount val="15"/>
                <c:pt idx="0">
                  <c:v>Seguridad y orden público </c:v>
                </c:pt>
                <c:pt idx="1">
                  <c:v>Salud pública</c:v>
                </c:pt>
                <c:pt idx="2">
                  <c:v>Inmigrantes</c:v>
                </c:pt>
                <c:pt idx="3">
                  <c:v>Transporte público</c:v>
                </c:pt>
                <c:pt idx="4">
                  <c:v>Pobreza</c:v>
                </c:pt>
                <c:pt idx="5">
                  <c:v>Contaminación del aire</c:v>
                </c:pt>
                <c:pt idx="6">
                  <c:v>Las calles y veredas en mal estado</c:v>
                </c:pt>
                <c:pt idx="7">
                  <c:v>Falta de ciclovías</c:v>
                </c:pt>
                <c:pt idx="8">
                  <c:v>Vivienda </c:v>
                </c:pt>
                <c:pt idx="9">
                  <c:v>Congestión vial, los tacos</c:v>
                </c:pt>
                <c:pt idx="10">
                  <c:v>Falta de trabajo</c:v>
                </c:pt>
                <c:pt idx="11">
                  <c:v>Costo de la vida</c:v>
                </c:pt>
                <c:pt idx="12">
                  <c:v>Educación pública</c:v>
                </c:pt>
                <c:pt idx="13">
                  <c:v>Basura en las calles</c:v>
                </c:pt>
                <c:pt idx="14">
                  <c:v>Falta de áreas verdes, espacio para deporte</c:v>
                </c:pt>
              </c:strCache>
            </c:strRef>
          </c:cat>
          <c:val>
            <c:numRef>
              <c:f>'Concepto RM'!$D$288:$D$302</c:f>
              <c:numCache>
                <c:formatCode>General</c:formatCode>
                <c:ptCount val="15"/>
                <c:pt idx="0">
                  <c:v>50</c:v>
                </c:pt>
                <c:pt idx="1">
                  <c:v>41</c:v>
                </c:pt>
                <c:pt idx="2">
                  <c:v>6</c:v>
                </c:pt>
                <c:pt idx="3">
                  <c:v>32</c:v>
                </c:pt>
                <c:pt idx="4">
                  <c:v>21</c:v>
                </c:pt>
                <c:pt idx="5">
                  <c:v>22</c:v>
                </c:pt>
                <c:pt idx="6">
                  <c:v>7</c:v>
                </c:pt>
                <c:pt idx="7">
                  <c:v>5</c:v>
                </c:pt>
                <c:pt idx="8">
                  <c:v>8</c:v>
                </c:pt>
                <c:pt idx="9">
                  <c:v>18</c:v>
                </c:pt>
                <c:pt idx="10">
                  <c:v>16</c:v>
                </c:pt>
                <c:pt idx="11">
                  <c:v>12</c:v>
                </c:pt>
                <c:pt idx="12">
                  <c:v>28</c:v>
                </c:pt>
                <c:pt idx="13">
                  <c:v>10</c:v>
                </c:pt>
                <c:pt idx="1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24-40F2-AB37-AB73547EA559}"/>
            </c:ext>
          </c:extLst>
        </c:ser>
        <c:ser>
          <c:idx val="0"/>
          <c:order val="2"/>
          <c:tx>
            <c:strRef>
              <c:f>'Concepto RM'!$E$287</c:f>
              <c:strCache>
                <c:ptCount val="1"/>
                <c:pt idx="0">
                  <c:v>1ª mención 2017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6980056980057304E-3"/>
                  <c:y val="-5.68468885195311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RM'!$B$288:$B$302</c:f>
              <c:strCache>
                <c:ptCount val="15"/>
                <c:pt idx="0">
                  <c:v>Seguridad y orden público </c:v>
                </c:pt>
                <c:pt idx="1">
                  <c:v>Salud pública</c:v>
                </c:pt>
                <c:pt idx="2">
                  <c:v>Inmigrantes</c:v>
                </c:pt>
                <c:pt idx="3">
                  <c:v>Transporte público</c:v>
                </c:pt>
                <c:pt idx="4">
                  <c:v>Pobreza</c:v>
                </c:pt>
                <c:pt idx="5">
                  <c:v>Contaminación del aire</c:v>
                </c:pt>
                <c:pt idx="6">
                  <c:v>Las calles y veredas en mal estado</c:v>
                </c:pt>
                <c:pt idx="7">
                  <c:v>Falta de ciclovías</c:v>
                </c:pt>
                <c:pt idx="8">
                  <c:v>Vivienda </c:v>
                </c:pt>
                <c:pt idx="9">
                  <c:v>Congestión vial, los tacos</c:v>
                </c:pt>
                <c:pt idx="10">
                  <c:v>Falta de trabajo</c:v>
                </c:pt>
                <c:pt idx="11">
                  <c:v>Costo de la vida</c:v>
                </c:pt>
                <c:pt idx="12">
                  <c:v>Educación pública</c:v>
                </c:pt>
                <c:pt idx="13">
                  <c:v>Basura en las calles</c:v>
                </c:pt>
                <c:pt idx="14">
                  <c:v>Falta de áreas verdes, espacio para deporte</c:v>
                </c:pt>
              </c:strCache>
            </c:strRef>
          </c:cat>
          <c:val>
            <c:numRef>
              <c:f>'Concepto RM'!$E$288:$E$302</c:f>
              <c:numCache>
                <c:formatCode>0</c:formatCode>
                <c:ptCount val="15"/>
                <c:pt idx="0">
                  <c:v>61.7</c:v>
                </c:pt>
                <c:pt idx="1">
                  <c:v>41.9</c:v>
                </c:pt>
                <c:pt idx="2">
                  <c:v>32.4</c:v>
                </c:pt>
                <c:pt idx="3">
                  <c:v>32.1</c:v>
                </c:pt>
                <c:pt idx="4">
                  <c:v>28.1</c:v>
                </c:pt>
                <c:pt idx="5">
                  <c:v>25.6</c:v>
                </c:pt>
                <c:pt idx="6">
                  <c:v>22.9</c:v>
                </c:pt>
                <c:pt idx="7">
                  <c:v>22.8</c:v>
                </c:pt>
                <c:pt idx="8">
                  <c:v>22.6</c:v>
                </c:pt>
                <c:pt idx="9">
                  <c:v>21.3</c:v>
                </c:pt>
                <c:pt idx="10">
                  <c:v>21</c:v>
                </c:pt>
                <c:pt idx="11">
                  <c:v>21</c:v>
                </c:pt>
                <c:pt idx="12">
                  <c:v>20.9</c:v>
                </c:pt>
                <c:pt idx="13">
                  <c:v>20.2</c:v>
                </c:pt>
                <c:pt idx="14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24-40F2-AB37-AB73547E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363088"/>
        <c:axId val="-2083368528"/>
      </c:barChart>
      <c:catAx>
        <c:axId val="-208336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sz="500"/>
            </a:pPr>
            <a:endParaRPr lang="es-ES"/>
          </a:p>
        </c:txPr>
        <c:crossAx val="-2083368528"/>
        <c:crosses val="autoZero"/>
        <c:auto val="1"/>
        <c:lblAlgn val="ctr"/>
        <c:lblOffset val="100"/>
        <c:noMultiLvlLbl val="0"/>
      </c:catAx>
      <c:valAx>
        <c:axId val="-208336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8336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597793331389098E-2"/>
          <c:y val="1.17439812096301E-2"/>
          <c:w val="0.49468989987362699"/>
          <c:h val="5.8963339359444401E-2"/>
        </c:manualLayout>
      </c:layout>
      <c:overlay val="0"/>
      <c:txPr>
        <a:bodyPr/>
        <a:lstStyle/>
        <a:p>
          <a:pPr>
            <a:defRPr>
              <a:latin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903993132934"/>
          <c:y val="6.5664291963504595E-2"/>
          <c:w val="0.60609596877313399"/>
          <c:h val="0.87802483022955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'Concepto RM'!$W$317</c:f>
              <c:strCache>
                <c:ptCount val="1"/>
                <c:pt idx="0">
                  <c:v>% Notas 1 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RM'!$V$318:$V$336</c:f>
              <c:strCache>
                <c:ptCount val="19"/>
                <c:pt idx="0">
                  <c:v>El acceso a puntos de reciclaje </c:v>
                </c:pt>
                <c:pt idx="1">
                  <c:v>Los hospitales</c:v>
                </c:pt>
                <c:pt idx="2">
                  <c:v>La pavimentación de calles y veredas</c:v>
                </c:pt>
                <c:pt idx="3">
                  <c:v>Los centros cívicos </c:v>
                </c:pt>
                <c:pt idx="4">
                  <c:v>La limpieza de las calles</c:v>
                </c:pt>
                <c:pt idx="5">
                  <c:v>Los consultorios</c:v>
                </c:pt>
                <c:pt idx="6">
                  <c:v>La seguridad de su barrio </c:v>
                </c:pt>
                <c:pt idx="7">
                  <c:v>Los centros culturales</c:v>
                </c:pt>
                <c:pt idx="8">
                  <c:v>El transporte público</c:v>
                </c:pt>
                <c:pt idx="9">
                  <c:v>La infraestructura deportiva</c:v>
                </c:pt>
                <c:pt idx="10">
                  <c:v>Las áreas verdes </c:v>
                </c:pt>
                <c:pt idx="11">
                  <c:v>Los restaurantes y lugares de entretención</c:v>
                </c:pt>
                <c:pt idx="12">
                  <c:v>Las farmacias</c:v>
                </c:pt>
                <c:pt idx="13">
                  <c:v>Las universidades </c:v>
                </c:pt>
                <c:pt idx="14">
                  <c:v>La Iluminación pública</c:v>
                </c:pt>
                <c:pt idx="15">
                  <c:v>Las escuelas y liceos</c:v>
                </c:pt>
                <c:pt idx="16">
                  <c:v>Los jardines infantiles</c:v>
                </c:pt>
                <c:pt idx="17">
                  <c:v>Los servicios básicos, como luz, agua y gas </c:v>
                </c:pt>
                <c:pt idx="18">
                  <c:v>Los supermercados</c:v>
                </c:pt>
              </c:strCache>
            </c:strRef>
          </c:cat>
          <c:val>
            <c:numRef>
              <c:f>'Concepto RM'!$W$318:$W$336</c:f>
              <c:numCache>
                <c:formatCode>General</c:formatCode>
                <c:ptCount val="19"/>
                <c:pt idx="0">
                  <c:v>-35</c:v>
                </c:pt>
                <c:pt idx="1">
                  <c:v>-18</c:v>
                </c:pt>
                <c:pt idx="2">
                  <c:v>-15</c:v>
                </c:pt>
                <c:pt idx="3">
                  <c:v>-18</c:v>
                </c:pt>
                <c:pt idx="4">
                  <c:v>-15</c:v>
                </c:pt>
                <c:pt idx="5">
                  <c:v>-12</c:v>
                </c:pt>
                <c:pt idx="6">
                  <c:v>-15</c:v>
                </c:pt>
                <c:pt idx="7">
                  <c:v>-14</c:v>
                </c:pt>
                <c:pt idx="8">
                  <c:v>-15</c:v>
                </c:pt>
                <c:pt idx="9">
                  <c:v>-11</c:v>
                </c:pt>
                <c:pt idx="10">
                  <c:v>-12</c:v>
                </c:pt>
                <c:pt idx="11">
                  <c:v>-12</c:v>
                </c:pt>
                <c:pt idx="12">
                  <c:v>-5</c:v>
                </c:pt>
                <c:pt idx="13">
                  <c:v>-6</c:v>
                </c:pt>
                <c:pt idx="14">
                  <c:v>-5</c:v>
                </c:pt>
                <c:pt idx="15">
                  <c:v>-3</c:v>
                </c:pt>
                <c:pt idx="16">
                  <c:v>-5</c:v>
                </c:pt>
                <c:pt idx="17">
                  <c:v>-5</c:v>
                </c:pt>
                <c:pt idx="18">
                  <c:v>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B-45F5-94EC-7891FABF7CD7}"/>
            </c:ext>
          </c:extLst>
        </c:ser>
        <c:ser>
          <c:idx val="1"/>
          <c:order val="1"/>
          <c:tx>
            <c:strRef>
              <c:f>'Concepto RM'!$X$317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'Concepto RM'!$V$318:$V$336</c:f>
              <c:strCache>
                <c:ptCount val="19"/>
                <c:pt idx="0">
                  <c:v>El acceso a puntos de reciclaje </c:v>
                </c:pt>
                <c:pt idx="1">
                  <c:v>Los hospitales</c:v>
                </c:pt>
                <c:pt idx="2">
                  <c:v>La pavimentación de calles y veredas</c:v>
                </c:pt>
                <c:pt idx="3">
                  <c:v>Los centros cívicos </c:v>
                </c:pt>
                <c:pt idx="4">
                  <c:v>La limpieza de las calles</c:v>
                </c:pt>
                <c:pt idx="5">
                  <c:v>Los consultorios</c:v>
                </c:pt>
                <c:pt idx="6">
                  <c:v>La seguridad de su barrio </c:v>
                </c:pt>
                <c:pt idx="7">
                  <c:v>Los centros culturales</c:v>
                </c:pt>
                <c:pt idx="8">
                  <c:v>El transporte público</c:v>
                </c:pt>
                <c:pt idx="9">
                  <c:v>La infraestructura deportiva</c:v>
                </c:pt>
                <c:pt idx="10">
                  <c:v>Las áreas verdes </c:v>
                </c:pt>
                <c:pt idx="11">
                  <c:v>Los restaurantes y lugares de entretención</c:v>
                </c:pt>
                <c:pt idx="12">
                  <c:v>Las farmacias</c:v>
                </c:pt>
                <c:pt idx="13">
                  <c:v>Las universidades </c:v>
                </c:pt>
                <c:pt idx="14">
                  <c:v>La Iluminación pública</c:v>
                </c:pt>
                <c:pt idx="15">
                  <c:v>Las escuelas y liceos</c:v>
                </c:pt>
                <c:pt idx="16">
                  <c:v>Los jardines infantiles</c:v>
                </c:pt>
                <c:pt idx="17">
                  <c:v>Los servicios básicos, como luz, agua y gas </c:v>
                </c:pt>
                <c:pt idx="18">
                  <c:v>Los supermercados</c:v>
                </c:pt>
              </c:strCache>
            </c:strRef>
          </c:cat>
          <c:val>
            <c:numRef>
              <c:f>'Concepto RM'!$X$318:$X$336</c:f>
              <c:numCache>
                <c:formatCode>General</c:formatCode>
                <c:ptCount val="19"/>
                <c:pt idx="0">
                  <c:v>32</c:v>
                </c:pt>
                <c:pt idx="1">
                  <c:v>45</c:v>
                </c:pt>
                <c:pt idx="2">
                  <c:v>49</c:v>
                </c:pt>
                <c:pt idx="3">
                  <c:v>51</c:v>
                </c:pt>
                <c:pt idx="4">
                  <c:v>52</c:v>
                </c:pt>
                <c:pt idx="5">
                  <c:v>54</c:v>
                </c:pt>
                <c:pt idx="6">
                  <c:v>54</c:v>
                </c:pt>
                <c:pt idx="7">
                  <c:v>55</c:v>
                </c:pt>
                <c:pt idx="8">
                  <c:v>57</c:v>
                </c:pt>
                <c:pt idx="9">
                  <c:v>57</c:v>
                </c:pt>
                <c:pt idx="10">
                  <c:v>60</c:v>
                </c:pt>
                <c:pt idx="11">
                  <c:v>66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74</c:v>
                </c:pt>
                <c:pt idx="16">
                  <c:v>78</c:v>
                </c:pt>
                <c:pt idx="17">
                  <c:v>81</c:v>
                </c:pt>
                <c:pt idx="18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B-45F5-94EC-7891FABF7CD7}"/>
            </c:ext>
          </c:extLst>
        </c:ser>
        <c:ser>
          <c:idx val="2"/>
          <c:order val="2"/>
          <c:tx>
            <c:strRef>
              <c:f>'Concepto RM'!$Y$317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8575" cap="rnd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5AB-45F5-94EC-7891FABF7CD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5AB-45F5-94EC-7891FABF7CD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5AB-45F5-94EC-7891FABF7CD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5AB-45F5-94EC-7891FABF7CD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5AB-45F5-94EC-7891FABF7CD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5AB-45F5-94EC-7891FABF7CD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5AB-45F5-94EC-7891FABF7CD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D5AB-45F5-94EC-7891FABF7C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482180293501E-2"/>
                  <c:y val="9.07029478458050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3857442348008408E-3"/>
                  <c:y val="4.53514739229029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482180293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6750524109015E-2"/>
                  <c:y val="-4.53514739229025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6750524109015E-2"/>
                  <c:y val="9.07047333369044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867924528302001E-2"/>
                  <c:y val="4.53514739229025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3060796645702299E-2"/>
                  <c:y val="1.0392926047363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'Concepto RM'!$V$318:$V$336</c:f>
              <c:strCache>
                <c:ptCount val="19"/>
                <c:pt idx="0">
                  <c:v>El acceso a puntos de reciclaje </c:v>
                </c:pt>
                <c:pt idx="1">
                  <c:v>Los hospitales</c:v>
                </c:pt>
                <c:pt idx="2">
                  <c:v>La pavimentación de calles y veredas</c:v>
                </c:pt>
                <c:pt idx="3">
                  <c:v>Los centros cívicos </c:v>
                </c:pt>
                <c:pt idx="4">
                  <c:v>La limpieza de las calles</c:v>
                </c:pt>
                <c:pt idx="5">
                  <c:v>Los consultorios</c:v>
                </c:pt>
                <c:pt idx="6">
                  <c:v>La seguridad de su barrio </c:v>
                </c:pt>
                <c:pt idx="7">
                  <c:v>Los centros culturales</c:v>
                </c:pt>
                <c:pt idx="8">
                  <c:v>El transporte público</c:v>
                </c:pt>
                <c:pt idx="9">
                  <c:v>La infraestructura deportiva</c:v>
                </c:pt>
                <c:pt idx="10">
                  <c:v>Las áreas verdes </c:v>
                </c:pt>
                <c:pt idx="11">
                  <c:v>Los restaurantes y lugares de entretención</c:v>
                </c:pt>
                <c:pt idx="12">
                  <c:v>Las farmacias</c:v>
                </c:pt>
                <c:pt idx="13">
                  <c:v>Las universidades </c:v>
                </c:pt>
                <c:pt idx="14">
                  <c:v>La Iluminación pública</c:v>
                </c:pt>
                <c:pt idx="15">
                  <c:v>Las escuelas y liceos</c:v>
                </c:pt>
                <c:pt idx="16">
                  <c:v>Los jardines infantiles</c:v>
                </c:pt>
                <c:pt idx="17">
                  <c:v>Los servicios básicos, como luz, agua y gas </c:v>
                </c:pt>
                <c:pt idx="18">
                  <c:v>Los supermercados</c:v>
                </c:pt>
              </c:strCache>
            </c:strRef>
          </c:cat>
          <c:val>
            <c:numRef>
              <c:f>'Concepto RM'!$Y$318:$Y$336</c:f>
              <c:numCache>
                <c:formatCode>General</c:formatCode>
                <c:ptCount val="19"/>
                <c:pt idx="0">
                  <c:v>-68</c:v>
                </c:pt>
                <c:pt idx="1">
                  <c:v>-55</c:v>
                </c:pt>
                <c:pt idx="2">
                  <c:v>-51</c:v>
                </c:pt>
                <c:pt idx="3">
                  <c:v>-49</c:v>
                </c:pt>
                <c:pt idx="4">
                  <c:v>-48</c:v>
                </c:pt>
                <c:pt idx="5">
                  <c:v>-46</c:v>
                </c:pt>
                <c:pt idx="6">
                  <c:v>-46</c:v>
                </c:pt>
                <c:pt idx="7">
                  <c:v>-46</c:v>
                </c:pt>
                <c:pt idx="8">
                  <c:v>-43</c:v>
                </c:pt>
                <c:pt idx="9">
                  <c:v>-43</c:v>
                </c:pt>
                <c:pt idx="10">
                  <c:v>-40</c:v>
                </c:pt>
                <c:pt idx="11">
                  <c:v>-34</c:v>
                </c:pt>
                <c:pt idx="12">
                  <c:v>-29</c:v>
                </c:pt>
                <c:pt idx="13">
                  <c:v>-28</c:v>
                </c:pt>
                <c:pt idx="14">
                  <c:v>-27</c:v>
                </c:pt>
                <c:pt idx="15">
                  <c:v>-26</c:v>
                </c:pt>
                <c:pt idx="16">
                  <c:v>-22</c:v>
                </c:pt>
                <c:pt idx="17">
                  <c:v>-19</c:v>
                </c:pt>
                <c:pt idx="18">
                  <c:v>-17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AB-45F5-94EC-7891FABF7CD7}"/>
            </c:ext>
          </c:extLst>
        </c:ser>
        <c:ser>
          <c:idx val="3"/>
          <c:order val="3"/>
          <c:tx>
            <c:strRef>
              <c:f>'Concepto RM'!$Z$317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RM'!$V$318:$V$336</c:f>
              <c:strCache>
                <c:ptCount val="19"/>
                <c:pt idx="0">
                  <c:v>El acceso a puntos de reciclaje </c:v>
                </c:pt>
                <c:pt idx="1">
                  <c:v>Los hospitales</c:v>
                </c:pt>
                <c:pt idx="2">
                  <c:v>La pavimentación de calles y veredas</c:v>
                </c:pt>
                <c:pt idx="3">
                  <c:v>Los centros cívicos </c:v>
                </c:pt>
                <c:pt idx="4">
                  <c:v>La limpieza de las calles</c:v>
                </c:pt>
                <c:pt idx="5">
                  <c:v>Los consultorios</c:v>
                </c:pt>
                <c:pt idx="6">
                  <c:v>La seguridad de su barrio </c:v>
                </c:pt>
                <c:pt idx="7">
                  <c:v>Los centros culturales</c:v>
                </c:pt>
                <c:pt idx="8">
                  <c:v>El transporte público</c:v>
                </c:pt>
                <c:pt idx="9">
                  <c:v>La infraestructura deportiva</c:v>
                </c:pt>
                <c:pt idx="10">
                  <c:v>Las áreas verdes </c:v>
                </c:pt>
                <c:pt idx="11">
                  <c:v>Los restaurantes y lugares de entretención</c:v>
                </c:pt>
                <c:pt idx="12">
                  <c:v>Las farmacias</c:v>
                </c:pt>
                <c:pt idx="13">
                  <c:v>Las universidades </c:v>
                </c:pt>
                <c:pt idx="14">
                  <c:v>La Iluminación pública</c:v>
                </c:pt>
                <c:pt idx="15">
                  <c:v>Las escuelas y liceos</c:v>
                </c:pt>
                <c:pt idx="16">
                  <c:v>Los jardines infantiles</c:v>
                </c:pt>
                <c:pt idx="17">
                  <c:v>Los servicios básicos, como luz, agua y gas </c:v>
                </c:pt>
                <c:pt idx="18">
                  <c:v>Los supermercados</c:v>
                </c:pt>
              </c:strCache>
            </c:strRef>
          </c:cat>
          <c:val>
            <c:numRef>
              <c:f>'Concepto RM'!$Z$318:$Z$336</c:f>
              <c:numCache>
                <c:formatCode>General</c:formatCode>
                <c:ptCount val="19"/>
                <c:pt idx="0" formatCode="0">
                  <c:v>17.3</c:v>
                </c:pt>
                <c:pt idx="1">
                  <c:v>21</c:v>
                </c:pt>
                <c:pt idx="2">
                  <c:v>25</c:v>
                </c:pt>
                <c:pt idx="3">
                  <c:v>26</c:v>
                </c:pt>
                <c:pt idx="4">
                  <c:v>29</c:v>
                </c:pt>
                <c:pt idx="5">
                  <c:v>27</c:v>
                </c:pt>
                <c:pt idx="6">
                  <c:v>27</c:v>
                </c:pt>
                <c:pt idx="7">
                  <c:v>32</c:v>
                </c:pt>
                <c:pt idx="8">
                  <c:v>26</c:v>
                </c:pt>
                <c:pt idx="9">
                  <c:v>29</c:v>
                </c:pt>
                <c:pt idx="10">
                  <c:v>36</c:v>
                </c:pt>
                <c:pt idx="11">
                  <c:v>42</c:v>
                </c:pt>
                <c:pt idx="12">
                  <c:v>45</c:v>
                </c:pt>
                <c:pt idx="13">
                  <c:v>43</c:v>
                </c:pt>
                <c:pt idx="14">
                  <c:v>46</c:v>
                </c:pt>
                <c:pt idx="15">
                  <c:v>39</c:v>
                </c:pt>
                <c:pt idx="16">
                  <c:v>48</c:v>
                </c:pt>
                <c:pt idx="17">
                  <c:v>60</c:v>
                </c:pt>
                <c:pt idx="18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9035056"/>
        <c:axId val="-2079039408"/>
      </c:barChart>
      <c:catAx>
        <c:axId val="-207903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/>
            </a:pPr>
            <a:endParaRPr lang="es-ES"/>
          </a:p>
        </c:txPr>
        <c:crossAx val="-2079039408"/>
        <c:crosses val="autoZero"/>
        <c:auto val="1"/>
        <c:lblAlgn val="ctr"/>
        <c:lblOffset val="100"/>
        <c:noMultiLvlLbl val="0"/>
      </c:catAx>
      <c:valAx>
        <c:axId val="-207903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3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270630943859301E-2"/>
          <c:y val="4.9152946790744195E-4"/>
          <c:w val="0.70812739753684595"/>
          <c:h val="4.992125984251970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1857904554401"/>
          <c:y val="9.3975544723576193E-2"/>
          <c:w val="0.73265653114115403"/>
          <c:h val="0.87802483022955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'Concepto RM'!$U$344</c:f>
              <c:strCache>
                <c:ptCount val="1"/>
                <c:pt idx="0">
                  <c:v>Totalmente desacuerdo/desacuerdo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6337448559671E-2"/>
                  <c:y val="-1.2079118224369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3045267489718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'Concepto RM'!$T$345:$T$349</c:f>
              <c:strCache>
                <c:ptCount val="5"/>
                <c:pt idx="0">
                  <c:v>Visita del Papa Francisco</c:v>
                </c:pt>
                <c:pt idx="1">
                  <c:v>Fórmula E</c:v>
                </c:pt>
                <c:pt idx="2">
                  <c:v>Lollapalooza</c:v>
                </c:pt>
                <c:pt idx="3">
                  <c:v>Maratón de Santiago </c:v>
                </c:pt>
                <c:pt idx="4">
                  <c:v>Teatro a Mil</c:v>
                </c:pt>
              </c:strCache>
            </c:strRef>
          </c:cat>
          <c:val>
            <c:numRef>
              <c:f>'Concepto RM'!$U$345:$U$349</c:f>
              <c:numCache>
                <c:formatCode>General</c:formatCode>
                <c:ptCount val="5"/>
                <c:pt idx="0">
                  <c:v>-48</c:v>
                </c:pt>
                <c:pt idx="1">
                  <c:v>-41</c:v>
                </c:pt>
                <c:pt idx="2">
                  <c:v>-19</c:v>
                </c:pt>
                <c:pt idx="3" formatCode="0">
                  <c:v>-4.5999999999999996</c:v>
                </c:pt>
                <c:pt idx="4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B-45F5-94EC-7891FABF7CD7}"/>
            </c:ext>
          </c:extLst>
        </c:ser>
        <c:ser>
          <c:idx val="1"/>
          <c:order val="1"/>
          <c:tx>
            <c:strRef>
              <c:f>'Concepto RM'!$V$344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'Concepto RM'!$T$345:$T$349</c:f>
              <c:strCache>
                <c:ptCount val="5"/>
                <c:pt idx="0">
                  <c:v>Visita del Papa Francisco</c:v>
                </c:pt>
                <c:pt idx="1">
                  <c:v>Fórmula E</c:v>
                </c:pt>
                <c:pt idx="2">
                  <c:v>Lollapalooza</c:v>
                </c:pt>
                <c:pt idx="3">
                  <c:v>Maratón de Santiago </c:v>
                </c:pt>
                <c:pt idx="4">
                  <c:v>Teatro a Mil</c:v>
                </c:pt>
              </c:strCache>
            </c:strRef>
          </c:cat>
          <c:val>
            <c:numRef>
              <c:f>'Concepto RM'!$V$345:$V$349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22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B-45F5-94EC-7891FABF7CD7}"/>
            </c:ext>
          </c:extLst>
        </c:ser>
        <c:ser>
          <c:idx val="2"/>
          <c:order val="2"/>
          <c:tx>
            <c:strRef>
              <c:f>'Concepto RM'!$W$344</c:f>
              <c:strCache>
                <c:ptCount val="1"/>
                <c:pt idx="0">
                  <c:v>Totalmente de acuerdo/de acuerdo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glow rad="203200">
                <a:schemeClr val="accent1">
                  <a:alpha val="81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AB-45F5-94EC-7891FABF7CD7}"/>
              </c:ext>
            </c:extLst>
          </c:dPt>
          <c:dPt>
            <c:idx val="1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AB-45F5-94EC-7891FABF7CD7}"/>
              </c:ext>
            </c:extLst>
          </c:dPt>
          <c:dPt>
            <c:idx val="2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AB-45F5-94EC-7891FABF7CD7}"/>
              </c:ext>
            </c:extLst>
          </c:dPt>
          <c:dPt>
            <c:idx val="3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AB-45F5-94EC-7891FABF7CD7}"/>
              </c:ext>
            </c:extLst>
          </c:dPt>
          <c:dPt>
            <c:idx val="4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AB-45F5-94EC-7891FABF7CD7}"/>
              </c:ext>
            </c:extLst>
          </c:dPt>
          <c:dPt>
            <c:idx val="5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5AB-45F5-94EC-7891FABF7CD7}"/>
              </c:ext>
            </c:extLst>
          </c:dPt>
          <c:dPt>
            <c:idx val="6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5AB-45F5-94EC-7891FABF7CD7}"/>
              </c:ext>
            </c:extLst>
          </c:dPt>
          <c:dPt>
            <c:idx val="7"/>
            <c:invertIfNegative val="0"/>
            <c:bubble3D val="0"/>
            <c:spPr>
              <a:ln w="28575" cap="rnd">
                <a:noFill/>
                <a:round/>
              </a:ln>
              <a:effectLst>
                <a:glow rad="203200">
                  <a:schemeClr val="accent1">
                    <a:alpha val="81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5AB-45F5-94EC-7891FABF7C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'Concepto RM'!$T$345:$T$349</c:f>
              <c:strCache>
                <c:ptCount val="5"/>
                <c:pt idx="0">
                  <c:v>Visita del Papa Francisco</c:v>
                </c:pt>
                <c:pt idx="1">
                  <c:v>Fórmula E</c:v>
                </c:pt>
                <c:pt idx="2">
                  <c:v>Lollapalooza</c:v>
                </c:pt>
                <c:pt idx="3">
                  <c:v>Maratón de Santiago </c:v>
                </c:pt>
                <c:pt idx="4">
                  <c:v>Teatro a Mil</c:v>
                </c:pt>
              </c:strCache>
            </c:strRef>
          </c:cat>
          <c:val>
            <c:numRef>
              <c:f>'Concepto RM'!$W$345:$W$349</c:f>
              <c:numCache>
                <c:formatCode>General</c:formatCode>
                <c:ptCount val="5"/>
                <c:pt idx="0">
                  <c:v>32</c:v>
                </c:pt>
                <c:pt idx="1">
                  <c:v>42</c:v>
                </c:pt>
                <c:pt idx="2">
                  <c:v>59</c:v>
                </c:pt>
                <c:pt idx="3" formatCode="0">
                  <c:v>87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AB-45F5-94EC-7891FABF7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9043216"/>
        <c:axId val="-2079041040"/>
      </c:barChart>
      <c:catAx>
        <c:axId val="-207904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/>
            </a:pPr>
            <a:endParaRPr lang="es-ES"/>
          </a:p>
        </c:txPr>
        <c:crossAx val="-2079041040"/>
        <c:crosses val="autoZero"/>
        <c:auto val="1"/>
        <c:lblAlgn val="ctr"/>
        <c:lblOffset val="100"/>
        <c:noMultiLvlLbl val="0"/>
      </c:catAx>
      <c:valAx>
        <c:axId val="-207904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4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80692632760527605"/>
          <c:h val="8.31524341686663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Sociodemograficas!$B$5:$B$6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Sociodemograficas!$C$5:$C$6</c:f>
              <c:numCache>
                <c:formatCode>0%</c:formatCode>
                <c:ptCount val="2"/>
                <c:pt idx="0">
                  <c:v>0.42099999999999999</c:v>
                </c:pt>
                <c:pt idx="1">
                  <c:v>0.57899999999999996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42718446601899E-2"/>
          <c:y val="0.103225806451613"/>
          <c:w val="0.95289733200825599"/>
          <c:h val="0.7763012446024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Instituciones'!$C$5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Instituciones'!$B$6:$B$12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Ns/Nr</c:v>
                </c:pt>
                <c:pt idx="4">
                  <c:v>Otro</c:v>
                </c:pt>
                <c:pt idx="5">
                  <c:v>Ministro del Interior</c:v>
                </c:pt>
                <c:pt idx="6">
                  <c:v>Consejo Regional</c:v>
                </c:pt>
              </c:strCache>
            </c:strRef>
          </c:cat>
          <c:val>
            <c:numRef>
              <c:f>'Eval. Instituciones'!$C$6:$C$12</c:f>
              <c:numCache>
                <c:formatCode>General</c:formatCode>
                <c:ptCount val="7"/>
                <c:pt idx="0">
                  <c:v>34</c:v>
                </c:pt>
                <c:pt idx="1">
                  <c:v>25</c:v>
                </c:pt>
                <c:pt idx="2">
                  <c:v>29</c:v>
                </c:pt>
                <c:pt idx="3">
                  <c:v>9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F-48EB-8329-7C51C2CFA157}"/>
            </c:ext>
          </c:extLst>
        </c:ser>
        <c:ser>
          <c:idx val="1"/>
          <c:order val="1"/>
          <c:tx>
            <c:strRef>
              <c:f>'Eval. Instituciones'!$D$5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Instituciones'!$B$6:$B$12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Ns/Nr</c:v>
                </c:pt>
                <c:pt idx="4">
                  <c:v>Otro</c:v>
                </c:pt>
                <c:pt idx="5">
                  <c:v>Ministro del Interior</c:v>
                </c:pt>
                <c:pt idx="6">
                  <c:v>Consejo Regional</c:v>
                </c:pt>
              </c:strCache>
            </c:strRef>
          </c:cat>
          <c:val>
            <c:numRef>
              <c:f>'Eval. Instituciones'!$D$6:$D$12</c:f>
              <c:numCache>
                <c:formatCode>General</c:formatCode>
                <c:ptCount val="7"/>
                <c:pt idx="0">
                  <c:v>36</c:v>
                </c:pt>
                <c:pt idx="1">
                  <c:v>23</c:v>
                </c:pt>
                <c:pt idx="2">
                  <c:v>19</c:v>
                </c:pt>
                <c:pt idx="3">
                  <c:v>16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F-48EB-8329-7C51C2CFA157}"/>
            </c:ext>
          </c:extLst>
        </c:ser>
        <c:ser>
          <c:idx val="2"/>
          <c:order val="2"/>
          <c:tx>
            <c:strRef>
              <c:f>'Eval. Instituciones'!$E$5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Instituciones'!$B$6:$B$12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Ns/Nr</c:v>
                </c:pt>
                <c:pt idx="4">
                  <c:v>Otro</c:v>
                </c:pt>
                <c:pt idx="5">
                  <c:v>Ministro del Interior</c:v>
                </c:pt>
                <c:pt idx="6">
                  <c:v>Consejo Regional</c:v>
                </c:pt>
              </c:strCache>
            </c:strRef>
          </c:cat>
          <c:val>
            <c:numRef>
              <c:f>'Eval. Instituciones'!$E$6:$E$12</c:f>
              <c:numCache>
                <c:formatCode>General</c:formatCode>
                <c:ptCount val="7"/>
                <c:pt idx="0">
                  <c:v>55</c:v>
                </c:pt>
                <c:pt idx="1">
                  <c:v>16</c:v>
                </c:pt>
                <c:pt idx="2">
                  <c:v>12</c:v>
                </c:pt>
                <c:pt idx="3">
                  <c:v>11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F-48EB-8329-7C51C2CFA157}"/>
            </c:ext>
          </c:extLst>
        </c:ser>
        <c:ser>
          <c:idx val="3"/>
          <c:order val="3"/>
          <c:tx>
            <c:strRef>
              <c:f>'Eval. Instituciones'!$F$5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Instituciones'!$B$6:$B$12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Ns/Nr</c:v>
                </c:pt>
                <c:pt idx="4">
                  <c:v>Otro</c:v>
                </c:pt>
                <c:pt idx="5">
                  <c:v>Ministro del Interior</c:v>
                </c:pt>
                <c:pt idx="6">
                  <c:v>Consejo Regional</c:v>
                </c:pt>
              </c:strCache>
            </c:strRef>
          </c:cat>
          <c:val>
            <c:numRef>
              <c:f>'Eval. Instituciones'!$F$6:$F$12</c:f>
              <c:numCache>
                <c:formatCode>General</c:formatCode>
                <c:ptCount val="7"/>
                <c:pt idx="0">
                  <c:v>41</c:v>
                </c:pt>
                <c:pt idx="1">
                  <c:v>19</c:v>
                </c:pt>
                <c:pt idx="2">
                  <c:v>15</c:v>
                </c:pt>
                <c:pt idx="3">
                  <c:v>19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F-48EB-8329-7C51C2CFA157}"/>
            </c:ext>
          </c:extLst>
        </c:ser>
        <c:ser>
          <c:idx val="4"/>
          <c:order val="4"/>
          <c:tx>
            <c:strRef>
              <c:f>'Eval. Instituciones'!$G$5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366FF"/>
            </a:solidFill>
            <a:effectLst>
              <a:glow rad="63500">
                <a:schemeClr val="accent1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Instituciones'!$B$6:$B$12</c:f>
              <c:strCache>
                <c:ptCount val="7"/>
                <c:pt idx="0">
                  <c:v>Intendente</c:v>
                </c:pt>
                <c:pt idx="1">
                  <c:v>Presidente de la República</c:v>
                </c:pt>
                <c:pt idx="2">
                  <c:v>Alcalde de Santiago</c:v>
                </c:pt>
                <c:pt idx="3">
                  <c:v>Ns/Nr</c:v>
                </c:pt>
                <c:pt idx="4">
                  <c:v>Otro</c:v>
                </c:pt>
                <c:pt idx="5">
                  <c:v>Ministro del Interior</c:v>
                </c:pt>
                <c:pt idx="6">
                  <c:v>Consejo Regional</c:v>
                </c:pt>
              </c:strCache>
            </c:strRef>
          </c:cat>
          <c:val>
            <c:numRef>
              <c:f>'Eval. Instituciones'!$G$6:$G$12</c:f>
              <c:numCache>
                <c:formatCode>0</c:formatCode>
                <c:ptCount val="7"/>
                <c:pt idx="0">
                  <c:v>49.6</c:v>
                </c:pt>
                <c:pt idx="1">
                  <c:v>20.9</c:v>
                </c:pt>
                <c:pt idx="2">
                  <c:v>18.5</c:v>
                </c:pt>
                <c:pt idx="3">
                  <c:v>3.5</c:v>
                </c:pt>
                <c:pt idx="4">
                  <c:v>3.3</c:v>
                </c:pt>
                <c:pt idx="5">
                  <c:v>2.6</c:v>
                </c:pt>
                <c:pt idx="6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FF-48EB-8329-7C51C2CFA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31701136"/>
        <c:axId val="-1931700592"/>
      </c:barChart>
      <c:catAx>
        <c:axId val="-193170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31700592"/>
        <c:crosses val="autoZero"/>
        <c:auto val="1"/>
        <c:lblAlgn val="ctr"/>
        <c:lblOffset val="100"/>
        <c:noMultiLvlLbl val="0"/>
      </c:catAx>
      <c:valAx>
        <c:axId val="-1931700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3170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62640470911996E-3"/>
          <c:y val="2.1911861823723601E-2"/>
          <c:w val="0.44516092041892802"/>
          <c:h val="0.104563119126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42718446601899E-2"/>
          <c:y val="0.103225806451613"/>
          <c:w val="0.95289733200825599"/>
          <c:h val="0.7763012446024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Instituciones'!$C$29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Instituciones'!$B$30:$B$33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Instituciones'!$C$30:$C$33</c:f>
              <c:numCache>
                <c:formatCode>General</c:formatCode>
                <c:ptCount val="4"/>
                <c:pt idx="1">
                  <c:v>58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E-4525-93C7-3B31D0931E0B}"/>
            </c:ext>
          </c:extLst>
        </c:ser>
        <c:ser>
          <c:idx val="1"/>
          <c:order val="1"/>
          <c:tx>
            <c:strRef>
              <c:f>'Eval. Instituciones'!$D$29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Instituciones'!$B$30:$B$33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Instituciones'!$D$30:$D$33</c:f>
              <c:numCache>
                <c:formatCode>General</c:formatCode>
                <c:ptCount val="4"/>
                <c:pt idx="1">
                  <c:v>45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3E-4525-93C7-3B31D0931E0B}"/>
            </c:ext>
          </c:extLst>
        </c:ser>
        <c:ser>
          <c:idx val="2"/>
          <c:order val="2"/>
          <c:tx>
            <c:strRef>
              <c:f>'Eval. Instituciones'!$E$29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Instituciones'!$B$30:$B$33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Instituciones'!$E$30:$E$33</c:f>
              <c:numCache>
                <c:formatCode>General</c:formatCode>
                <c:ptCount val="4"/>
                <c:pt idx="0">
                  <c:v>93</c:v>
                </c:pt>
                <c:pt idx="1">
                  <c:v>75</c:v>
                </c:pt>
                <c:pt idx="2">
                  <c:v>46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3E-4525-93C7-3B31D0931E0B}"/>
            </c:ext>
          </c:extLst>
        </c:ser>
        <c:ser>
          <c:idx val="3"/>
          <c:order val="3"/>
          <c:tx>
            <c:strRef>
              <c:f>'Eval. Instituciones'!$F$29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glow rad="762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Instituciones'!$B$30:$B$33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Instituciones'!$F$30:$F$33</c:f>
              <c:numCache>
                <c:formatCode>General</c:formatCode>
                <c:ptCount val="4"/>
                <c:pt idx="0">
                  <c:v>92</c:v>
                </c:pt>
                <c:pt idx="1">
                  <c:v>63</c:v>
                </c:pt>
                <c:pt idx="2">
                  <c:v>40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3E-4525-93C7-3B31D0931E0B}"/>
            </c:ext>
          </c:extLst>
        </c:ser>
        <c:ser>
          <c:idx val="4"/>
          <c:order val="4"/>
          <c:tx>
            <c:strRef>
              <c:f>'Eval. Instituciones'!$G$29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Instituciones'!$B$30:$B$33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Instituciones'!$G$30:$G$33</c:f>
              <c:numCache>
                <c:formatCode>0</c:formatCode>
                <c:ptCount val="4"/>
                <c:pt idx="0">
                  <c:v>91.5</c:v>
                </c:pt>
                <c:pt idx="1">
                  <c:v>66.3</c:v>
                </c:pt>
                <c:pt idx="2">
                  <c:v>41.8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9043760"/>
        <c:axId val="-2079033424"/>
      </c:barChart>
      <c:catAx>
        <c:axId val="-207904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9033424"/>
        <c:crosses val="autoZero"/>
        <c:auto val="1"/>
        <c:lblAlgn val="ctr"/>
        <c:lblOffset val="100"/>
        <c:noMultiLvlLbl val="0"/>
      </c:catAx>
      <c:valAx>
        <c:axId val="-207903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904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62640470911996E-3"/>
          <c:y val="2.1911861823723601E-2"/>
          <c:w val="0.61691538357391096"/>
          <c:h val="5.641026400299670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04677215033"/>
          <c:y val="9.3975544723576193E-2"/>
          <c:w val="0.60687038922973702"/>
          <c:h val="0.87802483022955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'Eval. Instituciones'!$V$52</c:f>
              <c:strCache>
                <c:ptCount val="1"/>
                <c:pt idx="0">
                  <c:v>% Notas 1 y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Instituciones'!$U$53:$U$56</c:f>
              <c:strCache>
                <c:ptCount val="4"/>
                <c:pt idx="0">
                  <c:v>Los/as consejeros/as regionales </c:v>
                </c:pt>
                <c:pt idx="1">
                  <c:v>El Gobierno Regional Metropolitano </c:v>
                </c:pt>
                <c:pt idx="2">
                  <c:v>El Intendente de Santiago </c:v>
                </c:pt>
                <c:pt idx="3">
                  <c:v>El alcalde o alcaldesa de su comuna</c:v>
                </c:pt>
              </c:strCache>
            </c:strRef>
          </c:cat>
          <c:val>
            <c:numRef>
              <c:f>'Eval. Instituciones'!$V$53:$V$56</c:f>
              <c:numCache>
                <c:formatCode>General</c:formatCode>
                <c:ptCount val="4"/>
                <c:pt idx="0">
                  <c:v>-11</c:v>
                </c:pt>
                <c:pt idx="1">
                  <c:v>-8</c:v>
                </c:pt>
                <c:pt idx="2">
                  <c:v>-7</c:v>
                </c:pt>
                <c:pt idx="3">
                  <c:v>-9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B-45F5-94EC-7891FABF7CD7}"/>
            </c:ext>
          </c:extLst>
        </c:ser>
        <c:ser>
          <c:idx val="1"/>
          <c:order val="1"/>
          <c:tx>
            <c:strRef>
              <c:f>'Eval. Instituciones'!$W$52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Instituciones'!$U$53:$U$56</c:f>
              <c:strCache>
                <c:ptCount val="4"/>
                <c:pt idx="0">
                  <c:v>Los/as consejeros/as regionales </c:v>
                </c:pt>
                <c:pt idx="1">
                  <c:v>El Gobierno Regional Metropolitano </c:v>
                </c:pt>
                <c:pt idx="2">
                  <c:v>El Intendente de Santiago </c:v>
                </c:pt>
                <c:pt idx="3">
                  <c:v>El alcalde o alcaldesa de su comuna</c:v>
                </c:pt>
              </c:strCache>
            </c:strRef>
          </c:cat>
          <c:val>
            <c:numRef>
              <c:f>'Eval. Instituciones'!$W$53:$W$56</c:f>
              <c:numCache>
                <c:formatCode>General</c:formatCode>
                <c:ptCount val="4"/>
                <c:pt idx="0">
                  <c:v>-51</c:v>
                </c:pt>
                <c:pt idx="1">
                  <c:v>-42</c:v>
                </c:pt>
                <c:pt idx="2">
                  <c:v>-32</c:v>
                </c:pt>
                <c:pt idx="3">
                  <c:v>-30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B-45F5-94EC-7891FABF7CD7}"/>
            </c:ext>
          </c:extLst>
        </c:ser>
        <c:ser>
          <c:idx val="2"/>
          <c:order val="2"/>
          <c:tx>
            <c:strRef>
              <c:f>'Eval. Instituciones'!$X$52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AB-45F5-94EC-7891FABF7C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AB-45F5-94EC-7891FABF7C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AB-45F5-94EC-7891FABF7C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AB-45F5-94EC-7891FABF7C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AB-45F5-94EC-7891FABF7C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5AB-45F5-94EC-7891FABF7C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5AB-45F5-94EC-7891FABF7C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5AB-45F5-94EC-7891FABF7C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Instituciones'!$U$53:$U$56</c:f>
              <c:strCache>
                <c:ptCount val="4"/>
                <c:pt idx="0">
                  <c:v>Los/as consejeros/as regionales </c:v>
                </c:pt>
                <c:pt idx="1">
                  <c:v>El Gobierno Regional Metropolitano </c:v>
                </c:pt>
                <c:pt idx="2">
                  <c:v>El Intendente de Santiago </c:v>
                </c:pt>
                <c:pt idx="3">
                  <c:v>El alcalde o alcaldesa de su comuna</c:v>
                </c:pt>
              </c:strCache>
            </c:strRef>
          </c:cat>
          <c:val>
            <c:numRef>
              <c:f>'Eval. Instituciones'!$X$53:$X$56</c:f>
              <c:numCache>
                <c:formatCode>General</c:formatCode>
                <c:ptCount val="4"/>
                <c:pt idx="0">
                  <c:v>49</c:v>
                </c:pt>
                <c:pt idx="1">
                  <c:v>58</c:v>
                </c:pt>
                <c:pt idx="2">
                  <c:v>68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AB-45F5-94EC-7891FABF7CD7}"/>
            </c:ext>
          </c:extLst>
        </c:ser>
        <c:ser>
          <c:idx val="3"/>
          <c:order val="3"/>
          <c:tx>
            <c:strRef>
              <c:f>'Eval. Instituciones'!$Y$52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Instituciones'!$U$53:$U$56</c:f>
              <c:strCache>
                <c:ptCount val="4"/>
                <c:pt idx="0">
                  <c:v>Los/as consejeros/as regionales </c:v>
                </c:pt>
                <c:pt idx="1">
                  <c:v>El Gobierno Regional Metropolitano </c:v>
                </c:pt>
                <c:pt idx="2">
                  <c:v>El Intendente de Santiago </c:v>
                </c:pt>
                <c:pt idx="3">
                  <c:v>El alcalde o alcaldesa de su comuna</c:v>
                </c:pt>
              </c:strCache>
            </c:strRef>
          </c:cat>
          <c:val>
            <c:numRef>
              <c:f>'Eval. Instituciones'!$Y$53:$Y$56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34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9032880"/>
        <c:axId val="-2079032336"/>
      </c:barChart>
      <c:catAx>
        <c:axId val="-207903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/>
            </a:pPr>
            <a:endParaRPr lang="es-ES"/>
          </a:p>
        </c:txPr>
        <c:crossAx val="-2079032336"/>
        <c:crosses val="autoZero"/>
        <c:auto val="1"/>
        <c:lblAlgn val="ctr"/>
        <c:lblOffset val="100"/>
        <c:noMultiLvlLbl val="0"/>
      </c:catAx>
      <c:valAx>
        <c:axId val="-207903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3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270630943859301E-2"/>
          <c:y val="4.9152946790744195E-4"/>
          <c:w val="0.59274278215223097"/>
          <c:h val="8.912403182532599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"/>
          <a:cs typeface="Calibri"/>
        </a:defRPr>
      </a:pPr>
      <a:endParaRPr lang="es-E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42718446601899E-2"/>
          <c:y val="0.103225806451613"/>
          <c:w val="0.95289733200825599"/>
          <c:h val="0.7763012446024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Instituciones'!$C$76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Instituciones'!$B$77:$B$80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Instituciones'!$C$77:$C$80</c:f>
              <c:numCache>
                <c:formatCode>General</c:formatCode>
                <c:ptCount val="4"/>
                <c:pt idx="1">
                  <c:v>78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8-4FCA-8E71-A29C6907AAB0}"/>
            </c:ext>
          </c:extLst>
        </c:ser>
        <c:ser>
          <c:idx val="1"/>
          <c:order val="1"/>
          <c:tx>
            <c:strRef>
              <c:f>'Eval. Instituciones'!$D$76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Instituciones'!$B$77:$B$80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Instituciones'!$D$77:$D$80</c:f>
              <c:numCache>
                <c:formatCode>General</c:formatCode>
                <c:ptCount val="4"/>
                <c:pt idx="0">
                  <c:v>67</c:v>
                </c:pt>
                <c:pt idx="1">
                  <c:v>63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8-4FCA-8E71-A29C6907AAB0}"/>
            </c:ext>
          </c:extLst>
        </c:ser>
        <c:ser>
          <c:idx val="2"/>
          <c:order val="2"/>
          <c:tx>
            <c:strRef>
              <c:f>'Eval. Instituciones'!$E$76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glow rad="762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Instituciones'!$B$77:$B$80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Instituciones'!$E$77:$E$80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55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8-4FCA-8E71-A29C6907AAB0}"/>
            </c:ext>
          </c:extLst>
        </c:ser>
        <c:ser>
          <c:idx val="3"/>
          <c:order val="3"/>
          <c:tx>
            <c:strRef>
              <c:f>'Eval. Instituciones'!$F$76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Instituciones'!$B$77:$B$80</c:f>
              <c:strCache>
                <c:ptCount val="4"/>
                <c:pt idx="0">
                  <c:v>Alcalde/sa de su comuna</c:v>
                </c:pt>
                <c:pt idx="1">
                  <c:v>Intendente de Santiago</c:v>
                </c:pt>
                <c:pt idx="2">
                  <c:v>Gobierno Regional Metropolitano</c:v>
                </c:pt>
                <c:pt idx="3">
                  <c:v>Consejeros Regionales</c:v>
                </c:pt>
              </c:strCache>
            </c:strRef>
          </c:cat>
          <c:val>
            <c:numRef>
              <c:f>'Eval. Instituciones'!$F$77:$F$80</c:f>
              <c:numCache>
                <c:formatCode>General</c:formatCode>
                <c:ptCount val="4"/>
                <c:pt idx="0">
                  <c:v>70</c:v>
                </c:pt>
                <c:pt idx="1">
                  <c:v>69</c:v>
                </c:pt>
                <c:pt idx="2" formatCode="0">
                  <c:v>58.3</c:v>
                </c:pt>
                <c:pt idx="3" formatCode="0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9038320"/>
        <c:axId val="-2079042672"/>
      </c:barChart>
      <c:catAx>
        <c:axId val="-207903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9042672"/>
        <c:crosses val="autoZero"/>
        <c:auto val="1"/>
        <c:lblAlgn val="ctr"/>
        <c:lblOffset val="100"/>
        <c:noMultiLvlLbl val="0"/>
      </c:catAx>
      <c:valAx>
        <c:axId val="-207904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903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7684765128952E-3"/>
          <c:y val="2.1911902784855102E-2"/>
          <c:w val="0.67095047203965297"/>
          <c:h val="7.521366677729919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12069350952495E-4"/>
          <c:y val="9.7184528009948895E-2"/>
          <c:w val="0.97955165304652403"/>
          <c:h val="0.799934699062238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'Eval. Instituciones'!$C$98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Instituciones'!$B$99:$B$118</c:f>
              <c:strCache>
                <c:ptCount val="20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D-E</c:v>
                </c:pt>
                <c:pt idx="14">
                  <c:v>Provincia Santiago</c:v>
                </c:pt>
                <c:pt idx="15">
                  <c:v>Provincia Chacabuco</c:v>
                </c:pt>
                <c:pt idx="16">
                  <c:v>Provincia Cordillera</c:v>
                </c:pt>
                <c:pt idx="17">
                  <c:v>Provincia Maipo</c:v>
                </c:pt>
                <c:pt idx="18">
                  <c:v>Provincia Melipilla</c:v>
                </c:pt>
                <c:pt idx="19">
                  <c:v>Provincia Talagante</c:v>
                </c:pt>
              </c:strCache>
            </c:strRef>
          </c:cat>
          <c:val>
            <c:numRef>
              <c:f>'Eval. Instituciones'!$C$99:$C$118</c:f>
              <c:numCache>
                <c:formatCode>General</c:formatCode>
                <c:ptCount val="20"/>
                <c:pt idx="0">
                  <c:v>69</c:v>
                </c:pt>
                <c:pt idx="2">
                  <c:v>69</c:v>
                </c:pt>
                <c:pt idx="3">
                  <c:v>69</c:v>
                </c:pt>
                <c:pt idx="5">
                  <c:v>71</c:v>
                </c:pt>
                <c:pt idx="6">
                  <c:v>70</c:v>
                </c:pt>
                <c:pt idx="7">
                  <c:v>67</c:v>
                </c:pt>
                <c:pt idx="9">
                  <c:v>71</c:v>
                </c:pt>
                <c:pt idx="10">
                  <c:v>69</c:v>
                </c:pt>
                <c:pt idx="11">
                  <c:v>68</c:v>
                </c:pt>
                <c:pt idx="12">
                  <c:v>69</c:v>
                </c:pt>
                <c:pt idx="14">
                  <c:v>67</c:v>
                </c:pt>
                <c:pt idx="15">
                  <c:v>73</c:v>
                </c:pt>
                <c:pt idx="16">
                  <c:v>78</c:v>
                </c:pt>
                <c:pt idx="17">
                  <c:v>60</c:v>
                </c:pt>
                <c:pt idx="18">
                  <c:v>81</c:v>
                </c:pt>
                <c:pt idx="19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B-45F5-94EC-7891FABF7CD7}"/>
            </c:ext>
          </c:extLst>
        </c:ser>
        <c:ser>
          <c:idx val="1"/>
          <c:order val="1"/>
          <c:tx>
            <c:strRef>
              <c:f>'Eval. Instituciones'!$D$98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Instituciones'!$B$99:$B$118</c:f>
              <c:strCache>
                <c:ptCount val="20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D-E</c:v>
                </c:pt>
                <c:pt idx="14">
                  <c:v>Provincia Santiago</c:v>
                </c:pt>
                <c:pt idx="15">
                  <c:v>Provincia Chacabuco</c:v>
                </c:pt>
                <c:pt idx="16">
                  <c:v>Provincia Cordillera</c:v>
                </c:pt>
                <c:pt idx="17">
                  <c:v>Provincia Maipo</c:v>
                </c:pt>
                <c:pt idx="18">
                  <c:v>Provincia Melipilla</c:v>
                </c:pt>
                <c:pt idx="19">
                  <c:v>Provincia Talagante</c:v>
                </c:pt>
              </c:strCache>
            </c:strRef>
          </c:cat>
          <c:val>
            <c:numRef>
              <c:f>'Eval. Instituciones'!$D$99:$D$118</c:f>
              <c:numCache>
                <c:formatCode>General</c:formatCode>
                <c:ptCount val="20"/>
                <c:pt idx="0">
                  <c:v>-31</c:v>
                </c:pt>
                <c:pt idx="2">
                  <c:v>-31</c:v>
                </c:pt>
                <c:pt idx="3">
                  <c:v>-31</c:v>
                </c:pt>
                <c:pt idx="5">
                  <c:v>-29</c:v>
                </c:pt>
                <c:pt idx="6">
                  <c:v>-30</c:v>
                </c:pt>
                <c:pt idx="7">
                  <c:v>-33</c:v>
                </c:pt>
                <c:pt idx="9">
                  <c:v>-29</c:v>
                </c:pt>
                <c:pt idx="10">
                  <c:v>-31</c:v>
                </c:pt>
                <c:pt idx="11">
                  <c:v>-32</c:v>
                </c:pt>
                <c:pt idx="12">
                  <c:v>-31</c:v>
                </c:pt>
                <c:pt idx="14">
                  <c:v>-33</c:v>
                </c:pt>
                <c:pt idx="15">
                  <c:v>-27</c:v>
                </c:pt>
                <c:pt idx="16">
                  <c:v>-22</c:v>
                </c:pt>
                <c:pt idx="17">
                  <c:v>-40</c:v>
                </c:pt>
                <c:pt idx="18">
                  <c:v>-19</c:v>
                </c:pt>
                <c:pt idx="19">
                  <c:v>-15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B-45F5-94EC-7891FABF7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9042128"/>
        <c:axId val="-2079034512"/>
      </c:barChart>
      <c:catAx>
        <c:axId val="-207904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34512"/>
        <c:crosses val="autoZero"/>
        <c:auto val="1"/>
        <c:lblAlgn val="ctr"/>
        <c:lblOffset val="100"/>
        <c:noMultiLvlLbl val="0"/>
      </c:catAx>
      <c:valAx>
        <c:axId val="-207903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790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655505601231998E-3"/>
          <c:y val="1.97752760243812E-2"/>
          <c:w val="0.52520268759780397"/>
          <c:h val="5.486600558215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000" dirty="0" smtClean="0">
                <a:latin typeface="Calibri"/>
                <a:cs typeface="Calibri"/>
              </a:rPr>
              <a:t>Evaluación según sexo</a:t>
            </a:r>
            <a:endParaRPr lang="es-ES" sz="2000" dirty="0">
              <a:latin typeface="Calibri"/>
              <a:cs typeface="Calibri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'Eval. Intendente'!$C$20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Intendente'!$B$21:$B$22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'Eval. Intendente'!$C$21:$C$22</c:f>
              <c:numCache>
                <c:formatCode>General</c:formatCode>
                <c:ptCount val="2"/>
                <c:pt idx="0">
                  <c:v>69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B2-42F8-B2C3-2F50DC5CB3F2}"/>
            </c:ext>
          </c:extLst>
        </c:ser>
        <c:ser>
          <c:idx val="1"/>
          <c:order val="1"/>
          <c:tx>
            <c:strRef>
              <c:f>'Eval. Intendente'!$D$20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864864864864801E-3"/>
                  <c:y val="-5.561993047508689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31</a:t>
                    </a:r>
                    <a:endParaRPr lang="en-US" sz="12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864864864864801E-3"/>
                  <c:y val="-5.098493626882970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31</a:t>
                    </a:r>
                    <a:endParaRPr lang="en-US" sz="12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Intendente'!$B$21:$B$22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'Eval. Intendente'!$D$21:$D$22</c:f>
              <c:numCache>
                <c:formatCode>General</c:formatCode>
                <c:ptCount val="2"/>
                <c:pt idx="0">
                  <c:v>-31</c:v>
                </c:pt>
                <c:pt idx="1">
                  <c:v>-31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B2-42F8-B2C3-2F50DC5CB3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9031248"/>
        <c:axId val="-2079040496"/>
      </c:barChart>
      <c:catAx>
        <c:axId val="-207903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40496"/>
        <c:crosses val="autoZero"/>
        <c:auto val="1"/>
        <c:lblAlgn val="ctr"/>
        <c:lblOffset val="100"/>
        <c:noMultiLvlLbl val="0"/>
      </c:catAx>
      <c:valAx>
        <c:axId val="-207904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7903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000" b="0" dirty="0" smtClean="0">
                <a:latin typeface="Calibri"/>
                <a:cs typeface="Calibri"/>
              </a:rPr>
              <a:t>Evaluación total</a:t>
            </a:r>
            <a:endParaRPr lang="es-ES" sz="2000" b="0" dirty="0">
              <a:latin typeface="Calibri"/>
              <a:cs typeface="Calibri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12221359654001"/>
          <c:y val="0.25784026996625398"/>
          <c:w val="0.46184007984917402"/>
          <c:h val="0.74215973003374602"/>
        </c:manualLayout>
      </c:layout>
      <c:pieChart>
        <c:varyColors val="1"/>
        <c:ser>
          <c:idx val="0"/>
          <c:order val="0"/>
          <c:tx>
            <c:strRef>
              <c:f>'Eval. Intendente'!$B$4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31-4DC7-B2A8-329E0D7DD6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31-4DC7-B2A8-329E0D7DD61A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'Eval. Intendente'!$C$3:$D$3</c:f>
              <c:strCache>
                <c:ptCount val="2"/>
                <c:pt idx="0">
                  <c:v>% Evaluación positiva (notas 5 a 7)</c:v>
                </c:pt>
                <c:pt idx="1">
                  <c:v>% Evaluación negativa (notas 1 a 4)</c:v>
                </c:pt>
              </c:strCache>
            </c:strRef>
          </c:cat>
          <c:val>
            <c:numRef>
              <c:f>'Eval. Intendente'!$C$4:$D$4</c:f>
              <c:numCache>
                <c:formatCode>General</c:formatCode>
                <c:ptCount val="2"/>
                <c:pt idx="0">
                  <c:v>69</c:v>
                </c:pt>
                <c:pt idx="1">
                  <c:v>-31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CA-4DFA-8BFA-6E11B35ED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9423089719419"/>
          <c:y val="0.374878854428911"/>
          <c:w val="0.30030852833536698"/>
          <c:h val="0.34847715464138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Evaluación según edad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'Eval. Intendente'!$C$35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Intendente'!$B$36:$B$38</c:f>
              <c:strCache>
                <c:ptCount val="3"/>
                <c:pt idx="0">
                  <c:v>18-34 años</c:v>
                </c:pt>
                <c:pt idx="1">
                  <c:v>35-54 años</c:v>
                </c:pt>
                <c:pt idx="2">
                  <c:v>55 y más</c:v>
                </c:pt>
              </c:strCache>
            </c:strRef>
          </c:cat>
          <c:val>
            <c:numRef>
              <c:f>'Eval. Intendente'!$C$36:$C$38</c:f>
              <c:numCache>
                <c:formatCode>General</c:formatCode>
                <c:ptCount val="3"/>
                <c:pt idx="0">
                  <c:v>71</c:v>
                </c:pt>
                <c:pt idx="1">
                  <c:v>70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1-44DA-8A81-7ACD710D0768}"/>
            </c:ext>
          </c:extLst>
        </c:ser>
        <c:ser>
          <c:idx val="1"/>
          <c:order val="1"/>
          <c:tx>
            <c:strRef>
              <c:f>'Eval. Intendente'!$D$35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690140845070397E-2"/>
                  <c:y val="1.459854014598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056338028168996E-2"/>
                  <c:y val="-4.460613515218679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22535211267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33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Intendente'!$B$36:$B$38</c:f>
              <c:strCache>
                <c:ptCount val="3"/>
                <c:pt idx="0">
                  <c:v>18-34 años</c:v>
                </c:pt>
                <c:pt idx="1">
                  <c:v>35-54 años</c:v>
                </c:pt>
                <c:pt idx="2">
                  <c:v>55 y más</c:v>
                </c:pt>
              </c:strCache>
            </c:strRef>
          </c:cat>
          <c:val>
            <c:numRef>
              <c:f>'Eval. Intendente'!$D$36:$D$38</c:f>
              <c:numCache>
                <c:formatCode>General</c:formatCode>
                <c:ptCount val="3"/>
                <c:pt idx="0">
                  <c:v>-29</c:v>
                </c:pt>
                <c:pt idx="1">
                  <c:v>-30</c:v>
                </c:pt>
                <c:pt idx="2">
                  <c:v>-33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D1-44DA-8A81-7ACD710D0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9033968"/>
        <c:axId val="-2079035600"/>
      </c:barChart>
      <c:catAx>
        <c:axId val="-207903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35600"/>
        <c:crosses val="autoZero"/>
        <c:auto val="1"/>
        <c:lblAlgn val="ctr"/>
        <c:lblOffset val="100"/>
        <c:noMultiLvlLbl val="0"/>
      </c:catAx>
      <c:valAx>
        <c:axId val="-2079035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7903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Evaluación según GSE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'Eval. Intendente'!$C$48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Intendente'!$B$49:$B$52</c:f>
              <c:strCache>
                <c:ptCount val="4"/>
                <c:pt idx="0">
                  <c:v>D-E</c:v>
                </c:pt>
                <c:pt idx="1">
                  <c:v>C3</c:v>
                </c:pt>
                <c:pt idx="2">
                  <c:v>C2</c:v>
                </c:pt>
                <c:pt idx="3">
                  <c:v>C1</c:v>
                </c:pt>
              </c:strCache>
            </c:strRef>
          </c:cat>
          <c:val>
            <c:numRef>
              <c:f>'Eval. Intendente'!$C$49:$C$52</c:f>
              <c:numCache>
                <c:formatCode>General</c:formatCode>
                <c:ptCount val="4"/>
                <c:pt idx="0">
                  <c:v>69</c:v>
                </c:pt>
                <c:pt idx="1">
                  <c:v>68</c:v>
                </c:pt>
                <c:pt idx="2">
                  <c:v>69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B0-4EDB-889C-07F8FC9C69E3}"/>
            </c:ext>
          </c:extLst>
        </c:ser>
        <c:ser>
          <c:idx val="1"/>
          <c:order val="1"/>
          <c:tx>
            <c:strRef>
              <c:f>'Eval. Intendente'!$D$48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Intendente'!$B$49:$B$52</c:f>
              <c:strCache>
                <c:ptCount val="4"/>
                <c:pt idx="0">
                  <c:v>D-E</c:v>
                </c:pt>
                <c:pt idx="1">
                  <c:v>C3</c:v>
                </c:pt>
                <c:pt idx="2">
                  <c:v>C2</c:v>
                </c:pt>
                <c:pt idx="3">
                  <c:v>C1</c:v>
                </c:pt>
              </c:strCache>
            </c:strRef>
          </c:cat>
          <c:val>
            <c:numRef>
              <c:f>'Eval. Intendente'!$D$49:$D$52</c:f>
              <c:numCache>
                <c:formatCode>General</c:formatCode>
                <c:ptCount val="4"/>
                <c:pt idx="0">
                  <c:v>-31</c:v>
                </c:pt>
                <c:pt idx="1">
                  <c:v>-32</c:v>
                </c:pt>
                <c:pt idx="2">
                  <c:v>-31</c:v>
                </c:pt>
                <c:pt idx="3">
                  <c:v>-29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B0-4EDB-889C-07F8FC9C69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9031792"/>
        <c:axId val="-2079039952"/>
      </c:barChart>
      <c:catAx>
        <c:axId val="-207903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39952"/>
        <c:crosses val="autoZero"/>
        <c:auto val="1"/>
        <c:lblAlgn val="ctr"/>
        <c:lblOffset val="100"/>
        <c:noMultiLvlLbl val="0"/>
      </c:catAx>
      <c:valAx>
        <c:axId val="-207903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Evaluación según Provincia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267753201397001E-2"/>
          <c:y val="0.16943796871050201"/>
          <c:w val="0.94412107101280596"/>
          <c:h val="0.697093936372403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'Eval. Intendente'!$C$63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Intendente'!$B$64:$B$69</c:f>
              <c:strCache>
                <c:ptCount val="6"/>
                <c:pt idx="0">
                  <c:v>Provincia Santiago</c:v>
                </c:pt>
                <c:pt idx="1">
                  <c:v>Provincia Chacabuco</c:v>
                </c:pt>
                <c:pt idx="2">
                  <c:v>Provincia Cordillera</c:v>
                </c:pt>
                <c:pt idx="3">
                  <c:v>Provincia Maipo</c:v>
                </c:pt>
                <c:pt idx="4">
                  <c:v>Provincia Melipilla</c:v>
                </c:pt>
                <c:pt idx="5">
                  <c:v>Provincia Talagante</c:v>
                </c:pt>
              </c:strCache>
            </c:strRef>
          </c:cat>
          <c:val>
            <c:numRef>
              <c:f>'Eval. Intendente'!$C$64:$C$69</c:f>
              <c:numCache>
                <c:formatCode>General</c:formatCode>
                <c:ptCount val="6"/>
                <c:pt idx="0">
                  <c:v>67</c:v>
                </c:pt>
                <c:pt idx="1">
                  <c:v>73</c:v>
                </c:pt>
                <c:pt idx="2">
                  <c:v>78</c:v>
                </c:pt>
                <c:pt idx="3">
                  <c:v>60</c:v>
                </c:pt>
                <c:pt idx="4">
                  <c:v>81</c:v>
                </c:pt>
                <c:pt idx="5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8-4AE8-AF96-E1773E20BC68}"/>
            </c:ext>
          </c:extLst>
        </c:ser>
        <c:ser>
          <c:idx val="1"/>
          <c:order val="1"/>
          <c:tx>
            <c:strRef>
              <c:f>'Eval. Intendente'!$D$63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909196740395803E-2"/>
                  <c:y val="4.8304684062204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96041909196599E-2"/>
                  <c:y val="4.4588939134342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980209545984E-2"/>
                  <c:y val="4.8304684062204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520372526193195E-2"/>
                  <c:y val="5.2021014146747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9695489169791E-2"/>
                  <c:y val="4.83052692188859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2020428990066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Intendente'!$B$64:$B$69</c:f>
              <c:strCache>
                <c:ptCount val="6"/>
                <c:pt idx="0">
                  <c:v>Provincia Santiago</c:v>
                </c:pt>
                <c:pt idx="1">
                  <c:v>Provincia Chacabuco</c:v>
                </c:pt>
                <c:pt idx="2">
                  <c:v>Provincia Cordillera</c:v>
                </c:pt>
                <c:pt idx="3">
                  <c:v>Provincia Maipo</c:v>
                </c:pt>
                <c:pt idx="4">
                  <c:v>Provincia Melipilla</c:v>
                </c:pt>
                <c:pt idx="5">
                  <c:v>Provincia Talagante</c:v>
                </c:pt>
              </c:strCache>
            </c:strRef>
          </c:cat>
          <c:val>
            <c:numRef>
              <c:f>'Eval. Intendente'!$D$64:$D$69</c:f>
              <c:numCache>
                <c:formatCode>General</c:formatCode>
                <c:ptCount val="6"/>
                <c:pt idx="0">
                  <c:v>-33</c:v>
                </c:pt>
                <c:pt idx="1">
                  <c:v>-27</c:v>
                </c:pt>
                <c:pt idx="2">
                  <c:v>-22</c:v>
                </c:pt>
                <c:pt idx="3">
                  <c:v>-40</c:v>
                </c:pt>
                <c:pt idx="4">
                  <c:v>-19</c:v>
                </c:pt>
                <c:pt idx="5">
                  <c:v>-15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98-4AE8-AF96-E1773E20BC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9030160"/>
        <c:axId val="-2079038864"/>
      </c:barChart>
      <c:catAx>
        <c:axId val="-207903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38864"/>
        <c:crosses val="autoZero"/>
        <c:auto val="1"/>
        <c:lblAlgn val="ctr"/>
        <c:lblOffset val="100"/>
        <c:noMultiLvlLbl val="0"/>
      </c:catAx>
      <c:valAx>
        <c:axId val="-207903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Sociodemograficas!$B$21:$B$23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 y +</c:v>
                </c:pt>
              </c:strCache>
            </c:strRef>
          </c:cat>
          <c:val>
            <c:numRef>
              <c:f>Sociodemograficas!$C$21:$C$23</c:f>
              <c:numCache>
                <c:formatCode>0%</c:formatCode>
                <c:ptCount val="3"/>
                <c:pt idx="0">
                  <c:v>0.253</c:v>
                </c:pt>
                <c:pt idx="1">
                  <c:v>0.3</c:v>
                </c:pt>
                <c:pt idx="2">
                  <c:v>0.44700000000000001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Evaluación según zona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'Eval. Intendente'!$C$79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Intendente'!$B$80:$B$83</c:f>
              <c:strCache>
                <c:ptCount val="4"/>
                <c:pt idx="0">
                  <c:v>Nor-Poniente</c:v>
                </c:pt>
                <c:pt idx="1">
                  <c:v>Sur-Poniente</c:v>
                </c:pt>
                <c:pt idx="2">
                  <c:v>Sur-Oriente</c:v>
                </c:pt>
                <c:pt idx="3">
                  <c:v>Oriente</c:v>
                </c:pt>
              </c:strCache>
            </c:strRef>
          </c:cat>
          <c:val>
            <c:numRef>
              <c:f>'Eval. Intendente'!$C$80:$C$83</c:f>
              <c:numCache>
                <c:formatCode>General</c:formatCode>
                <c:ptCount val="4"/>
                <c:pt idx="0">
                  <c:v>60</c:v>
                </c:pt>
                <c:pt idx="1">
                  <c:v>71</c:v>
                </c:pt>
                <c:pt idx="2">
                  <c:v>74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7-4F9D-8499-97B1304B8BD1}"/>
            </c:ext>
          </c:extLst>
        </c:ser>
        <c:ser>
          <c:idx val="1"/>
          <c:order val="1"/>
          <c:tx>
            <c:strRef>
              <c:f>'Eval. Intendente'!$D$79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554535017221601E-2"/>
                  <c:y val="7.38007380073801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848450057405301E-3"/>
                  <c:y val="7.01107011070111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24225028702199E-3"/>
                  <c:y val="6.64206642066420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81056257175701E-2"/>
                  <c:y val="6.64206642066420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Intendente'!$B$80:$B$83</c:f>
              <c:strCache>
                <c:ptCount val="4"/>
                <c:pt idx="0">
                  <c:v>Nor-Poniente</c:v>
                </c:pt>
                <c:pt idx="1">
                  <c:v>Sur-Poniente</c:v>
                </c:pt>
                <c:pt idx="2">
                  <c:v>Sur-Oriente</c:v>
                </c:pt>
                <c:pt idx="3">
                  <c:v>Oriente</c:v>
                </c:pt>
              </c:strCache>
            </c:strRef>
          </c:cat>
          <c:val>
            <c:numRef>
              <c:f>'Eval. Intendente'!$D$80:$D$83</c:f>
              <c:numCache>
                <c:formatCode>General</c:formatCode>
                <c:ptCount val="4"/>
                <c:pt idx="0">
                  <c:v>-40</c:v>
                </c:pt>
                <c:pt idx="1">
                  <c:v>-29</c:v>
                </c:pt>
                <c:pt idx="2">
                  <c:v>-26</c:v>
                </c:pt>
                <c:pt idx="3">
                  <c:v>-30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7-4F9D-8499-97B1304B8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9037232"/>
        <c:axId val="-2079037776"/>
      </c:barChart>
      <c:catAx>
        <c:axId val="-207903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9037776"/>
        <c:crosses val="autoZero"/>
        <c:auto val="1"/>
        <c:lblAlgn val="ctr"/>
        <c:lblOffset val="100"/>
        <c:noMultiLvlLbl val="0"/>
      </c:catAx>
      <c:valAx>
        <c:axId val="-207903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903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15538387890202E-2"/>
          <c:y val="0.11816340310600899"/>
          <c:w val="0.90201670545898704"/>
          <c:h val="0.761643282098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Intendente 2'!$B$3</c:f>
              <c:strCache>
                <c:ptCount val="1"/>
                <c:pt idx="0">
                  <c:v>Nota Promedio Proyecto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Intendente 2'!$A$4:$A$13</c:f>
              <c:strCache>
                <c:ptCount val="10"/>
                <c:pt idx="0">
                  <c:v>Metro-Tren</c:v>
                </c:pt>
                <c:pt idx="1">
                  <c:v>Metro Línea 3 y 6</c:v>
                </c:pt>
                <c:pt idx="2">
                  <c:v>Río Clarillo</c:v>
                </c:pt>
                <c:pt idx="3">
                  <c:v>Mascotas</c:v>
                </c:pt>
                <c:pt idx="4">
                  <c:v>Cerro Chena</c:v>
                </c:pt>
                <c:pt idx="5">
                  <c:v>Plazas de Bolsillo</c:v>
                </c:pt>
                <c:pt idx="6">
                  <c:v>Santiago es Mío</c:v>
                </c:pt>
                <c:pt idx="7">
                  <c:v>Mapocho Pedaleable</c:v>
                </c:pt>
                <c:pt idx="8">
                  <c:v>Carnaval de Santiago</c:v>
                </c:pt>
                <c:pt idx="9">
                  <c:v>Stgo. Recicla</c:v>
                </c:pt>
              </c:strCache>
            </c:strRef>
          </c:cat>
          <c:val>
            <c:numRef>
              <c:f>'Eval. Intendente 2'!$B$4:$B$13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5.8</c:v>
                </c:pt>
                <c:pt idx="4">
                  <c:v>5.7</c:v>
                </c:pt>
                <c:pt idx="5">
                  <c:v>5.7</c:v>
                </c:pt>
                <c:pt idx="6">
                  <c:v>5.7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1C-41CA-819C-B4F7D37F3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9030704"/>
        <c:axId val="-2079036688"/>
      </c:barChart>
      <c:lineChart>
        <c:grouping val="standard"/>
        <c:varyColors val="0"/>
        <c:ser>
          <c:idx val="1"/>
          <c:order val="1"/>
          <c:tx>
            <c:strRef>
              <c:f>'Eval. Intendente 2'!$C$3</c:f>
              <c:strCache>
                <c:ptCount val="1"/>
                <c:pt idx="0">
                  <c:v>% Notas 5 a 7 evaluación Intendente y Proyecto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893081761006301E-3"/>
                  <c:y val="1.012829169480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482180293501E-2"/>
                  <c:y val="1.012829169480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Intendente 2'!$A$4:$A$13</c:f>
              <c:strCache>
                <c:ptCount val="10"/>
                <c:pt idx="0">
                  <c:v>Metro-Tren</c:v>
                </c:pt>
                <c:pt idx="1">
                  <c:v>Metro Línea 3 y 6</c:v>
                </c:pt>
                <c:pt idx="2">
                  <c:v>Río Clarillo</c:v>
                </c:pt>
                <c:pt idx="3">
                  <c:v>Mascotas</c:v>
                </c:pt>
                <c:pt idx="4">
                  <c:v>Cerro Chena</c:v>
                </c:pt>
                <c:pt idx="5">
                  <c:v>Plazas de Bolsillo</c:v>
                </c:pt>
                <c:pt idx="6">
                  <c:v>Santiago es Mío</c:v>
                </c:pt>
                <c:pt idx="7">
                  <c:v>Mapocho Pedaleable</c:v>
                </c:pt>
                <c:pt idx="8">
                  <c:v>Carnaval de Santiago</c:v>
                </c:pt>
                <c:pt idx="9">
                  <c:v>Stgo. Recicla</c:v>
                </c:pt>
              </c:strCache>
            </c:strRef>
          </c:cat>
          <c:val>
            <c:numRef>
              <c:f>'Eval. Intendente 2'!$C$4:$C$13</c:f>
              <c:numCache>
                <c:formatCode>General</c:formatCode>
                <c:ptCount val="10"/>
                <c:pt idx="0">
                  <c:v>65</c:v>
                </c:pt>
                <c:pt idx="1">
                  <c:v>65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59</c:v>
                </c:pt>
                <c:pt idx="8">
                  <c:v>59</c:v>
                </c:pt>
                <c:pt idx="9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1C-41CA-819C-B4F7D37F3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044304"/>
        <c:axId val="-2079045392"/>
      </c:lineChart>
      <c:catAx>
        <c:axId val="-20790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S"/>
          </a:p>
        </c:txPr>
        <c:crossAx val="-2079036688"/>
        <c:crosses val="autoZero"/>
        <c:auto val="1"/>
        <c:lblAlgn val="ctr"/>
        <c:lblOffset val="100"/>
        <c:noMultiLvlLbl val="0"/>
      </c:catAx>
      <c:valAx>
        <c:axId val="-2079036688"/>
        <c:scaling>
          <c:orientation val="minMax"/>
          <c:max val="7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2079030704"/>
        <c:crosses val="autoZero"/>
        <c:crossBetween val="between"/>
      </c:valAx>
      <c:valAx>
        <c:axId val="-2079045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2079044304"/>
        <c:crosses val="max"/>
        <c:crossBetween val="between"/>
      </c:valAx>
      <c:catAx>
        <c:axId val="-207904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9045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12207200515001E-2"/>
          <c:y val="2.9576472589812101E-2"/>
          <c:w val="0.81841793360735604"/>
          <c:h val="6.225337210971520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8.1493218575047405E-2"/>
          <c:w val="0.95651899934764195"/>
          <c:h val="0.8245416305537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RM'!$C$184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RM'!$C$185:$C$188</c:f>
              <c:numCache>
                <c:formatCode>0</c:formatCode>
                <c:ptCount val="4"/>
                <c:pt idx="0">
                  <c:v>48</c:v>
                </c:pt>
                <c:pt idx="1">
                  <c:v>38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'Concepto RM'!$D$184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RM'!$D$185:$D$188</c:f>
              <c:numCache>
                <c:formatCode>0</c:formatCode>
                <c:ptCount val="4"/>
                <c:pt idx="0">
                  <c:v>54</c:v>
                </c:pt>
                <c:pt idx="1">
                  <c:v>37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'Concepto RM'!$E$184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RM'!$B$185:$B$188</c:f>
              <c:strCache>
                <c:ptCount val="4"/>
                <c:pt idx="0">
                  <c:v>Progresando</c:v>
                </c:pt>
                <c:pt idx="1">
                  <c:v>Estancada</c:v>
                </c:pt>
                <c:pt idx="2">
                  <c:v>Retrocediendo</c:v>
                </c:pt>
                <c:pt idx="3">
                  <c:v>Ns/Nr</c:v>
                </c:pt>
              </c:strCache>
            </c:strRef>
          </c:cat>
          <c:val>
            <c:numRef>
              <c:f>'Concepto RM'!$E$185:$E$188</c:f>
              <c:numCache>
                <c:formatCode>0</c:formatCode>
                <c:ptCount val="4"/>
                <c:pt idx="0">
                  <c:v>57.3</c:v>
                </c:pt>
                <c:pt idx="1">
                  <c:v>33.300000000000011</c:v>
                </c:pt>
                <c:pt idx="2">
                  <c:v>9.4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58736"/>
        <c:axId val="-2083372336"/>
      </c:barChart>
      <c:catAx>
        <c:axId val="-208335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/>
                <a:cs typeface="Calibri"/>
              </a:defRPr>
            </a:pPr>
            <a:endParaRPr lang="es-ES"/>
          </a:p>
        </c:txPr>
        <c:crossAx val="-2083372336"/>
        <c:crosses val="autoZero"/>
        <c:auto val="1"/>
        <c:lblAlgn val="ctr"/>
        <c:lblOffset val="100"/>
        <c:noMultiLvlLbl val="0"/>
      </c:catAx>
      <c:valAx>
        <c:axId val="-20833723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35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0.17635270541082201"/>
          <c:w val="0.942416942947921"/>
          <c:h val="0.7296820412478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RM'!$C$186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RM'!$C$209:$C$212</c:f>
              <c:numCache>
                <c:formatCode>0</c:formatCode>
                <c:ptCount val="4"/>
                <c:pt idx="0">
                  <c:v>41</c:v>
                </c:pt>
                <c:pt idx="1">
                  <c:v>27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1-47A9-A6A9-A9237D941963}"/>
            </c:ext>
          </c:extLst>
        </c:ser>
        <c:ser>
          <c:idx val="1"/>
          <c:order val="1"/>
          <c:tx>
            <c:strRef>
              <c:f>'Concepto RM'!$D$186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RM'!$D$209:$D$212</c:f>
              <c:numCache>
                <c:formatCode>0</c:formatCode>
                <c:ptCount val="4"/>
                <c:pt idx="0">
                  <c:v>49</c:v>
                </c:pt>
                <c:pt idx="1">
                  <c:v>19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F1-47A9-A6A9-A9237D941963}"/>
            </c:ext>
          </c:extLst>
        </c:ser>
        <c:ser>
          <c:idx val="2"/>
          <c:order val="2"/>
          <c:tx>
            <c:strRef>
              <c:f>'Concepto RM'!$E$186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RM'!$B$209:$B$212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Ns/Nr</c:v>
                </c:pt>
              </c:strCache>
            </c:strRef>
          </c:cat>
          <c:val>
            <c:numRef>
              <c:f>'Concepto RM'!$E$209:$E$212</c:f>
              <c:numCache>
                <c:formatCode>0</c:formatCode>
                <c:ptCount val="4"/>
                <c:pt idx="0">
                  <c:v>49.2</c:v>
                </c:pt>
                <c:pt idx="1">
                  <c:v>26</c:v>
                </c:pt>
                <c:pt idx="2">
                  <c:v>24.6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F1-47A9-A6A9-A9237D941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71792"/>
        <c:axId val="-2076571168"/>
      </c:barChart>
      <c:catAx>
        <c:axId val="-208337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6571168"/>
        <c:crosses val="autoZero"/>
        <c:auto val="1"/>
        <c:lblAlgn val="ctr"/>
        <c:lblOffset val="100"/>
        <c:noMultiLvlLbl val="0"/>
      </c:catAx>
      <c:valAx>
        <c:axId val="-2076571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37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'Eval. Intendente 2'!$B$52</c:f>
              <c:strCache>
                <c:ptCount val="1"/>
                <c:pt idx="0">
                  <c:v>18-34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 2'!$A$53:$A$56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D/E</c:v>
                </c:pt>
              </c:strCache>
            </c:strRef>
          </c:cat>
          <c:val>
            <c:numRef>
              <c:f>'Eval. Intendente 2'!$B$53:$B$56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C-4E64-8041-FC0EBBEAA526}"/>
            </c:ext>
          </c:extLst>
        </c:ser>
        <c:ser>
          <c:idx val="1"/>
          <c:order val="1"/>
          <c:tx>
            <c:strRef>
              <c:f>'Eval. Intendente 2'!$C$52</c:f>
              <c:strCache>
                <c:ptCount val="1"/>
                <c:pt idx="0">
                  <c:v>35-54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 2'!$A$53:$A$56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D/E</c:v>
                </c:pt>
              </c:strCache>
            </c:strRef>
          </c:cat>
          <c:val>
            <c:numRef>
              <c:f>'Eval. Intendente 2'!$C$53:$C$56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FC-4E64-8041-FC0EBBEAA526}"/>
            </c:ext>
          </c:extLst>
        </c:ser>
        <c:ser>
          <c:idx val="2"/>
          <c:order val="2"/>
          <c:tx>
            <c:strRef>
              <c:f>'Eval. Intendente 2'!$D$52</c:f>
              <c:strCache>
                <c:ptCount val="1"/>
                <c:pt idx="0">
                  <c:v>55 años y más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 2'!$A$53:$A$56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D/E</c:v>
                </c:pt>
              </c:strCache>
            </c:strRef>
          </c:cat>
          <c:val>
            <c:numRef>
              <c:f>'Eval. Intendente 2'!$D$53:$D$56</c:f>
              <c:numCache>
                <c:formatCode>General</c:formatCode>
                <c:ptCount val="4"/>
                <c:pt idx="0">
                  <c:v>28</c:v>
                </c:pt>
                <c:pt idx="1">
                  <c:v>27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FC-4E64-8041-FC0EBBEAA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76585856"/>
        <c:axId val="-2076584768"/>
      </c:barChart>
      <c:catAx>
        <c:axId val="-20765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6584768"/>
        <c:crosses val="autoZero"/>
        <c:auto val="1"/>
        <c:lblAlgn val="ctr"/>
        <c:lblOffset val="100"/>
        <c:noMultiLvlLbl val="0"/>
      </c:catAx>
      <c:valAx>
        <c:axId val="-207658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765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Intendente 2'!$A$64:$A$72</c:f>
              <c:strCache>
                <c:ptCount val="9"/>
                <c:pt idx="0">
                  <c:v>Tenencia Responsable de Mascotas</c:v>
                </c:pt>
                <c:pt idx="1">
                  <c:v>Carnaval de Santiago</c:v>
                </c:pt>
                <c:pt idx="2">
                  <c:v>Proyecto Nueva Alameda - Providencia</c:v>
                </c:pt>
                <c:pt idx="3">
                  <c:v>Santiago Recicla</c:v>
                </c:pt>
                <c:pt idx="4">
                  <c:v>Cerro Chena</c:v>
                </c:pt>
                <c:pt idx="5">
                  <c:v>Metro-tren Rancagua Express</c:v>
                </c:pt>
                <c:pt idx="6">
                  <c:v>Metro Línea 3 y 6</c:v>
                </c:pt>
                <c:pt idx="7">
                  <c:v>Río Clarillo</c:v>
                </c:pt>
                <c:pt idx="8">
                  <c:v>Santiago es Mío</c:v>
                </c:pt>
              </c:strCache>
            </c:strRef>
          </c:cat>
          <c:val>
            <c:numRef>
              <c:f>'Eval. Intendente 2'!$B$64:$B$72</c:f>
              <c:numCache>
                <c:formatCode>0</c:formatCode>
                <c:ptCount val="9"/>
                <c:pt idx="0">
                  <c:v>61.2</c:v>
                </c:pt>
                <c:pt idx="1">
                  <c:v>62</c:v>
                </c:pt>
                <c:pt idx="2">
                  <c:v>62.5</c:v>
                </c:pt>
                <c:pt idx="3">
                  <c:v>64.8</c:v>
                </c:pt>
                <c:pt idx="4">
                  <c:v>66.599999999999994</c:v>
                </c:pt>
                <c:pt idx="5">
                  <c:v>67</c:v>
                </c:pt>
                <c:pt idx="6">
                  <c:v>68.400000000000006</c:v>
                </c:pt>
                <c:pt idx="7">
                  <c:v>71</c:v>
                </c:pt>
                <c:pt idx="8">
                  <c:v>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F9-4228-9379-0B90685E5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6570624"/>
        <c:axId val="-2076583136"/>
      </c:barChart>
      <c:catAx>
        <c:axId val="-207657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6583136"/>
        <c:crosses val="autoZero"/>
        <c:auto val="1"/>
        <c:lblAlgn val="ctr"/>
        <c:lblOffset val="100"/>
        <c:noMultiLvlLbl val="0"/>
      </c:catAx>
      <c:valAx>
        <c:axId val="-207658313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-20765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Intendente 2'!$A$80:$A$81</c:f>
              <c:strCache>
                <c:ptCount val="2"/>
                <c:pt idx="0">
                  <c:v>Quinto Estudio de Percepción y Opinión Pública GORE</c:v>
                </c:pt>
                <c:pt idx="1">
                  <c:v>Encuesta CEP Nº81 (Sept-Oct 2017)</c:v>
                </c:pt>
              </c:strCache>
            </c:strRef>
          </c:cat>
          <c:val>
            <c:numRef>
              <c:f>'Eval. Intendente 2'!$B$80:$B$81</c:f>
              <c:numCache>
                <c:formatCode>0%</c:formatCode>
                <c:ptCount val="2"/>
                <c:pt idx="0">
                  <c:v>0.66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5-4460-B8BD-E1DF1D83A7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076577696"/>
        <c:axId val="-2076574976"/>
      </c:barChart>
      <c:catAx>
        <c:axId val="-207657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76574976"/>
        <c:crosses val="autoZero"/>
        <c:auto val="1"/>
        <c:lblAlgn val="ctr"/>
        <c:lblOffset val="100"/>
        <c:noMultiLvlLbl val="0"/>
      </c:catAx>
      <c:valAx>
        <c:axId val="-2076574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7657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42718446601899E-2"/>
          <c:y val="0.10425610064048101"/>
          <c:w val="0.95289733200825599"/>
          <c:h val="0.6655141066550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Instituciones'!$C$129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Instituciones'!$B$130:$B$147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D-E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'Eval. Instituciones'!$C$130:$C$147</c:f>
              <c:numCache>
                <c:formatCode>General</c:formatCode>
                <c:ptCount val="18"/>
                <c:pt idx="0">
                  <c:v>63</c:v>
                </c:pt>
                <c:pt idx="2">
                  <c:v>62</c:v>
                </c:pt>
                <c:pt idx="3">
                  <c:v>65</c:v>
                </c:pt>
                <c:pt idx="5">
                  <c:v>56</c:v>
                </c:pt>
                <c:pt idx="6">
                  <c:v>65</c:v>
                </c:pt>
                <c:pt idx="7">
                  <c:v>69</c:v>
                </c:pt>
                <c:pt idx="9">
                  <c:v>58</c:v>
                </c:pt>
                <c:pt idx="10">
                  <c:v>68</c:v>
                </c:pt>
                <c:pt idx="11">
                  <c:v>52</c:v>
                </c:pt>
                <c:pt idx="12">
                  <c:v>69</c:v>
                </c:pt>
                <c:pt idx="14">
                  <c:v>70</c:v>
                </c:pt>
                <c:pt idx="15">
                  <c:v>69</c:v>
                </c:pt>
                <c:pt idx="16">
                  <c:v>48</c:v>
                </c:pt>
                <c:pt idx="17">
                  <c:v>69</c:v>
                </c:pt>
              </c:numCache>
            </c:numRef>
          </c:val>
        </c:ser>
        <c:ser>
          <c:idx val="1"/>
          <c:order val="1"/>
          <c:tx>
            <c:strRef>
              <c:f>'Eval. Instituciones'!$D$129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Instituciones'!$B$130:$B$147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D-E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'Eval. Instituciones'!$D$130:$D$147</c:f>
              <c:numCache>
                <c:formatCode>General</c:formatCode>
                <c:ptCount val="18"/>
                <c:pt idx="0">
                  <c:v>60</c:v>
                </c:pt>
                <c:pt idx="2">
                  <c:v>59</c:v>
                </c:pt>
                <c:pt idx="3">
                  <c:v>61</c:v>
                </c:pt>
                <c:pt idx="5">
                  <c:v>61</c:v>
                </c:pt>
                <c:pt idx="6">
                  <c:v>65</c:v>
                </c:pt>
                <c:pt idx="7">
                  <c:v>52</c:v>
                </c:pt>
                <c:pt idx="9">
                  <c:v>68</c:v>
                </c:pt>
                <c:pt idx="10">
                  <c:v>63</c:v>
                </c:pt>
                <c:pt idx="11">
                  <c:v>55</c:v>
                </c:pt>
                <c:pt idx="12">
                  <c:v>60</c:v>
                </c:pt>
                <c:pt idx="14">
                  <c:v>66</c:v>
                </c:pt>
                <c:pt idx="15">
                  <c:v>46</c:v>
                </c:pt>
                <c:pt idx="16">
                  <c:v>66</c:v>
                </c:pt>
                <c:pt idx="17">
                  <c:v>57</c:v>
                </c:pt>
              </c:numCache>
            </c:numRef>
          </c:val>
        </c:ser>
        <c:ser>
          <c:idx val="2"/>
          <c:order val="2"/>
          <c:tx>
            <c:strRef>
              <c:f>'Eval. Instituciones'!$E$129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glow rad="762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Instituciones'!$B$130:$B$147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D-E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'Eval. Instituciones'!$E$130:$E$147</c:f>
              <c:numCache>
                <c:formatCode>General</c:formatCode>
                <c:ptCount val="18"/>
                <c:pt idx="0" formatCode="0">
                  <c:v>62.6</c:v>
                </c:pt>
                <c:pt idx="2" formatCode="0">
                  <c:v>69</c:v>
                </c:pt>
                <c:pt idx="3" formatCode="0">
                  <c:v>69</c:v>
                </c:pt>
                <c:pt idx="5" formatCode="0">
                  <c:v>71</c:v>
                </c:pt>
                <c:pt idx="6" formatCode="0">
                  <c:v>70</c:v>
                </c:pt>
                <c:pt idx="7" formatCode="0">
                  <c:v>54</c:v>
                </c:pt>
                <c:pt idx="9" formatCode="0">
                  <c:v>71</c:v>
                </c:pt>
                <c:pt idx="10" formatCode="0">
                  <c:v>69</c:v>
                </c:pt>
                <c:pt idx="11" formatCode="0">
                  <c:v>68</c:v>
                </c:pt>
                <c:pt idx="12" formatCode="0">
                  <c:v>63</c:v>
                </c:pt>
                <c:pt idx="14" formatCode="0">
                  <c:v>60</c:v>
                </c:pt>
                <c:pt idx="15" formatCode="0">
                  <c:v>71</c:v>
                </c:pt>
                <c:pt idx="16" formatCode="0">
                  <c:v>74</c:v>
                </c:pt>
                <c:pt idx="17" formatCode="0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6582592"/>
        <c:axId val="-2076574432"/>
      </c:barChart>
      <c:catAx>
        <c:axId val="-207658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076574432"/>
        <c:crosses val="autoZero"/>
        <c:auto val="1"/>
        <c:lblAlgn val="ctr"/>
        <c:lblOffset val="100"/>
        <c:noMultiLvlLbl val="0"/>
      </c:catAx>
      <c:valAx>
        <c:axId val="-207657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658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62640470911996E-3"/>
          <c:y val="2.1911861823723601E-2"/>
          <c:w val="0.29824146981627297"/>
          <c:h val="0.104563119126238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355752887717202"/>
          <c:y val="0.16517055655296201"/>
          <c:w val="0.57039734295327604"/>
          <c:h val="0.788150807899461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'Eval. Instituciones'!$T$160</c:f>
              <c:strCache>
                <c:ptCount val="1"/>
                <c:pt idx="0">
                  <c:v>% Notas 1 y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94017094017099E-2"/>
                  <c:y val="-1.380732379969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Instituciones'!$S$161:$S$164</c:f>
              <c:strCache>
                <c:ptCount val="4"/>
                <c:pt idx="0">
                  <c:v>Los/as consejeros/as regionales </c:v>
                </c:pt>
                <c:pt idx="1">
                  <c:v>El alcalde o alcaldesa de su comuna</c:v>
                </c:pt>
                <c:pt idx="2">
                  <c:v>El Gobierno Regional Metropolitano </c:v>
                </c:pt>
                <c:pt idx="3">
                  <c:v>El Intendente de Santiago </c:v>
                </c:pt>
              </c:strCache>
            </c:strRef>
          </c:cat>
          <c:val>
            <c:numRef>
              <c:f>'Eval. Instituciones'!$T$161:$T$164</c:f>
              <c:numCache>
                <c:formatCode>General</c:formatCode>
                <c:ptCount val="4"/>
                <c:pt idx="0">
                  <c:v>-12</c:v>
                </c:pt>
                <c:pt idx="1">
                  <c:v>-7</c:v>
                </c:pt>
                <c:pt idx="2">
                  <c:v>-5</c:v>
                </c:pt>
                <c:pt idx="3">
                  <c:v>-4</c:v>
                </c:pt>
              </c:numCache>
            </c:numRef>
          </c:val>
        </c:ser>
        <c:ser>
          <c:idx val="1"/>
          <c:order val="1"/>
          <c:tx>
            <c:strRef>
              <c:f>'Eval. Instituciones'!$U$160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Instituciones'!$S$161:$S$164</c:f>
              <c:strCache>
                <c:ptCount val="4"/>
                <c:pt idx="0">
                  <c:v>Los/as consejeros/as regionales </c:v>
                </c:pt>
                <c:pt idx="1">
                  <c:v>El alcalde o alcaldesa de su comuna</c:v>
                </c:pt>
                <c:pt idx="2">
                  <c:v>El Gobierno Regional Metropolitano </c:v>
                </c:pt>
                <c:pt idx="3">
                  <c:v>El Intendente de Santiago </c:v>
                </c:pt>
              </c:strCache>
            </c:strRef>
          </c:cat>
          <c:val>
            <c:numRef>
              <c:f>'Eval. Instituciones'!$U$161:$U$164</c:f>
              <c:numCache>
                <c:formatCode>General</c:formatCode>
                <c:ptCount val="4"/>
                <c:pt idx="0" formatCode="0">
                  <c:v>65</c:v>
                </c:pt>
                <c:pt idx="1">
                  <c:v>80</c:v>
                </c:pt>
                <c:pt idx="2" formatCode="0">
                  <c:v>81</c:v>
                </c:pt>
                <c:pt idx="3" formatCode="0">
                  <c:v>86</c:v>
                </c:pt>
              </c:numCache>
            </c:numRef>
          </c:val>
        </c:ser>
        <c:ser>
          <c:idx val="2"/>
          <c:order val="2"/>
          <c:tx>
            <c:strRef>
              <c:f>'Eval. Instituciones'!$V$160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Instituciones'!$S$161:$S$164</c:f>
              <c:strCache>
                <c:ptCount val="4"/>
                <c:pt idx="0">
                  <c:v>Los/as consejeros/as regionales </c:v>
                </c:pt>
                <c:pt idx="1">
                  <c:v>El alcalde o alcaldesa de su comuna</c:v>
                </c:pt>
                <c:pt idx="2">
                  <c:v>El Gobierno Regional Metropolitano </c:v>
                </c:pt>
                <c:pt idx="3">
                  <c:v>El Intendente de Santiago </c:v>
                </c:pt>
              </c:strCache>
            </c:strRef>
          </c:cat>
          <c:val>
            <c:numRef>
              <c:f>'Eval. Instituciones'!$V$161:$V$164</c:f>
              <c:numCache>
                <c:formatCode>0</c:formatCode>
                <c:ptCount val="4"/>
                <c:pt idx="0">
                  <c:v>-35</c:v>
                </c:pt>
                <c:pt idx="1">
                  <c:v>-20</c:v>
                </c:pt>
                <c:pt idx="2">
                  <c:v>-19</c:v>
                </c:pt>
                <c:pt idx="3">
                  <c:v>-14</c:v>
                </c:pt>
              </c:numCache>
            </c:numRef>
          </c:val>
        </c:ser>
        <c:ser>
          <c:idx val="3"/>
          <c:order val="3"/>
          <c:tx>
            <c:strRef>
              <c:f>'Eval. Instituciones'!$W$160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Instituciones'!$S$161:$S$164</c:f>
              <c:strCache>
                <c:ptCount val="4"/>
                <c:pt idx="0">
                  <c:v>Los/as consejeros/as regionales </c:v>
                </c:pt>
                <c:pt idx="1">
                  <c:v>El alcalde o alcaldesa de su comuna</c:v>
                </c:pt>
                <c:pt idx="2">
                  <c:v>El Gobierno Regional Metropolitano </c:v>
                </c:pt>
                <c:pt idx="3">
                  <c:v>El Intendente de Santiago </c:v>
                </c:pt>
              </c:strCache>
            </c:strRef>
          </c:cat>
          <c:val>
            <c:numRef>
              <c:f>'Eval. Instituciones'!$W$161:$W$164</c:f>
              <c:numCache>
                <c:formatCode>0</c:formatCode>
                <c:ptCount val="4"/>
                <c:pt idx="0">
                  <c:v>37</c:v>
                </c:pt>
                <c:pt idx="1">
                  <c:v>59</c:v>
                </c:pt>
                <c:pt idx="2">
                  <c:v>52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6575520"/>
        <c:axId val="-2076578784"/>
      </c:barChart>
      <c:catAx>
        <c:axId val="-207657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76578784"/>
        <c:crosses val="autoZero"/>
        <c:auto val="1"/>
        <c:lblAlgn val="ctr"/>
        <c:lblOffset val="100"/>
        <c:noMultiLvlLbl val="0"/>
      </c:catAx>
      <c:valAx>
        <c:axId val="-20765787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57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2500260154705E-2"/>
          <c:y val="1.46648948953194E-2"/>
          <c:w val="0.65194821186999197"/>
          <c:h val="8.37761348054114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Calibri"/>
          <a:cs typeface="Calibri"/>
        </a:defRPr>
      </a:pPr>
      <a:endParaRPr lang="es-E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42718446601899E-2"/>
          <c:y val="0.10425610064048101"/>
          <c:w val="0.95289733200825599"/>
          <c:h val="0.6655141066550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'Eval. Instituciones'!$C$187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Instituciones'!$B$188:$B$191</c:f>
              <c:strCache>
                <c:ptCount val="4"/>
                <c:pt idx="0">
                  <c:v>El Intendente de Santiago </c:v>
                </c:pt>
                <c:pt idx="1">
                  <c:v>El Gobierno Regional Metropolitano </c:v>
                </c:pt>
                <c:pt idx="2">
                  <c:v>El alcalde o alcaldesa de su comuna</c:v>
                </c:pt>
                <c:pt idx="3">
                  <c:v>Los/as consejeros/as regionales </c:v>
                </c:pt>
              </c:strCache>
            </c:strRef>
          </c:cat>
          <c:val>
            <c:numRef>
              <c:f>'Eval. Instituciones'!$C$188:$C$191</c:f>
              <c:numCache>
                <c:formatCode>General</c:formatCode>
                <c:ptCount val="4"/>
                <c:pt idx="0">
                  <c:v>81</c:v>
                </c:pt>
                <c:pt idx="1">
                  <c:v>83</c:v>
                </c:pt>
                <c:pt idx="2">
                  <c:v>73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12-434F-8DD8-3E65221BF68A}"/>
            </c:ext>
          </c:extLst>
        </c:ser>
        <c:ser>
          <c:idx val="1"/>
          <c:order val="1"/>
          <c:tx>
            <c:strRef>
              <c:f>'Eval. Instituciones'!$D$187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Instituciones'!$B$188:$B$191</c:f>
              <c:strCache>
                <c:ptCount val="4"/>
                <c:pt idx="0">
                  <c:v>El Intendente de Santiago </c:v>
                </c:pt>
                <c:pt idx="1">
                  <c:v>El Gobierno Regional Metropolitano </c:v>
                </c:pt>
                <c:pt idx="2">
                  <c:v>El alcalde o alcaldesa de su comuna</c:v>
                </c:pt>
                <c:pt idx="3">
                  <c:v>Los/as consejeros/as regionales </c:v>
                </c:pt>
              </c:strCache>
            </c:strRef>
          </c:cat>
          <c:val>
            <c:numRef>
              <c:f>'Eval. Instituciones'!$D$188:$D$191</c:f>
              <c:numCache>
                <c:formatCode>General</c:formatCode>
                <c:ptCount val="4"/>
                <c:pt idx="0">
                  <c:v>82</c:v>
                </c:pt>
                <c:pt idx="1">
                  <c:v>75</c:v>
                </c:pt>
                <c:pt idx="2">
                  <c:v>66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12-434F-8DD8-3E65221BF68A}"/>
            </c:ext>
          </c:extLst>
        </c:ser>
        <c:ser>
          <c:idx val="2"/>
          <c:order val="2"/>
          <c:tx>
            <c:strRef>
              <c:f>'Eval. Instituciones'!$E$187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glow rad="889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'Eval. Instituciones'!$B$188:$B$191</c:f>
              <c:strCache>
                <c:ptCount val="4"/>
                <c:pt idx="0">
                  <c:v>El Intendente de Santiago </c:v>
                </c:pt>
                <c:pt idx="1">
                  <c:v>El Gobierno Regional Metropolitano </c:v>
                </c:pt>
                <c:pt idx="2">
                  <c:v>El alcalde o alcaldesa de su comuna</c:v>
                </c:pt>
                <c:pt idx="3">
                  <c:v>Los/as consejeros/as regionales </c:v>
                </c:pt>
              </c:strCache>
            </c:strRef>
          </c:cat>
          <c:val>
            <c:numRef>
              <c:f>'Eval. Instituciones'!$E$188:$E$191</c:f>
              <c:numCache>
                <c:formatCode>0</c:formatCode>
                <c:ptCount val="4"/>
                <c:pt idx="0">
                  <c:v>86</c:v>
                </c:pt>
                <c:pt idx="1">
                  <c:v>81</c:v>
                </c:pt>
                <c:pt idx="2" formatCode="General">
                  <c:v>80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12-434F-8DD8-3E65221BF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18859680"/>
        <c:axId val="-1918860224"/>
      </c:barChart>
      <c:catAx>
        <c:axId val="-191885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8860224"/>
        <c:crosses val="autoZero"/>
        <c:auto val="1"/>
        <c:lblAlgn val="ctr"/>
        <c:lblOffset val="100"/>
        <c:noMultiLvlLbl val="0"/>
      </c:catAx>
      <c:valAx>
        <c:axId val="-191886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1885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62640470911996E-3"/>
          <c:y val="2.1911861823723601E-2"/>
          <c:w val="0.44516092041892802"/>
          <c:h val="0.104563119126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Sociodemograficas!$B$38:$B$41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D/E</c:v>
                </c:pt>
              </c:strCache>
            </c:strRef>
          </c:cat>
          <c:val>
            <c:numRef>
              <c:f>Sociodemograficas!$C$38:$C$41</c:f>
              <c:numCache>
                <c:formatCode>0%</c:formatCode>
                <c:ptCount val="4"/>
                <c:pt idx="0">
                  <c:v>0.16800000000000001</c:v>
                </c:pt>
                <c:pt idx="1">
                  <c:v>0.193</c:v>
                </c:pt>
                <c:pt idx="2">
                  <c:v>0.33700000000000002</c:v>
                </c:pt>
                <c:pt idx="3">
                  <c:v>0.30199999999999999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04677215033"/>
          <c:y val="9.3975544723576193E-2"/>
          <c:w val="0.60687038922973702"/>
          <c:h val="0.87802483022955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'Eval. Instituciones'!$C$238</c:f>
              <c:strCache>
                <c:ptCount val="1"/>
                <c:pt idx="0">
                  <c:v>Notas 1 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Instituciones'!$B$239:$B$247</c:f>
              <c:strCache>
                <c:ptCount val="9"/>
                <c:pt idx="0">
                  <c:v>Los Parlamentarios </c:v>
                </c:pt>
                <c:pt idx="1">
                  <c:v>Los consejeros regionales metropolitanos</c:v>
                </c:pt>
                <c:pt idx="2">
                  <c:v>Los Ministros/Jueces</c:v>
                </c:pt>
                <c:pt idx="3">
                  <c:v>Seremi´s</c:v>
                </c:pt>
                <c:pt idx="4">
                  <c:v>El Transantiago</c:v>
                </c:pt>
                <c:pt idx="5">
                  <c:v>El Gobierno Regional Metropolitano</c:v>
                </c:pt>
                <c:pt idx="6">
                  <c:v>La Intendencia de Santiago</c:v>
                </c:pt>
                <c:pt idx="7">
                  <c:v>Su Alcalde, alcaldesa</c:v>
                </c:pt>
                <c:pt idx="8">
                  <c:v>El Metro </c:v>
                </c:pt>
              </c:strCache>
            </c:strRef>
          </c:cat>
          <c:val>
            <c:numRef>
              <c:f>'Eval. Instituciones'!$C$239:$C$247</c:f>
              <c:numCache>
                <c:formatCode>General</c:formatCode>
                <c:ptCount val="9"/>
                <c:pt idx="0">
                  <c:v>-46</c:v>
                </c:pt>
                <c:pt idx="1">
                  <c:v>-31</c:v>
                </c:pt>
                <c:pt idx="2">
                  <c:v>-41</c:v>
                </c:pt>
                <c:pt idx="3">
                  <c:v>-32</c:v>
                </c:pt>
                <c:pt idx="4">
                  <c:v>-31</c:v>
                </c:pt>
                <c:pt idx="5">
                  <c:v>-37</c:v>
                </c:pt>
                <c:pt idx="6">
                  <c:v>-20</c:v>
                </c:pt>
                <c:pt idx="7">
                  <c:v>-16</c:v>
                </c:pt>
                <c:pt idx="8">
                  <c:v>-9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AB-45F5-94EC-7891FABF7CD7}"/>
            </c:ext>
          </c:extLst>
        </c:ser>
        <c:ser>
          <c:idx val="1"/>
          <c:order val="1"/>
          <c:tx>
            <c:strRef>
              <c:f>'Eval. Instituciones'!$D$238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Instituciones'!$B$239:$B$247</c:f>
              <c:strCache>
                <c:ptCount val="9"/>
                <c:pt idx="0">
                  <c:v>Los Parlamentarios </c:v>
                </c:pt>
                <c:pt idx="1">
                  <c:v>Los consejeros regionales metropolitanos</c:v>
                </c:pt>
                <c:pt idx="2">
                  <c:v>Los Ministros/Jueces</c:v>
                </c:pt>
                <c:pt idx="3">
                  <c:v>Seremi´s</c:v>
                </c:pt>
                <c:pt idx="4">
                  <c:v>El Transantiago</c:v>
                </c:pt>
                <c:pt idx="5">
                  <c:v>El Gobierno Regional Metropolitano</c:v>
                </c:pt>
                <c:pt idx="6">
                  <c:v>La Intendencia de Santiago</c:v>
                </c:pt>
                <c:pt idx="7">
                  <c:v>Su Alcalde, alcaldesa</c:v>
                </c:pt>
                <c:pt idx="8">
                  <c:v>El Metro </c:v>
                </c:pt>
              </c:strCache>
            </c:strRef>
          </c:cat>
          <c:val>
            <c:numRef>
              <c:f>'Eval. Instituciones'!$D$239:$D$247</c:f>
              <c:numCache>
                <c:formatCode>0</c:formatCode>
                <c:ptCount val="9"/>
                <c:pt idx="0">
                  <c:v>-79</c:v>
                </c:pt>
                <c:pt idx="1">
                  <c:v>-43.6</c:v>
                </c:pt>
                <c:pt idx="2">
                  <c:v>-72.599999999999994</c:v>
                </c:pt>
                <c:pt idx="3">
                  <c:v>-57.9</c:v>
                </c:pt>
                <c:pt idx="4">
                  <c:v>-68.599999999999994</c:v>
                </c:pt>
                <c:pt idx="5">
                  <c:v>-37.300000000000011</c:v>
                </c:pt>
                <c:pt idx="6">
                  <c:v>-39.200000000000003</c:v>
                </c:pt>
                <c:pt idx="7">
                  <c:v>-35.6</c:v>
                </c:pt>
                <c:pt idx="8">
                  <c:v>-28.6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AB-45F5-94EC-7891FABF7CD7}"/>
            </c:ext>
          </c:extLst>
        </c:ser>
        <c:ser>
          <c:idx val="2"/>
          <c:order val="2"/>
          <c:tx>
            <c:strRef>
              <c:f>'Eval. Instituciones'!$E$238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AB-45F5-94EC-7891FABF7C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AB-45F5-94EC-7891FABF7C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AB-45F5-94EC-7891FABF7C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AB-45F5-94EC-7891FABF7C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AB-45F5-94EC-7891FABF7C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5AB-45F5-94EC-7891FABF7C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5AB-45F5-94EC-7891FABF7C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5AB-45F5-94EC-7891FABF7C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'Eval. Instituciones'!$B$239:$B$247</c:f>
              <c:strCache>
                <c:ptCount val="9"/>
                <c:pt idx="0">
                  <c:v>Los Parlamentarios </c:v>
                </c:pt>
                <c:pt idx="1">
                  <c:v>Los consejeros regionales metropolitanos</c:v>
                </c:pt>
                <c:pt idx="2">
                  <c:v>Los Ministros/Jueces</c:v>
                </c:pt>
                <c:pt idx="3">
                  <c:v>Seremi´s</c:v>
                </c:pt>
                <c:pt idx="4">
                  <c:v>El Transantiago</c:v>
                </c:pt>
                <c:pt idx="5">
                  <c:v>El Gobierno Regional Metropolitano</c:v>
                </c:pt>
                <c:pt idx="6">
                  <c:v>La Intendencia de Santiago</c:v>
                </c:pt>
                <c:pt idx="7">
                  <c:v>Su Alcalde, alcaldesa</c:v>
                </c:pt>
                <c:pt idx="8">
                  <c:v>El Metro </c:v>
                </c:pt>
              </c:strCache>
            </c:strRef>
          </c:cat>
          <c:val>
            <c:numRef>
              <c:f>'Eval. Instituciones'!$E$239:$E$247</c:f>
              <c:numCache>
                <c:formatCode>0</c:formatCode>
                <c:ptCount val="9"/>
                <c:pt idx="0">
                  <c:v>15.2</c:v>
                </c:pt>
                <c:pt idx="1">
                  <c:v>20.5</c:v>
                </c:pt>
                <c:pt idx="2">
                  <c:v>20.8</c:v>
                </c:pt>
                <c:pt idx="3">
                  <c:v>21.6</c:v>
                </c:pt>
                <c:pt idx="4">
                  <c:v>29.5</c:v>
                </c:pt>
                <c:pt idx="5">
                  <c:v>30.8</c:v>
                </c:pt>
                <c:pt idx="6">
                  <c:v>41.9</c:v>
                </c:pt>
                <c:pt idx="7">
                  <c:v>59.8</c:v>
                </c:pt>
                <c:pt idx="8">
                  <c:v>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AB-45F5-94EC-7891FABF7CD7}"/>
            </c:ext>
          </c:extLst>
        </c:ser>
        <c:ser>
          <c:idx val="3"/>
          <c:order val="3"/>
          <c:tx>
            <c:strRef>
              <c:f>'Eval. Instituciones'!$F$238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09401709401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10256410256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35042735042696E-3"/>
                  <c:y val="-1.34161152927543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3675213675220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'Eval. Instituciones'!$B$239:$B$247</c:f>
              <c:strCache>
                <c:ptCount val="9"/>
                <c:pt idx="0">
                  <c:v>Los Parlamentarios </c:v>
                </c:pt>
                <c:pt idx="1">
                  <c:v>Los consejeros regionales metropolitanos</c:v>
                </c:pt>
                <c:pt idx="2">
                  <c:v>Los Ministros/Jueces</c:v>
                </c:pt>
                <c:pt idx="3">
                  <c:v>Seremi´s</c:v>
                </c:pt>
                <c:pt idx="4">
                  <c:v>El Transantiago</c:v>
                </c:pt>
                <c:pt idx="5">
                  <c:v>El Gobierno Regional Metropolitano</c:v>
                </c:pt>
                <c:pt idx="6">
                  <c:v>La Intendencia de Santiago</c:v>
                </c:pt>
                <c:pt idx="7">
                  <c:v>Su Alcalde, alcaldesa</c:v>
                </c:pt>
                <c:pt idx="8">
                  <c:v>El Metro </c:v>
                </c:pt>
              </c:strCache>
            </c:strRef>
          </c:cat>
          <c:val>
            <c:numRef>
              <c:f>'Eval. Instituciones'!$F$239:$F$247</c:f>
              <c:numCache>
                <c:formatCode>0</c:formatCode>
                <c:ptCount val="9"/>
                <c:pt idx="0">
                  <c:v>4.7</c:v>
                </c:pt>
                <c:pt idx="1">
                  <c:v>6.2</c:v>
                </c:pt>
                <c:pt idx="2">
                  <c:v>7.7</c:v>
                </c:pt>
                <c:pt idx="3">
                  <c:v>8.1</c:v>
                </c:pt>
                <c:pt idx="4">
                  <c:v>10.5</c:v>
                </c:pt>
                <c:pt idx="5">
                  <c:v>10.6</c:v>
                </c:pt>
                <c:pt idx="6">
                  <c:v>19.2</c:v>
                </c:pt>
                <c:pt idx="7">
                  <c:v>37</c:v>
                </c:pt>
                <c:pt idx="8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6579328"/>
        <c:axId val="-2076578240"/>
      </c:barChart>
      <c:catAx>
        <c:axId val="-207657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/>
            </a:pPr>
            <a:endParaRPr lang="es-ES"/>
          </a:p>
        </c:txPr>
        <c:crossAx val="-2076578240"/>
        <c:crosses val="autoZero"/>
        <c:auto val="1"/>
        <c:lblAlgn val="ctr"/>
        <c:lblOffset val="100"/>
        <c:noMultiLvlLbl val="0"/>
      </c:catAx>
      <c:valAx>
        <c:axId val="-2076578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65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165634345493397E-3"/>
          <c:y val="4.9160521601466502E-4"/>
          <c:w val="0.51114072279426603"/>
          <c:h val="7.919306464298990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Calibri"/>
          <a:cs typeface="Calibri"/>
        </a:defRPr>
      </a:pPr>
      <a:endParaRPr lang="es-E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90969660261003E-2"/>
          <c:y val="0.110944527736132"/>
          <c:w val="0.94527680193821895"/>
          <c:h val="0.77029548218016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'Gestión Intendencia'!$D$4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Intendencia'!$C$5:$C$12</c:f>
              <c:strCache>
                <c:ptCount val="8"/>
                <c:pt idx="0">
                  <c:v>El programa sobre tenencia responsable de mascotas (Cuidado con el Perro)</c:v>
                </c:pt>
                <c:pt idx="1">
                  <c:v>El sistema de bicicletas públicas naranjas</c:v>
                </c:pt>
                <c:pt idx="2">
                  <c:v>El Mapocho Pedaleable</c:v>
                </c:pt>
                <c:pt idx="3">
                  <c:v>El Plan Santiago recicla</c:v>
                </c:pt>
                <c:pt idx="4">
                  <c:v>La Campaña contra microbasurales y vertederos ilegales</c:v>
                </c:pt>
                <c:pt idx="5">
                  <c:v>El nuevo Parque Metropolitano en Cerro Chena</c:v>
                </c:pt>
                <c:pt idx="6">
                  <c:v>Parque nacional rio clarillo</c:v>
                </c:pt>
                <c:pt idx="7">
                  <c:v>Plaza de Bolsillo</c:v>
                </c:pt>
              </c:strCache>
            </c:strRef>
          </c:cat>
          <c:val>
            <c:numRef>
              <c:f>'Gestión Intendencia'!$D$5:$D$12</c:f>
              <c:numCache>
                <c:formatCode>General</c:formatCode>
                <c:ptCount val="8"/>
                <c:pt idx="0">
                  <c:v>31</c:v>
                </c:pt>
                <c:pt idx="1">
                  <c:v>49</c:v>
                </c:pt>
                <c:pt idx="3">
                  <c:v>44</c:v>
                </c:pt>
                <c:pt idx="4">
                  <c:v>28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59-498F-8AAE-56A6033FD10B}"/>
            </c:ext>
          </c:extLst>
        </c:ser>
        <c:ser>
          <c:idx val="1"/>
          <c:order val="1"/>
          <c:tx>
            <c:strRef>
              <c:f>'Gestión Intendencia'!$E$4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Intendencia'!$C$5:$C$12</c:f>
              <c:strCache>
                <c:ptCount val="8"/>
                <c:pt idx="0">
                  <c:v>El programa sobre tenencia responsable de mascotas (Cuidado con el Perro)</c:v>
                </c:pt>
                <c:pt idx="1">
                  <c:v>El sistema de bicicletas públicas naranjas</c:v>
                </c:pt>
                <c:pt idx="2">
                  <c:v>El Mapocho Pedaleable</c:v>
                </c:pt>
                <c:pt idx="3">
                  <c:v>El Plan Santiago recicla</c:v>
                </c:pt>
                <c:pt idx="4">
                  <c:v>La Campaña contra microbasurales y vertederos ilegales</c:v>
                </c:pt>
                <c:pt idx="5">
                  <c:v>El nuevo Parque Metropolitano en Cerro Chena</c:v>
                </c:pt>
                <c:pt idx="6">
                  <c:v>Parque nacional rio clarillo</c:v>
                </c:pt>
                <c:pt idx="7">
                  <c:v>Plaza de Bolsillo</c:v>
                </c:pt>
              </c:strCache>
            </c:strRef>
          </c:cat>
          <c:val>
            <c:numRef>
              <c:f>'Gestión Intendencia'!$E$5:$E$12</c:f>
              <c:numCache>
                <c:formatCode>General</c:formatCode>
                <c:ptCount val="8"/>
                <c:pt idx="0">
                  <c:v>65</c:v>
                </c:pt>
                <c:pt idx="1">
                  <c:v>71</c:v>
                </c:pt>
                <c:pt idx="2">
                  <c:v>57</c:v>
                </c:pt>
                <c:pt idx="3">
                  <c:v>48</c:v>
                </c:pt>
                <c:pt idx="4">
                  <c:v>31</c:v>
                </c:pt>
                <c:pt idx="5">
                  <c:v>36</c:v>
                </c:pt>
                <c:pt idx="6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59-498F-8AAE-56A6033FD10B}"/>
            </c:ext>
          </c:extLst>
        </c:ser>
        <c:ser>
          <c:idx val="2"/>
          <c:order val="2"/>
          <c:tx>
            <c:strRef>
              <c:f>'Gestión Intendencia'!$F$4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Intendencia'!$C$5:$C$12</c:f>
              <c:strCache>
                <c:ptCount val="8"/>
                <c:pt idx="0">
                  <c:v>El programa sobre tenencia responsable de mascotas (Cuidado con el Perro)</c:v>
                </c:pt>
                <c:pt idx="1">
                  <c:v>El sistema de bicicletas públicas naranjas</c:v>
                </c:pt>
                <c:pt idx="2">
                  <c:v>El Mapocho Pedaleable</c:v>
                </c:pt>
                <c:pt idx="3">
                  <c:v>El Plan Santiago recicla</c:v>
                </c:pt>
                <c:pt idx="4">
                  <c:v>La Campaña contra microbasurales y vertederos ilegales</c:v>
                </c:pt>
                <c:pt idx="5">
                  <c:v>El nuevo Parque Metropolitano en Cerro Chena</c:v>
                </c:pt>
                <c:pt idx="6">
                  <c:v>Parque nacional rio clarillo</c:v>
                </c:pt>
                <c:pt idx="7">
                  <c:v>Plaza de Bolsillo</c:v>
                </c:pt>
              </c:strCache>
            </c:strRef>
          </c:cat>
          <c:val>
            <c:numRef>
              <c:f>'Gestión Intendencia'!$F$5:$F$12</c:f>
              <c:numCache>
                <c:formatCode>General</c:formatCode>
                <c:ptCount val="8"/>
                <c:pt idx="0">
                  <c:v>55</c:v>
                </c:pt>
                <c:pt idx="1">
                  <c:v>56</c:v>
                </c:pt>
                <c:pt idx="2">
                  <c:v>59</c:v>
                </c:pt>
                <c:pt idx="3">
                  <c:v>45</c:v>
                </c:pt>
                <c:pt idx="4">
                  <c:v>32</c:v>
                </c:pt>
                <c:pt idx="5">
                  <c:v>24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59-498F-8AAE-56A6033FD10B}"/>
            </c:ext>
          </c:extLst>
        </c:ser>
        <c:ser>
          <c:idx val="3"/>
          <c:order val="3"/>
          <c:tx>
            <c:strRef>
              <c:f>'Gestión Intendencia'!$G$4</c:f>
              <c:strCache>
                <c:ptCount val="1"/>
                <c:pt idx="0">
                  <c:v>2017</c:v>
                </c:pt>
              </c:strCache>
            </c:strRef>
          </c:tx>
          <c:spPr>
            <a:effectLst>
              <a:glow rad="889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Intendencia'!$C$5:$C$12</c:f>
              <c:strCache>
                <c:ptCount val="8"/>
                <c:pt idx="0">
                  <c:v>El programa sobre tenencia responsable de mascotas (Cuidado con el Perro)</c:v>
                </c:pt>
                <c:pt idx="1">
                  <c:v>El sistema de bicicletas públicas naranjas</c:v>
                </c:pt>
                <c:pt idx="2">
                  <c:v>El Mapocho Pedaleable</c:v>
                </c:pt>
                <c:pt idx="3">
                  <c:v>El Plan Santiago recicla</c:v>
                </c:pt>
                <c:pt idx="4">
                  <c:v>La Campaña contra microbasurales y vertederos ilegales</c:v>
                </c:pt>
                <c:pt idx="5">
                  <c:v>El nuevo Parque Metropolitano en Cerro Chena</c:v>
                </c:pt>
                <c:pt idx="6">
                  <c:v>Parque nacional rio clarillo</c:v>
                </c:pt>
                <c:pt idx="7">
                  <c:v>Plaza de Bolsillo</c:v>
                </c:pt>
              </c:strCache>
            </c:strRef>
          </c:cat>
          <c:val>
            <c:numRef>
              <c:f>'Gestión Intendencia'!$G$5:$G$12</c:f>
              <c:numCache>
                <c:formatCode>0</c:formatCode>
                <c:ptCount val="8"/>
                <c:pt idx="0">
                  <c:v>80</c:v>
                </c:pt>
                <c:pt idx="1">
                  <c:v>76.5</c:v>
                </c:pt>
                <c:pt idx="2">
                  <c:v>64.400000000000006</c:v>
                </c:pt>
                <c:pt idx="3">
                  <c:v>47.5</c:v>
                </c:pt>
                <c:pt idx="4">
                  <c:v>48</c:v>
                </c:pt>
                <c:pt idx="5">
                  <c:v>34.800000000000011</c:v>
                </c:pt>
                <c:pt idx="6">
                  <c:v>27.7</c:v>
                </c:pt>
                <c:pt idx="7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59-498F-8AAE-56A6033FD1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6576064"/>
        <c:axId val="-2076573888"/>
      </c:barChart>
      <c:catAx>
        <c:axId val="-20765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-2076573888"/>
        <c:crosses val="autoZero"/>
        <c:auto val="1"/>
        <c:lblAlgn val="ctr"/>
        <c:lblOffset val="100"/>
        <c:noMultiLvlLbl val="0"/>
      </c:catAx>
      <c:valAx>
        <c:axId val="-207657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657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821155222729999E-2"/>
          <c:y val="1.0747146111983401E-2"/>
          <c:w val="0.35280821540664098"/>
          <c:h val="6.99599806396014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668857242768098"/>
          <c:y val="9.6415327564894904E-2"/>
          <c:w val="0.49785279328598497"/>
          <c:h val="0.871446229913472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'Gestión Intendencia'!$D$67</c:f>
              <c:strCache>
                <c:ptCount val="1"/>
                <c:pt idx="0">
                  <c:v>Notas 1 y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94017094016999E-2"/>
                  <c:y val="-4.8192771084337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367521367521299E-2"/>
                  <c:y val="-4.8192771084337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367521367521399E-2"/>
                  <c:y val="-4.8192771084337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367521367521399E-2"/>
                  <c:y val="-4.8192771084337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0940170940172E-2"/>
                  <c:y val="-4.819277108433730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094017094017099E-2"/>
                  <c:y val="-7.2289156626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094017094016999E-2"/>
                  <c:y val="-7.2289156626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'Gestión Intendencia'!$C$68:$C$77</c:f>
              <c:strCache>
                <c:ptCount val="10"/>
                <c:pt idx="0">
                  <c:v>Plan Santiago recicla</c:v>
                </c:pt>
                <c:pt idx="1">
                  <c:v>Mapocho Pedaleable</c:v>
                </c:pt>
                <c:pt idx="2">
                  <c:v>Carnaval de Santiago</c:v>
                </c:pt>
                <c:pt idx="3">
                  <c:v>Parque Met Cerro Chena</c:v>
                </c:pt>
                <c:pt idx="4">
                  <c:v>Plazas de Bolsillo</c:v>
                </c:pt>
                <c:pt idx="5">
                  <c:v>Santiago es Mío</c:v>
                </c:pt>
                <c:pt idx="6">
                  <c:v>Programa tenencia responsable mascotas</c:v>
                </c:pt>
                <c:pt idx="7">
                  <c:v>Parque rio clarillo</c:v>
                </c:pt>
                <c:pt idx="8">
                  <c:v>Metro línea 3 y 6</c:v>
                </c:pt>
                <c:pt idx="9">
                  <c:v>Metro-Tren Rancagua Express</c:v>
                </c:pt>
              </c:strCache>
            </c:strRef>
          </c:cat>
          <c:val>
            <c:numRef>
              <c:f>'Gestión Intendencia'!$D$68:$D$77</c:f>
              <c:numCache>
                <c:formatCode>General</c:formatCode>
                <c:ptCount val="10"/>
                <c:pt idx="0">
                  <c:v>-4</c:v>
                </c:pt>
                <c:pt idx="1">
                  <c:v>-5</c:v>
                </c:pt>
                <c:pt idx="2">
                  <c:v>-4</c:v>
                </c:pt>
                <c:pt idx="3">
                  <c:v>-2</c:v>
                </c:pt>
                <c:pt idx="4">
                  <c:v>-3</c:v>
                </c:pt>
                <c:pt idx="5">
                  <c:v>-5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-1</c:v>
                </c:pt>
              </c:numCache>
            </c:numRef>
          </c:val>
        </c:ser>
        <c:ser>
          <c:idx val="1"/>
          <c:order val="1"/>
          <c:tx>
            <c:strRef>
              <c:f>'Gestión Intendencia'!$E$67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Intendencia'!$C$68:$C$77</c:f>
              <c:strCache>
                <c:ptCount val="10"/>
                <c:pt idx="0">
                  <c:v>Plan Santiago recicla</c:v>
                </c:pt>
                <c:pt idx="1">
                  <c:v>Mapocho Pedaleable</c:v>
                </c:pt>
                <c:pt idx="2">
                  <c:v>Carnaval de Santiago</c:v>
                </c:pt>
                <c:pt idx="3">
                  <c:v>Parque Met Cerro Chena</c:v>
                </c:pt>
                <c:pt idx="4">
                  <c:v>Plazas de Bolsillo</c:v>
                </c:pt>
                <c:pt idx="5">
                  <c:v>Santiago es Mío</c:v>
                </c:pt>
                <c:pt idx="6">
                  <c:v>Programa tenencia responsable mascotas</c:v>
                </c:pt>
                <c:pt idx="7">
                  <c:v>Parque rio clarillo</c:v>
                </c:pt>
                <c:pt idx="8">
                  <c:v>Metro línea 3 y 6</c:v>
                </c:pt>
                <c:pt idx="9">
                  <c:v>Metro-Tren Rancagua Express</c:v>
                </c:pt>
              </c:strCache>
            </c:strRef>
          </c:cat>
          <c:val>
            <c:numRef>
              <c:f>'Gestión Intendencia'!$E$68:$E$77</c:f>
              <c:numCache>
                <c:formatCode>General</c:formatCode>
                <c:ptCount val="10"/>
                <c:pt idx="0">
                  <c:v>77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83</c:v>
                </c:pt>
                <c:pt idx="5">
                  <c:v>85</c:v>
                </c:pt>
                <c:pt idx="6">
                  <c:v>86</c:v>
                </c:pt>
                <c:pt idx="7">
                  <c:v>90</c:v>
                </c:pt>
                <c:pt idx="8">
                  <c:v>92</c:v>
                </c:pt>
                <c:pt idx="9">
                  <c:v>93</c:v>
                </c:pt>
              </c:numCache>
            </c:numRef>
          </c:val>
        </c:ser>
        <c:ser>
          <c:idx val="2"/>
          <c:order val="2"/>
          <c:tx>
            <c:strRef>
              <c:f>'Gestión Intendencia'!$F$67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4102564102564898E-3"/>
                  <c:y val="-7.2289156626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41025641025641E-3"/>
                  <c:y val="-7.2289156626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'Gestión Intendencia'!$C$68:$C$77</c:f>
              <c:strCache>
                <c:ptCount val="10"/>
                <c:pt idx="0">
                  <c:v>Plan Santiago recicla</c:v>
                </c:pt>
                <c:pt idx="1">
                  <c:v>Mapocho Pedaleable</c:v>
                </c:pt>
                <c:pt idx="2">
                  <c:v>Carnaval de Santiago</c:v>
                </c:pt>
                <c:pt idx="3">
                  <c:v>Parque Met Cerro Chena</c:v>
                </c:pt>
                <c:pt idx="4">
                  <c:v>Plazas de Bolsillo</c:v>
                </c:pt>
                <c:pt idx="5">
                  <c:v>Santiago es Mío</c:v>
                </c:pt>
                <c:pt idx="6">
                  <c:v>Programa tenencia responsable mascotas</c:v>
                </c:pt>
                <c:pt idx="7">
                  <c:v>Parque rio clarillo</c:v>
                </c:pt>
                <c:pt idx="8">
                  <c:v>Metro línea 3 y 6</c:v>
                </c:pt>
                <c:pt idx="9">
                  <c:v>Metro-Tren Rancagua Express</c:v>
                </c:pt>
              </c:strCache>
            </c:strRef>
          </c:cat>
          <c:val>
            <c:numRef>
              <c:f>'Gestión Intendencia'!$F$68:$F$77</c:f>
              <c:numCache>
                <c:formatCode>General</c:formatCode>
                <c:ptCount val="10"/>
                <c:pt idx="0">
                  <c:v>-23</c:v>
                </c:pt>
                <c:pt idx="1">
                  <c:v>-19</c:v>
                </c:pt>
                <c:pt idx="2">
                  <c:v>-18</c:v>
                </c:pt>
                <c:pt idx="3">
                  <c:v>-17</c:v>
                </c:pt>
                <c:pt idx="4">
                  <c:v>-17</c:v>
                </c:pt>
                <c:pt idx="5">
                  <c:v>-15</c:v>
                </c:pt>
                <c:pt idx="6">
                  <c:v>-14</c:v>
                </c:pt>
                <c:pt idx="7">
                  <c:v>-10</c:v>
                </c:pt>
                <c:pt idx="8">
                  <c:v>-8</c:v>
                </c:pt>
                <c:pt idx="9">
                  <c:v>-7</c:v>
                </c:pt>
              </c:numCache>
            </c:numRef>
          </c:val>
        </c:ser>
        <c:ser>
          <c:idx val="3"/>
          <c:order val="3"/>
          <c:tx>
            <c:strRef>
              <c:f>'Gestión Intendencia'!$G$67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Intendencia'!$C$68:$C$77</c:f>
              <c:strCache>
                <c:ptCount val="10"/>
                <c:pt idx="0">
                  <c:v>Plan Santiago recicla</c:v>
                </c:pt>
                <c:pt idx="1">
                  <c:v>Mapocho Pedaleable</c:v>
                </c:pt>
                <c:pt idx="2">
                  <c:v>Carnaval de Santiago</c:v>
                </c:pt>
                <c:pt idx="3">
                  <c:v>Parque Met Cerro Chena</c:v>
                </c:pt>
                <c:pt idx="4">
                  <c:v>Plazas de Bolsillo</c:v>
                </c:pt>
                <c:pt idx="5">
                  <c:v>Santiago es Mío</c:v>
                </c:pt>
                <c:pt idx="6">
                  <c:v>Programa tenencia responsable mascotas</c:v>
                </c:pt>
                <c:pt idx="7">
                  <c:v>Parque rio clarillo</c:v>
                </c:pt>
                <c:pt idx="8">
                  <c:v>Metro línea 3 y 6</c:v>
                </c:pt>
                <c:pt idx="9">
                  <c:v>Metro-Tren Rancagua Express</c:v>
                </c:pt>
              </c:strCache>
            </c:strRef>
          </c:cat>
          <c:val>
            <c:numRef>
              <c:f>'Gestión Intendencia'!$G$68:$G$77</c:f>
              <c:numCache>
                <c:formatCode>General</c:formatCode>
                <c:ptCount val="10"/>
                <c:pt idx="0">
                  <c:v>60</c:v>
                </c:pt>
                <c:pt idx="1">
                  <c:v>58</c:v>
                </c:pt>
                <c:pt idx="2">
                  <c:v>57</c:v>
                </c:pt>
                <c:pt idx="3">
                  <c:v>64</c:v>
                </c:pt>
                <c:pt idx="4">
                  <c:v>64</c:v>
                </c:pt>
                <c:pt idx="5">
                  <c:v>61</c:v>
                </c:pt>
                <c:pt idx="6">
                  <c:v>66</c:v>
                </c:pt>
                <c:pt idx="7">
                  <c:v>73</c:v>
                </c:pt>
                <c:pt idx="8">
                  <c:v>74</c:v>
                </c:pt>
                <c:pt idx="9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6572256"/>
        <c:axId val="-2076572800"/>
      </c:barChart>
      <c:catAx>
        <c:axId val="-2076572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76572800"/>
        <c:crosses val="autoZero"/>
        <c:auto val="1"/>
        <c:lblAlgn val="ctr"/>
        <c:lblOffset val="100"/>
        <c:noMultiLvlLbl val="0"/>
      </c:catAx>
      <c:valAx>
        <c:axId val="-2076572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57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5514825577895E-3"/>
          <c:y val="2.0809203546713999E-4"/>
          <c:w val="0.60793949186673202"/>
          <c:h val="9.723523743710030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j-lt"/>
        </a:defRPr>
      </a:pPr>
      <a:endParaRPr lang="es-E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70294097853198"/>
          <c:y val="9.2265943012211596E-2"/>
          <c:w val="0.69844484824012398"/>
          <c:h val="0.872455902306649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'Gestión Intendencia'!$U$67</c:f>
              <c:strCache>
                <c:ptCount val="1"/>
                <c:pt idx="0">
                  <c:v>Notas 1 y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Intendencia'!$T$68:$T$77</c:f>
              <c:strCache>
                <c:ptCount val="10"/>
                <c:pt idx="0">
                  <c:v>Seguridad en los estadios</c:v>
                </c:pt>
                <c:pt idx="1">
                  <c:v>Reinsertar socialmente personas con condenas</c:v>
                </c:pt>
                <c:pt idx="2">
                  <c:v>Plan Bajos de Mena, La Legua y El Castillo</c:v>
                </c:pt>
                <c:pt idx="3">
                  <c:v>Pavimentación de veredas </c:v>
                </c:pt>
                <c:pt idx="4">
                  <c:v>Campaña microbasurales </c:v>
                </c:pt>
                <c:pt idx="5">
                  <c:v>La App  'Aire Santiago' </c:v>
                </c:pt>
                <c:pt idx="6">
                  <c:v>Programa deserción y mejorar convivencia escolar</c:v>
                </c:pt>
                <c:pt idx="7">
                  <c:v>Nueva Alameda-Providencia</c:v>
                </c:pt>
                <c:pt idx="8">
                  <c:v>Bicicletas públicas naranjas</c:v>
                </c:pt>
                <c:pt idx="9">
                  <c:v>Plan de Invierno</c:v>
                </c:pt>
              </c:strCache>
            </c:strRef>
          </c:cat>
          <c:val>
            <c:numRef>
              <c:f>'Gestión Intendencia'!$U$68:$U$77</c:f>
              <c:numCache>
                <c:formatCode>General</c:formatCode>
                <c:ptCount val="10"/>
                <c:pt idx="0">
                  <c:v>-16</c:v>
                </c:pt>
                <c:pt idx="1">
                  <c:v>-17</c:v>
                </c:pt>
                <c:pt idx="2">
                  <c:v>-10</c:v>
                </c:pt>
                <c:pt idx="3">
                  <c:v>-8</c:v>
                </c:pt>
                <c:pt idx="4">
                  <c:v>-10</c:v>
                </c:pt>
                <c:pt idx="5">
                  <c:v>-10</c:v>
                </c:pt>
                <c:pt idx="6">
                  <c:v>-7</c:v>
                </c:pt>
                <c:pt idx="7">
                  <c:v>-6</c:v>
                </c:pt>
                <c:pt idx="8">
                  <c:v>-7</c:v>
                </c:pt>
                <c:pt idx="9">
                  <c:v>-5</c:v>
                </c:pt>
              </c:numCache>
            </c:numRef>
          </c:val>
        </c:ser>
        <c:ser>
          <c:idx val="1"/>
          <c:order val="1"/>
          <c:tx>
            <c:strRef>
              <c:f>'Gestión Intendencia'!$V$67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'Gestión Intendencia'!$T$68:$T$77</c:f>
              <c:strCache>
                <c:ptCount val="10"/>
                <c:pt idx="0">
                  <c:v>Seguridad en los estadios</c:v>
                </c:pt>
                <c:pt idx="1">
                  <c:v>Reinsertar socialmente personas con condenas</c:v>
                </c:pt>
                <c:pt idx="2">
                  <c:v>Plan Bajos de Mena, La Legua y El Castillo</c:v>
                </c:pt>
                <c:pt idx="3">
                  <c:v>Pavimentación de veredas </c:v>
                </c:pt>
                <c:pt idx="4">
                  <c:v>Campaña microbasurales </c:v>
                </c:pt>
                <c:pt idx="5">
                  <c:v>La App  'Aire Santiago' </c:v>
                </c:pt>
                <c:pt idx="6">
                  <c:v>Programa deserción y mejorar convivencia escolar</c:v>
                </c:pt>
                <c:pt idx="7">
                  <c:v>Nueva Alameda-Providencia</c:v>
                </c:pt>
                <c:pt idx="8">
                  <c:v>Bicicletas públicas naranjas</c:v>
                </c:pt>
                <c:pt idx="9">
                  <c:v>Plan de Invierno</c:v>
                </c:pt>
              </c:strCache>
            </c:strRef>
          </c:cat>
          <c:val>
            <c:numRef>
              <c:f>'Gestión Intendencia'!$V$68:$V$77</c:f>
              <c:numCache>
                <c:formatCode>General</c:formatCode>
                <c:ptCount val="10"/>
                <c:pt idx="0">
                  <c:v>51</c:v>
                </c:pt>
                <c:pt idx="1">
                  <c:v>56</c:v>
                </c:pt>
                <c:pt idx="2">
                  <c:v>68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72</c:v>
                </c:pt>
                <c:pt idx="7">
                  <c:v>73</c:v>
                </c:pt>
                <c:pt idx="8">
                  <c:v>75</c:v>
                </c:pt>
                <c:pt idx="9">
                  <c:v>76</c:v>
                </c:pt>
              </c:numCache>
            </c:numRef>
          </c:val>
        </c:ser>
        <c:ser>
          <c:idx val="2"/>
          <c:order val="2"/>
          <c:tx>
            <c:strRef>
              <c:f>'Gestión Intendencia'!$W$67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'Gestión Intendencia'!$T$68:$T$77</c:f>
              <c:strCache>
                <c:ptCount val="10"/>
                <c:pt idx="0">
                  <c:v>Seguridad en los estadios</c:v>
                </c:pt>
                <c:pt idx="1">
                  <c:v>Reinsertar socialmente personas con condenas</c:v>
                </c:pt>
                <c:pt idx="2">
                  <c:v>Plan Bajos de Mena, La Legua y El Castillo</c:v>
                </c:pt>
                <c:pt idx="3">
                  <c:v>Pavimentación de veredas </c:v>
                </c:pt>
                <c:pt idx="4">
                  <c:v>Campaña microbasurales </c:v>
                </c:pt>
                <c:pt idx="5">
                  <c:v>La App  'Aire Santiago' </c:v>
                </c:pt>
                <c:pt idx="6">
                  <c:v>Programa deserción y mejorar convivencia escolar</c:v>
                </c:pt>
                <c:pt idx="7">
                  <c:v>Nueva Alameda-Providencia</c:v>
                </c:pt>
                <c:pt idx="8">
                  <c:v>Bicicletas públicas naranjas</c:v>
                </c:pt>
                <c:pt idx="9">
                  <c:v>Plan de Invierno</c:v>
                </c:pt>
              </c:strCache>
            </c:strRef>
          </c:cat>
          <c:val>
            <c:numRef>
              <c:f>'Gestión Intendencia'!$W$68:$W$77</c:f>
              <c:numCache>
                <c:formatCode>General</c:formatCode>
                <c:ptCount val="10"/>
                <c:pt idx="0">
                  <c:v>-49</c:v>
                </c:pt>
                <c:pt idx="1">
                  <c:v>-44</c:v>
                </c:pt>
                <c:pt idx="2">
                  <c:v>-32</c:v>
                </c:pt>
                <c:pt idx="3">
                  <c:v>-29</c:v>
                </c:pt>
                <c:pt idx="4">
                  <c:v>-29</c:v>
                </c:pt>
                <c:pt idx="5">
                  <c:v>-29</c:v>
                </c:pt>
                <c:pt idx="6">
                  <c:v>-28</c:v>
                </c:pt>
                <c:pt idx="7">
                  <c:v>-27</c:v>
                </c:pt>
                <c:pt idx="8">
                  <c:v>-25</c:v>
                </c:pt>
                <c:pt idx="9">
                  <c:v>-24</c:v>
                </c:pt>
              </c:numCache>
            </c:numRef>
          </c:val>
        </c:ser>
        <c:ser>
          <c:idx val="3"/>
          <c:order val="3"/>
          <c:tx>
            <c:strRef>
              <c:f>'Gestión Intendencia'!$X$67</c:f>
              <c:strCache>
                <c:ptCount val="1"/>
                <c:pt idx="0">
                  <c:v>% Notas 6 a 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'Gestión Intendencia'!$T$68:$T$77</c:f>
              <c:strCache>
                <c:ptCount val="10"/>
                <c:pt idx="0">
                  <c:v>Seguridad en los estadios</c:v>
                </c:pt>
                <c:pt idx="1">
                  <c:v>Reinsertar socialmente personas con condenas</c:v>
                </c:pt>
                <c:pt idx="2">
                  <c:v>Plan Bajos de Mena, La Legua y El Castillo</c:v>
                </c:pt>
                <c:pt idx="3">
                  <c:v>Pavimentación de veredas </c:v>
                </c:pt>
                <c:pt idx="4">
                  <c:v>Campaña microbasurales </c:v>
                </c:pt>
                <c:pt idx="5">
                  <c:v>La App  'Aire Santiago' </c:v>
                </c:pt>
                <c:pt idx="6">
                  <c:v>Programa deserción y mejorar convivencia escolar</c:v>
                </c:pt>
                <c:pt idx="7">
                  <c:v>Nueva Alameda-Providencia</c:v>
                </c:pt>
                <c:pt idx="8">
                  <c:v>Bicicletas públicas naranjas</c:v>
                </c:pt>
                <c:pt idx="9">
                  <c:v>Plan de Invierno</c:v>
                </c:pt>
              </c:strCache>
            </c:strRef>
          </c:cat>
          <c:val>
            <c:numRef>
              <c:f>'Gestión Intendencia'!$X$68:$X$77</c:f>
              <c:numCache>
                <c:formatCode>General</c:formatCode>
                <c:ptCount val="10"/>
                <c:pt idx="0">
                  <c:v>33</c:v>
                </c:pt>
                <c:pt idx="1">
                  <c:v>31</c:v>
                </c:pt>
                <c:pt idx="2">
                  <c:v>39</c:v>
                </c:pt>
                <c:pt idx="3">
                  <c:v>52</c:v>
                </c:pt>
                <c:pt idx="4">
                  <c:v>52</c:v>
                </c:pt>
                <c:pt idx="5">
                  <c:v>49</c:v>
                </c:pt>
                <c:pt idx="6">
                  <c:v>48</c:v>
                </c:pt>
                <c:pt idx="7">
                  <c:v>45</c:v>
                </c:pt>
                <c:pt idx="8">
                  <c:v>46</c:v>
                </c:pt>
                <c:pt idx="9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6582048"/>
        <c:axId val="-2076584224"/>
      </c:barChart>
      <c:catAx>
        <c:axId val="-207658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76584224"/>
        <c:crosses val="autoZero"/>
        <c:auto val="1"/>
        <c:lblAlgn val="ctr"/>
        <c:lblOffset val="100"/>
        <c:noMultiLvlLbl val="0"/>
      </c:catAx>
      <c:valAx>
        <c:axId val="-20765842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658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3591762568137E-3"/>
          <c:y val="2.2842124381671099E-4"/>
          <c:w val="0.59313587724611305"/>
          <c:h val="0.106734473658906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j-lt"/>
        </a:defRPr>
      </a:pPr>
      <a:endParaRPr lang="es-E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00000000000001E-3"/>
          <c:y val="0.102990033222591"/>
          <c:w val="0.95314488188976398"/>
          <c:h val="0.7612070002877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'Gestión Intendencia'!$D$60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Intendencia'!$C$61:$C$67</c:f>
              <c:strCache>
                <c:ptCount val="7"/>
                <c:pt idx="0">
                  <c:v>Parque Rio Clarillo</c:v>
                </c:pt>
                <c:pt idx="1">
                  <c:v>Programa sobre tenencia responsable de mascotas</c:v>
                </c:pt>
                <c:pt idx="2">
                  <c:v>Nuevo Parque Cerro Chena</c:v>
                </c:pt>
                <c:pt idx="3">
                  <c:v>Plaza de Bolsillo</c:v>
                </c:pt>
                <c:pt idx="4">
                  <c:v>Sistema de bicicletas públicas naranjas</c:v>
                </c:pt>
                <c:pt idx="5">
                  <c:v>Plan Santiago Recicla</c:v>
                </c:pt>
                <c:pt idx="6">
                  <c:v>Campaña contra microbasurales y vertederos</c:v>
                </c:pt>
              </c:strCache>
            </c:strRef>
          </c:cat>
          <c:val>
            <c:numRef>
              <c:f>'Gestión Intendencia'!$D$61:$D$67</c:f>
              <c:numCache>
                <c:formatCode>General</c:formatCode>
                <c:ptCount val="7"/>
                <c:pt idx="1">
                  <c:v>31</c:v>
                </c:pt>
                <c:pt idx="2">
                  <c:v>36</c:v>
                </c:pt>
                <c:pt idx="4">
                  <c:v>49</c:v>
                </c:pt>
                <c:pt idx="5">
                  <c:v>44</c:v>
                </c:pt>
                <c:pt idx="6">
                  <c:v>28</c:v>
                </c:pt>
              </c:numCache>
            </c:numRef>
          </c:val>
        </c:ser>
        <c:ser>
          <c:idx val="1"/>
          <c:order val="1"/>
          <c:tx>
            <c:strRef>
              <c:f>'Gestión Intendencia'!$E$60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Intendencia'!$C$61:$C$67</c:f>
              <c:strCache>
                <c:ptCount val="7"/>
                <c:pt idx="0">
                  <c:v>Parque Rio Clarillo</c:v>
                </c:pt>
                <c:pt idx="1">
                  <c:v>Programa sobre tenencia responsable de mascotas</c:v>
                </c:pt>
                <c:pt idx="2">
                  <c:v>Nuevo Parque Cerro Chena</c:v>
                </c:pt>
                <c:pt idx="3">
                  <c:v>Plaza de Bolsillo</c:v>
                </c:pt>
                <c:pt idx="4">
                  <c:v>Sistema de bicicletas públicas naranjas</c:v>
                </c:pt>
                <c:pt idx="5">
                  <c:v>Plan Santiago Recicla</c:v>
                </c:pt>
                <c:pt idx="6">
                  <c:v>Campaña contra microbasurales y vertederos</c:v>
                </c:pt>
              </c:strCache>
            </c:strRef>
          </c:cat>
          <c:val>
            <c:numRef>
              <c:f>'Gestión Intendencia'!$E$61:$E$67</c:f>
              <c:numCache>
                <c:formatCode>General</c:formatCode>
                <c:ptCount val="7"/>
                <c:pt idx="0">
                  <c:v>23</c:v>
                </c:pt>
                <c:pt idx="1">
                  <c:v>65</c:v>
                </c:pt>
                <c:pt idx="2">
                  <c:v>36</c:v>
                </c:pt>
                <c:pt idx="4">
                  <c:v>71</c:v>
                </c:pt>
                <c:pt idx="5">
                  <c:v>48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'Gestión Intendencia'!$F$60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Intendencia'!$C$61:$C$67</c:f>
              <c:strCache>
                <c:ptCount val="7"/>
                <c:pt idx="0">
                  <c:v>Parque Rio Clarillo</c:v>
                </c:pt>
                <c:pt idx="1">
                  <c:v>Programa sobre tenencia responsable de mascotas</c:v>
                </c:pt>
                <c:pt idx="2">
                  <c:v>Nuevo Parque Cerro Chena</c:v>
                </c:pt>
                <c:pt idx="3">
                  <c:v>Plaza de Bolsillo</c:v>
                </c:pt>
                <c:pt idx="4">
                  <c:v>Sistema de bicicletas públicas naranjas</c:v>
                </c:pt>
                <c:pt idx="5">
                  <c:v>Plan Santiago Recicla</c:v>
                </c:pt>
                <c:pt idx="6">
                  <c:v>Campaña contra microbasurales y vertederos</c:v>
                </c:pt>
              </c:strCache>
            </c:strRef>
          </c:cat>
          <c:val>
            <c:numRef>
              <c:f>'Gestión Intendencia'!$F$61:$F$67</c:f>
              <c:numCache>
                <c:formatCode>General</c:formatCode>
                <c:ptCount val="7"/>
                <c:pt idx="0">
                  <c:v>18</c:v>
                </c:pt>
                <c:pt idx="1">
                  <c:v>55</c:v>
                </c:pt>
                <c:pt idx="2">
                  <c:v>24</c:v>
                </c:pt>
                <c:pt idx="3">
                  <c:v>13</c:v>
                </c:pt>
                <c:pt idx="4">
                  <c:v>66</c:v>
                </c:pt>
                <c:pt idx="5">
                  <c:v>45</c:v>
                </c:pt>
                <c:pt idx="6">
                  <c:v>32</c:v>
                </c:pt>
              </c:numCache>
            </c:numRef>
          </c:val>
        </c:ser>
        <c:ser>
          <c:idx val="3"/>
          <c:order val="3"/>
          <c:tx>
            <c:strRef>
              <c:f>'Gestión Intendencia'!$G$60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'Gestión Intendencia'!$C$61:$C$67</c:f>
              <c:strCache>
                <c:ptCount val="7"/>
                <c:pt idx="0">
                  <c:v>Parque Rio Clarillo</c:v>
                </c:pt>
                <c:pt idx="1">
                  <c:v>Programa sobre tenencia responsable de mascotas</c:v>
                </c:pt>
                <c:pt idx="2">
                  <c:v>Nuevo Parque Cerro Chena</c:v>
                </c:pt>
                <c:pt idx="3">
                  <c:v>Plaza de Bolsillo</c:v>
                </c:pt>
                <c:pt idx="4">
                  <c:v>Sistema de bicicletas públicas naranjas</c:v>
                </c:pt>
                <c:pt idx="5">
                  <c:v>Plan Santiago Recicla</c:v>
                </c:pt>
                <c:pt idx="6">
                  <c:v>Campaña contra microbasurales y vertederos</c:v>
                </c:pt>
              </c:strCache>
            </c:strRef>
          </c:cat>
          <c:val>
            <c:numRef>
              <c:f>'Gestión Intendencia'!$G$61:$G$67</c:f>
              <c:numCache>
                <c:formatCode>0</c:formatCode>
                <c:ptCount val="7"/>
                <c:pt idx="0">
                  <c:v>90</c:v>
                </c:pt>
                <c:pt idx="1">
                  <c:v>86</c:v>
                </c:pt>
                <c:pt idx="2">
                  <c:v>83</c:v>
                </c:pt>
                <c:pt idx="3">
                  <c:v>83</c:v>
                </c:pt>
                <c:pt idx="4">
                  <c:v>75</c:v>
                </c:pt>
                <c:pt idx="5">
                  <c:v>77</c:v>
                </c:pt>
                <c:pt idx="6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6580416"/>
        <c:axId val="-2076573344"/>
      </c:barChart>
      <c:catAx>
        <c:axId val="-207658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-2076573344"/>
        <c:crosses val="autoZero"/>
        <c:auto val="1"/>
        <c:lblAlgn val="ctr"/>
        <c:lblOffset val="100"/>
        <c:noMultiLvlLbl val="0"/>
      </c:catAx>
      <c:valAx>
        <c:axId val="-207657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658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944881889763298E-3"/>
          <c:y val="3.9045700682763499E-3"/>
          <c:w val="0.37800551181102399"/>
          <c:h val="7.19250791325503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Hoja1!$B$6:$B$7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Hoja1!$C$6:$C$7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E2-4FB3-BDA4-D2A1D9861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212718508225E-2"/>
          <c:y val="4.4609505433244198E-2"/>
          <c:w val="0.172680596298012"/>
          <c:h val="9.698990762618349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07106803957203"/>
          <c:y val="0.107623450158618"/>
          <c:w val="0.43691786122888499"/>
          <c:h val="0.820535951264518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Hoja1!$B$19:$B$21</c:f>
              <c:strCache>
                <c:ptCount val="3"/>
                <c:pt idx="0">
                  <c:v>Mejor</c:v>
                </c:pt>
                <c:pt idx="1">
                  <c:v>Igual</c:v>
                </c:pt>
                <c:pt idx="2">
                  <c:v>Peor</c:v>
                </c:pt>
              </c:strCache>
            </c:strRef>
          </c:cat>
          <c:val>
            <c:numRef>
              <c:f>Hoja1!$C$19:$C$21</c:f>
              <c:numCache>
                <c:formatCode>0%</c:formatCode>
                <c:ptCount val="3"/>
                <c:pt idx="0">
                  <c:v>0.62</c:v>
                </c:pt>
                <c:pt idx="1">
                  <c:v>0.26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CF-4A46-9947-4561D838E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20384951881E-2"/>
          <c:y val="2.8559737617067499E-2"/>
          <c:w val="0.30517632411333201"/>
          <c:h val="0.10466658662049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28064631834201E-2"/>
          <c:y val="0.187845303867403"/>
          <c:w val="0.89116402206774004"/>
          <c:h val="0.6969550905584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'Nueva Gobernanza'!$C$45</c:f>
              <c:strCache>
                <c:ptCount val="1"/>
                <c:pt idx="0">
                  <c:v>% del Total Menciones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'Nueva Gobernanza'!$B$46:$B$53</c:f>
              <c:strCache>
                <c:ptCount val="8"/>
                <c:pt idx="0">
                  <c:v>Planificación Urbana</c:v>
                </c:pt>
                <c:pt idx="1">
                  <c:v>Coordinación del Transporte público y tránsito</c:v>
                </c:pt>
                <c:pt idx="2">
                  <c:v>Gestión del sistema de bicicletas públicas</c:v>
                </c:pt>
                <c:pt idx="3">
                  <c:v>Controlar la contaminación atmosférica</c:v>
                </c:pt>
                <c:pt idx="4">
                  <c:v>Gestión del reciclaje en la ciudad</c:v>
                </c:pt>
                <c:pt idx="5">
                  <c:v>Administración de parques intercomunales</c:v>
                </c:pt>
                <c:pt idx="6">
                  <c:v>Construcción de viviendas sociales</c:v>
                </c:pt>
                <c:pt idx="7">
                  <c:v>Instalación delalumbrado público</c:v>
                </c:pt>
              </c:strCache>
            </c:strRef>
          </c:cat>
          <c:val>
            <c:numRef>
              <c:f>'Nueva Gobernanza'!$C$46:$C$53</c:f>
              <c:numCache>
                <c:formatCode>0</c:formatCode>
                <c:ptCount val="8"/>
                <c:pt idx="0">
                  <c:v>36.4</c:v>
                </c:pt>
                <c:pt idx="1">
                  <c:v>56.3</c:v>
                </c:pt>
                <c:pt idx="2">
                  <c:v>15.5</c:v>
                </c:pt>
                <c:pt idx="3">
                  <c:v>46.5</c:v>
                </c:pt>
                <c:pt idx="4">
                  <c:v>36.800000000000011</c:v>
                </c:pt>
                <c:pt idx="5">
                  <c:v>11.7</c:v>
                </c:pt>
                <c:pt idx="6">
                  <c:v>46.7</c:v>
                </c:pt>
                <c:pt idx="7" formatCode="General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4-4E17-A79C-A158849AC1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6577152"/>
        <c:axId val="-2076571712"/>
      </c:barChart>
      <c:lineChart>
        <c:grouping val="standard"/>
        <c:varyColors val="0"/>
        <c:ser>
          <c:idx val="1"/>
          <c:order val="1"/>
          <c:tx>
            <c:strRef>
              <c:f>'Nueva Gobernanza'!$D$45</c:f>
              <c:strCache>
                <c:ptCount val="1"/>
                <c:pt idx="0">
                  <c:v>% 1ª mención 2017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'Nueva Gobernanza'!$B$46:$B$53</c:f>
              <c:strCache>
                <c:ptCount val="8"/>
                <c:pt idx="0">
                  <c:v>Planificación Urbana</c:v>
                </c:pt>
                <c:pt idx="1">
                  <c:v>Coordinación del Transporte público y tránsito</c:v>
                </c:pt>
                <c:pt idx="2">
                  <c:v>Gestión del sistema de bicicletas públicas</c:v>
                </c:pt>
                <c:pt idx="3">
                  <c:v>Controlar la contaminación atmosférica</c:v>
                </c:pt>
                <c:pt idx="4">
                  <c:v>Gestión del reciclaje en la ciudad</c:v>
                </c:pt>
                <c:pt idx="5">
                  <c:v>Administración de parques intercomunales</c:v>
                </c:pt>
                <c:pt idx="6">
                  <c:v>Construcción de viviendas sociales</c:v>
                </c:pt>
                <c:pt idx="7">
                  <c:v>Instalación delalumbrado público</c:v>
                </c:pt>
              </c:strCache>
            </c:strRef>
          </c:cat>
          <c:val>
            <c:numRef>
              <c:f>'Nueva Gobernanza'!$D$46:$D$53</c:f>
              <c:numCache>
                <c:formatCode>0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14-4E17-A79C-A158849AC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577152"/>
        <c:axId val="-2076571712"/>
      </c:lineChart>
      <c:catAx>
        <c:axId val="-207657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-2076571712"/>
        <c:crosses val="autoZero"/>
        <c:auto val="1"/>
        <c:lblAlgn val="ctr"/>
        <c:lblOffset val="100"/>
        <c:noMultiLvlLbl val="0"/>
      </c:catAx>
      <c:valAx>
        <c:axId val="-20765717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7657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728696602729498E-2"/>
          <c:y val="2.08732471976915E-2"/>
          <c:w val="0.48131838480109801"/>
          <c:h val="8.18809675817550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80694630152402E-2"/>
          <c:y val="0.140845103567075"/>
          <c:w val="0.93472672048069505"/>
          <c:h val="0.769906288122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Transporte!$D$5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Transporte!$C$6:$C$11</c:f>
              <c:strCache>
                <c:ptCount val="6"/>
                <c:pt idx="0">
                  <c:v>Micro, buses</c:v>
                </c:pt>
                <c:pt idx="1">
                  <c:v>Metro-Metrotren</c:v>
                </c:pt>
                <c:pt idx="2">
                  <c:v>Automóvil</c:v>
                </c:pt>
                <c:pt idx="3">
                  <c:v>Taxi, Colectivo</c:v>
                </c:pt>
                <c:pt idx="4">
                  <c:v>Bicicleta</c:v>
                </c:pt>
                <c:pt idx="5">
                  <c:v>Otro: ¿cuál? (no leer)</c:v>
                </c:pt>
              </c:strCache>
            </c:strRef>
          </c:cat>
          <c:val>
            <c:numRef>
              <c:f>Transporte!$D$6:$D$11</c:f>
              <c:numCache>
                <c:formatCode>General</c:formatCode>
                <c:ptCount val="6"/>
                <c:pt idx="0">
                  <c:v>47</c:v>
                </c:pt>
                <c:pt idx="1">
                  <c:v>14</c:v>
                </c:pt>
                <c:pt idx="2">
                  <c:v>29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D9-4E07-9810-A8CB2C28EE2D}"/>
            </c:ext>
          </c:extLst>
        </c:ser>
        <c:ser>
          <c:idx val="1"/>
          <c:order val="1"/>
          <c:tx>
            <c:strRef>
              <c:f>Transporte!$E$5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Transporte!$C$6:$C$11</c:f>
              <c:strCache>
                <c:ptCount val="6"/>
                <c:pt idx="0">
                  <c:v>Micro, buses</c:v>
                </c:pt>
                <c:pt idx="1">
                  <c:v>Metro-Metrotren</c:v>
                </c:pt>
                <c:pt idx="2">
                  <c:v>Automóvil</c:v>
                </c:pt>
                <c:pt idx="3">
                  <c:v>Taxi, Colectivo</c:v>
                </c:pt>
                <c:pt idx="4">
                  <c:v>Bicicleta</c:v>
                </c:pt>
                <c:pt idx="5">
                  <c:v>Otro: ¿cuál? (no leer)</c:v>
                </c:pt>
              </c:strCache>
            </c:strRef>
          </c:cat>
          <c:val>
            <c:numRef>
              <c:f>Transporte!$E$6:$E$11</c:f>
              <c:numCache>
                <c:formatCode>General</c:formatCode>
                <c:ptCount val="6"/>
                <c:pt idx="0">
                  <c:v>52</c:v>
                </c:pt>
                <c:pt idx="1">
                  <c:v>12</c:v>
                </c:pt>
                <c:pt idx="2">
                  <c:v>23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D9-4E07-9810-A8CB2C28EE2D}"/>
            </c:ext>
          </c:extLst>
        </c:ser>
        <c:ser>
          <c:idx val="2"/>
          <c:order val="2"/>
          <c:tx>
            <c:strRef>
              <c:f>Transporte!$F$5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effectLst>
              <a:glow rad="889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Transporte!$C$6:$C$11</c:f>
              <c:strCache>
                <c:ptCount val="6"/>
                <c:pt idx="0">
                  <c:v>Micro, buses</c:v>
                </c:pt>
                <c:pt idx="1">
                  <c:v>Metro-Metrotren</c:v>
                </c:pt>
                <c:pt idx="2">
                  <c:v>Automóvil</c:v>
                </c:pt>
                <c:pt idx="3">
                  <c:v>Taxi, Colectivo</c:v>
                </c:pt>
                <c:pt idx="4">
                  <c:v>Bicicleta</c:v>
                </c:pt>
                <c:pt idx="5">
                  <c:v>Otro: ¿cuál? (no leer)</c:v>
                </c:pt>
              </c:strCache>
            </c:strRef>
          </c:cat>
          <c:val>
            <c:numRef>
              <c:f>Transporte!$F$6:$F$11</c:f>
              <c:numCache>
                <c:formatCode>0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22</c:v>
                </c:pt>
                <c:pt idx="3">
                  <c:v>11</c:v>
                </c:pt>
                <c:pt idx="4">
                  <c:v>9</c:v>
                </c:pt>
                <c:pt idx="5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D9-4E07-9810-A8CB2C28E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583680"/>
        <c:axId val="-2076581504"/>
      </c:barChart>
      <c:catAx>
        <c:axId val="-20765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es-ES"/>
          </a:p>
        </c:txPr>
        <c:crossAx val="-2076581504"/>
        <c:crosses val="autoZero"/>
        <c:auto val="1"/>
        <c:lblAlgn val="ctr"/>
        <c:lblOffset val="100"/>
        <c:noMultiLvlLbl val="0"/>
      </c:catAx>
      <c:valAx>
        <c:axId val="-207658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658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4544235464017E-2"/>
          <c:y val="1.0125318842187E-2"/>
          <c:w val="0.38265911357150201"/>
          <c:h val="0.1065096484418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12327326484299E-2"/>
          <c:y val="0.15537847386999401"/>
          <c:w val="0.94095054789394095"/>
          <c:h val="0.661314924450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Transporte!$D$27</c:f>
              <c:strCache>
                <c:ptCount val="1"/>
                <c:pt idx="0">
                  <c:v>% del Total Menciones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Transporte!$C$28:$C$34</c:f>
              <c:strCache>
                <c:ptCount val="7"/>
                <c:pt idx="0">
                  <c:v>El transporte público-Las micros</c:v>
                </c:pt>
                <c:pt idx="1">
                  <c:v>Los camiones </c:v>
                </c:pt>
                <c:pt idx="2">
                  <c:v>Autos particulares bencineros</c:v>
                </c:pt>
                <c:pt idx="3">
                  <c:v>Los taxis y colectivos</c:v>
                </c:pt>
                <c:pt idx="4">
                  <c:v>Autos particulares diésel</c:v>
                </c:pt>
                <c:pt idx="5">
                  <c:v>NSNR (No leer)</c:v>
                </c:pt>
                <c:pt idx="6">
                  <c:v>Otro: ¿cuál? (No leer)</c:v>
                </c:pt>
              </c:strCache>
            </c:strRef>
          </c:cat>
          <c:val>
            <c:numRef>
              <c:f>Transporte!$D$28:$D$34</c:f>
              <c:numCache>
                <c:formatCode>0</c:formatCode>
                <c:ptCount val="7"/>
                <c:pt idx="0">
                  <c:v>84.8</c:v>
                </c:pt>
                <c:pt idx="1">
                  <c:v>82.3</c:v>
                </c:pt>
                <c:pt idx="2">
                  <c:v>45</c:v>
                </c:pt>
                <c:pt idx="3">
                  <c:v>37.700000000000003</c:v>
                </c:pt>
                <c:pt idx="4">
                  <c:v>37.1</c:v>
                </c:pt>
                <c:pt idx="5">
                  <c:v>6.6</c:v>
                </c:pt>
                <c:pt idx="6">
                  <c:v>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6580960"/>
        <c:axId val="-2076579872"/>
      </c:barChart>
      <c:lineChart>
        <c:grouping val="standard"/>
        <c:varyColors val="0"/>
        <c:ser>
          <c:idx val="1"/>
          <c:order val="1"/>
          <c:tx>
            <c:strRef>
              <c:f>Transporte!$E$27</c:f>
              <c:strCache>
                <c:ptCount val="1"/>
                <c:pt idx="0">
                  <c:v>% 1 mención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Transporte!$C$28:$C$34</c:f>
              <c:strCache>
                <c:ptCount val="7"/>
                <c:pt idx="0">
                  <c:v>El transporte público-Las micros</c:v>
                </c:pt>
                <c:pt idx="1">
                  <c:v>Los camiones </c:v>
                </c:pt>
                <c:pt idx="2">
                  <c:v>Autos particulares bencineros</c:v>
                </c:pt>
                <c:pt idx="3">
                  <c:v>Los taxis y colectivos</c:v>
                </c:pt>
                <c:pt idx="4">
                  <c:v>Autos particulares diésel</c:v>
                </c:pt>
                <c:pt idx="5">
                  <c:v>NSNR (No leer)</c:v>
                </c:pt>
                <c:pt idx="6">
                  <c:v>Otro: ¿cuál? (No leer)</c:v>
                </c:pt>
              </c:strCache>
            </c:strRef>
          </c:cat>
          <c:val>
            <c:numRef>
              <c:f>Transporte!$E$28:$E$34</c:f>
              <c:numCache>
                <c:formatCode>0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580960"/>
        <c:axId val="-2076579872"/>
      </c:lineChart>
      <c:catAx>
        <c:axId val="-20765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6579872"/>
        <c:crosses val="autoZero"/>
        <c:auto val="1"/>
        <c:lblAlgn val="ctr"/>
        <c:lblOffset val="100"/>
        <c:noMultiLvlLbl val="0"/>
      </c:catAx>
      <c:valAx>
        <c:axId val="-20765798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7658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293063515636801E-2"/>
          <c:y val="1.5688426162403499E-2"/>
          <c:w val="0.56452887689953202"/>
          <c:h val="0.11702935368531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RM'!$B$5:$B$17</c:f>
              <c:strCache>
                <c:ptCount val="13"/>
                <c:pt idx="0">
                  <c:v>NS/NR</c:v>
                </c:pt>
                <c:pt idx="1">
                  <c:v>Infraestructura</c:v>
                </c:pt>
                <c:pt idx="2">
                  <c:v>Otros</c:v>
                </c:pt>
                <c:pt idx="3">
                  <c:v>Sobrepoblación </c:v>
                </c:pt>
                <c:pt idx="4">
                  <c:v>Comercio /Economía /Desarrollo</c:v>
                </c:pt>
                <c:pt idx="5">
                  <c:v>Sentimientos</c:v>
                </c:pt>
                <c:pt idx="6">
                  <c:v>Gobierno/Adminitración </c:v>
                </c:pt>
                <c:pt idx="7">
                  <c:v>Estrés</c:v>
                </c:pt>
                <c:pt idx="8">
                  <c:v>Seguridad Ciudadana</c:v>
                </c:pt>
                <c:pt idx="9">
                  <c:v>Transporte</c:v>
                </c:pt>
                <c:pt idx="10">
                  <c:v>Lugares </c:v>
                </c:pt>
                <c:pt idx="11">
                  <c:v>Contaminación </c:v>
                </c:pt>
                <c:pt idx="12">
                  <c:v>Santiago </c:v>
                </c:pt>
              </c:strCache>
            </c:strRef>
          </c:cat>
          <c:val>
            <c:numRef>
              <c:f>'Concepto RM'!$C$5:$C$17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0.08</c:v>
                </c:pt>
                <c:pt idx="8">
                  <c:v>0.09</c:v>
                </c:pt>
                <c:pt idx="9">
                  <c:v>0.11</c:v>
                </c:pt>
                <c:pt idx="10">
                  <c:v>0.12</c:v>
                </c:pt>
                <c:pt idx="11">
                  <c:v>0.12</c:v>
                </c:pt>
                <c:pt idx="12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8-4CFE-B441-53921E349F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815696"/>
        <c:axId val="-1963827664"/>
      </c:barChart>
      <c:catAx>
        <c:axId val="-196381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63827664"/>
        <c:crosses val="autoZero"/>
        <c:auto val="1"/>
        <c:lblAlgn val="ctr"/>
        <c:lblOffset val="100"/>
        <c:noMultiLvlLbl val="0"/>
      </c:catAx>
      <c:valAx>
        <c:axId val="-1963827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96381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47798854688597E-2"/>
          <c:y val="0.13225806451612901"/>
          <c:w val="0.88342056100632405"/>
          <c:h val="0.66984963169926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Transporte!$D$54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Transporte!$C$55:$C$62</c:f>
              <c:strCache>
                <c:ptCount val="8"/>
                <c:pt idx="0">
                  <c:v>Restricción a autos catalíticos particulares permanente durante el invierno</c:v>
                </c:pt>
                <c:pt idx="1">
                  <c:v>Pagar a las personas por ir a trabajar en bicicleta</c:v>
                </c:pt>
                <c:pt idx="2">
                  <c:v>Construir más líneas del metro</c:v>
                </c:pt>
                <c:pt idx="3">
                  <c:v>Vías exclusivas para el transporte público</c:v>
                </c:pt>
                <c:pt idx="4">
                  <c:v>Cobrar una tarifa por circular en automóvil por el centro de Santiago (tarificación vial)</c:v>
                </c:pt>
                <c:pt idx="5">
                  <c:v>Más y mejores vías exclusivas para bicicletas</c:v>
                </c:pt>
                <c:pt idx="6">
                  <c:v>Hacer más caros los estacionamientos en el centro de Santiago</c:v>
                </c:pt>
                <c:pt idx="7">
                  <c:v>Habilitar más autopistas para vehículos particulares</c:v>
                </c:pt>
              </c:strCache>
            </c:strRef>
          </c:cat>
          <c:val>
            <c:numRef>
              <c:f>Transporte!$D$55:$D$62</c:f>
              <c:numCache>
                <c:formatCode>General</c:formatCode>
                <c:ptCount val="8"/>
                <c:pt idx="0">
                  <c:v>42</c:v>
                </c:pt>
                <c:pt idx="1">
                  <c:v>25</c:v>
                </c:pt>
                <c:pt idx="3">
                  <c:v>47</c:v>
                </c:pt>
                <c:pt idx="4">
                  <c:v>18</c:v>
                </c:pt>
                <c:pt idx="5">
                  <c:v>42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F-488D-AFC7-CDE53E80AC0E}"/>
            </c:ext>
          </c:extLst>
        </c:ser>
        <c:ser>
          <c:idx val="1"/>
          <c:order val="1"/>
          <c:tx>
            <c:strRef>
              <c:f>Transporte!$E$54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Transporte!$C$55:$C$62</c:f>
              <c:strCache>
                <c:ptCount val="8"/>
                <c:pt idx="0">
                  <c:v>Restricción a autos catalíticos particulares permanente durante el invierno</c:v>
                </c:pt>
                <c:pt idx="1">
                  <c:v>Pagar a las personas por ir a trabajar en bicicleta</c:v>
                </c:pt>
                <c:pt idx="2">
                  <c:v>Construir más líneas del metro</c:v>
                </c:pt>
                <c:pt idx="3">
                  <c:v>Vías exclusivas para el transporte público</c:v>
                </c:pt>
                <c:pt idx="4">
                  <c:v>Cobrar una tarifa por circular en automóvil por el centro de Santiago (tarificación vial)</c:v>
                </c:pt>
                <c:pt idx="5">
                  <c:v>Más y mejores vías exclusivas para bicicletas</c:v>
                </c:pt>
                <c:pt idx="6">
                  <c:v>Hacer más caros los estacionamientos en el centro de Santiago</c:v>
                </c:pt>
                <c:pt idx="7">
                  <c:v>Habilitar más autopistas para vehículos particulares</c:v>
                </c:pt>
              </c:strCache>
            </c:strRef>
          </c:cat>
          <c:val>
            <c:numRef>
              <c:f>Transporte!$E$55:$E$62</c:f>
              <c:numCache>
                <c:formatCode>General</c:formatCode>
                <c:ptCount val="8"/>
                <c:pt idx="0">
                  <c:v>44</c:v>
                </c:pt>
                <c:pt idx="1">
                  <c:v>17</c:v>
                </c:pt>
                <c:pt idx="3">
                  <c:v>50</c:v>
                </c:pt>
                <c:pt idx="4">
                  <c:v>18</c:v>
                </c:pt>
                <c:pt idx="5">
                  <c:v>34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2F-488D-AFC7-CDE53E80AC0E}"/>
            </c:ext>
          </c:extLst>
        </c:ser>
        <c:ser>
          <c:idx val="2"/>
          <c:order val="2"/>
          <c:tx>
            <c:strRef>
              <c:f>Transporte!$F$54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glow rad="889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Transporte!$C$55:$C$62</c:f>
              <c:strCache>
                <c:ptCount val="8"/>
                <c:pt idx="0">
                  <c:v>Restricción a autos catalíticos particulares permanente durante el invierno</c:v>
                </c:pt>
                <c:pt idx="1">
                  <c:v>Pagar a las personas por ir a trabajar en bicicleta</c:v>
                </c:pt>
                <c:pt idx="2">
                  <c:v>Construir más líneas del metro</c:v>
                </c:pt>
                <c:pt idx="3">
                  <c:v>Vías exclusivas para el transporte público</c:v>
                </c:pt>
                <c:pt idx="4">
                  <c:v>Cobrar una tarifa por circular en automóvil por el centro de Santiago (tarificación vial)</c:v>
                </c:pt>
                <c:pt idx="5">
                  <c:v>Más y mejores vías exclusivas para bicicletas</c:v>
                </c:pt>
                <c:pt idx="6">
                  <c:v>Hacer más caros los estacionamientos en el centro de Santiago</c:v>
                </c:pt>
                <c:pt idx="7">
                  <c:v>Habilitar más autopistas para vehículos particulares</c:v>
                </c:pt>
              </c:strCache>
            </c:strRef>
          </c:cat>
          <c:val>
            <c:numRef>
              <c:f>Transporte!$F$55:$F$62</c:f>
              <c:numCache>
                <c:formatCode>0</c:formatCode>
                <c:ptCount val="8"/>
                <c:pt idx="0">
                  <c:v>47.6</c:v>
                </c:pt>
                <c:pt idx="1">
                  <c:v>38.6</c:v>
                </c:pt>
                <c:pt idx="2">
                  <c:v>36.4</c:v>
                </c:pt>
                <c:pt idx="3">
                  <c:v>32.200000000000003</c:v>
                </c:pt>
                <c:pt idx="4">
                  <c:v>32</c:v>
                </c:pt>
                <c:pt idx="5">
                  <c:v>24.6</c:v>
                </c:pt>
                <c:pt idx="6">
                  <c:v>23.2</c:v>
                </c:pt>
                <c:pt idx="7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2F-488D-AFC7-CDE53E80AC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503312"/>
        <c:axId val="-2071496784"/>
      </c:barChart>
      <c:catAx>
        <c:axId val="-207150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es-ES"/>
          </a:p>
        </c:txPr>
        <c:crossAx val="-2071496784"/>
        <c:crosses val="autoZero"/>
        <c:auto val="1"/>
        <c:lblAlgn val="ctr"/>
        <c:lblOffset val="100"/>
        <c:noMultiLvlLbl val="0"/>
      </c:catAx>
      <c:valAx>
        <c:axId val="-207149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150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178268909568098E-2"/>
          <c:y val="3.1856743713487401E-2"/>
          <c:w val="0.33950354927225002"/>
          <c:h val="7.8221742443484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0076908990999"/>
          <c:y val="0.142818312091328"/>
          <c:w val="0.96451916620887501"/>
          <c:h val="0.67351440584074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Transporte!$D$78</c:f>
              <c:strCache>
                <c:ptCount val="1"/>
                <c:pt idx="0">
                  <c:v>% Total Menciones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Transporte!$C$79:$C$86</c:f>
              <c:strCache>
                <c:ptCount val="8"/>
                <c:pt idx="0">
                  <c:v>Construir más líneas del metro</c:v>
                </c:pt>
                <c:pt idx="1">
                  <c:v>Vías exclusivas para el transporte público</c:v>
                </c:pt>
                <c:pt idx="2">
                  <c:v>Más y mejores vías exclusivas para bicicletas</c:v>
                </c:pt>
                <c:pt idx="3">
                  <c:v>Restricción a autos catalíticos particulares permanente durante el invierno</c:v>
                </c:pt>
                <c:pt idx="4">
                  <c:v>Pagar a las personas por ir a trabajar en bicicleta</c:v>
                </c:pt>
                <c:pt idx="5">
                  <c:v>Habilitar más autopistas para vehículos particulares</c:v>
                </c:pt>
                <c:pt idx="6">
                  <c:v>Cobrar una tarifa por circular en automóvil por el centro de Santiago (tarificación vial)</c:v>
                </c:pt>
                <c:pt idx="7">
                  <c:v>Hacer más caros los estacionamientos en el centro de Santiago</c:v>
                </c:pt>
              </c:strCache>
            </c:strRef>
          </c:cat>
          <c:val>
            <c:numRef>
              <c:f>Transporte!$D$79:$D$86</c:f>
              <c:numCache>
                <c:formatCode>General</c:formatCode>
                <c:ptCount val="8"/>
                <c:pt idx="0">
                  <c:v>66</c:v>
                </c:pt>
                <c:pt idx="1">
                  <c:v>50</c:v>
                </c:pt>
                <c:pt idx="2">
                  <c:v>47</c:v>
                </c:pt>
                <c:pt idx="3">
                  <c:v>41</c:v>
                </c:pt>
                <c:pt idx="4">
                  <c:v>36</c:v>
                </c:pt>
                <c:pt idx="5">
                  <c:v>25</c:v>
                </c:pt>
                <c:pt idx="6">
                  <c:v>15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510384"/>
        <c:axId val="-2071497872"/>
      </c:barChart>
      <c:lineChart>
        <c:grouping val="standard"/>
        <c:varyColors val="0"/>
        <c:ser>
          <c:idx val="1"/>
          <c:order val="1"/>
          <c:tx>
            <c:strRef>
              <c:f>Transporte!$E$78</c:f>
              <c:strCache>
                <c:ptCount val="1"/>
                <c:pt idx="0">
                  <c:v>% 1 mención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Transporte!$C$79:$C$86</c:f>
              <c:strCache>
                <c:ptCount val="8"/>
                <c:pt idx="0">
                  <c:v>Construir más líneas del metro</c:v>
                </c:pt>
                <c:pt idx="1">
                  <c:v>Vías exclusivas para el transporte público</c:v>
                </c:pt>
                <c:pt idx="2">
                  <c:v>Más y mejores vías exclusivas para bicicletas</c:v>
                </c:pt>
                <c:pt idx="3">
                  <c:v>Restricción a autos catalíticos particulares permanente durante el invierno</c:v>
                </c:pt>
                <c:pt idx="4">
                  <c:v>Pagar a las personas por ir a trabajar en bicicleta</c:v>
                </c:pt>
                <c:pt idx="5">
                  <c:v>Habilitar más autopistas para vehículos particulares</c:v>
                </c:pt>
                <c:pt idx="6">
                  <c:v>Cobrar una tarifa por circular en automóvil por el centro de Santiago (tarificación vial)</c:v>
                </c:pt>
                <c:pt idx="7">
                  <c:v>Hacer más caros los estacionamientos en el centro de Santiago</c:v>
                </c:pt>
              </c:strCache>
            </c:strRef>
          </c:cat>
          <c:val>
            <c:numRef>
              <c:f>Transporte!$E$79:$E$86</c:f>
              <c:numCache>
                <c:formatCode>0</c:formatCode>
                <c:ptCount val="8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510384"/>
        <c:axId val="-2071497872"/>
      </c:lineChart>
      <c:catAx>
        <c:axId val="-207151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-2071497872"/>
        <c:crosses val="autoZero"/>
        <c:auto val="1"/>
        <c:lblAlgn val="ctr"/>
        <c:lblOffset val="100"/>
        <c:noMultiLvlLbl val="0"/>
      </c:catAx>
      <c:valAx>
        <c:axId val="-207149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151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445644875785696E-3"/>
          <c:y val="1.9231932430484801E-2"/>
          <c:w val="0.47471357504730499"/>
          <c:h val="8.27160029800123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0076908990999"/>
          <c:y val="0.142818312091328"/>
          <c:w val="0.96451916620887501"/>
          <c:h val="0.67351440584074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Transporte!$D$102</c:f>
              <c:strCache>
                <c:ptCount val="1"/>
                <c:pt idx="0">
                  <c:v>% Total Menciones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Transporte!$C$103:$C$108</c:f>
              <c:strCache>
                <c:ptCount val="6"/>
                <c:pt idx="0">
                  <c:v>Construir más líneas de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Transporte!$D$103:$D$108</c:f>
              <c:numCache>
                <c:formatCode>0</c:formatCode>
                <c:ptCount val="6"/>
                <c:pt idx="0">
                  <c:v>77.900000000000006</c:v>
                </c:pt>
                <c:pt idx="1">
                  <c:v>54</c:v>
                </c:pt>
                <c:pt idx="2">
                  <c:v>51</c:v>
                </c:pt>
                <c:pt idx="3">
                  <c:v>41</c:v>
                </c:pt>
                <c:pt idx="4">
                  <c:v>32.5</c:v>
                </c:pt>
                <c:pt idx="5">
                  <c:v>33.200000000000003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501680"/>
        <c:axId val="-2071510928"/>
      </c:barChart>
      <c:lineChart>
        <c:grouping val="standard"/>
        <c:varyColors val="0"/>
        <c:ser>
          <c:idx val="1"/>
          <c:order val="1"/>
          <c:tx>
            <c:strRef>
              <c:f>Transporte!$E$102</c:f>
              <c:strCache>
                <c:ptCount val="1"/>
                <c:pt idx="0">
                  <c:v>% 1 mención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Transporte!$C$103:$C$108</c:f>
              <c:strCache>
                <c:ptCount val="6"/>
                <c:pt idx="0">
                  <c:v>Construir más líneas de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Transporte!$E$103:$E$108</c:f>
              <c:numCache>
                <c:formatCode>0</c:formatCode>
                <c:ptCount val="6"/>
                <c:pt idx="0">
                  <c:v>16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501680"/>
        <c:axId val="-2071510928"/>
      </c:lineChart>
      <c:catAx>
        <c:axId val="-207150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071510928"/>
        <c:crosses val="autoZero"/>
        <c:auto val="1"/>
        <c:lblAlgn val="ctr"/>
        <c:lblOffset val="100"/>
        <c:noMultiLvlLbl val="0"/>
      </c:catAx>
      <c:valAx>
        <c:axId val="-20715109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7150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445644875785696E-3"/>
          <c:y val="1.9231932430484801E-2"/>
          <c:w val="0.47471357504730499"/>
          <c:h val="8.27160029800123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36336404757916"/>
          <c:y val="3.3898305084745801E-3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850226168537E-2"/>
          <c:y val="0.31138394925164598"/>
          <c:w val="0.83397868784388396"/>
          <c:h val="0.65014153502480099"/>
        </c:manualLayout>
      </c:layout>
      <c:pie3DChart>
        <c:varyColors val="1"/>
        <c:ser>
          <c:idx val="0"/>
          <c:order val="0"/>
          <c:tx>
            <c:strRef>
              <c:f>Transporte!$B$133</c:f>
              <c:strCache>
                <c:ptCount val="1"/>
                <c:pt idx="0">
                  <c:v>El aumento de las ciclovías conectadas ayudaría a disminuir los problemas de congestión del tránsito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De acuerdo
</a:t>
                    </a:r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Transporte!$C$132:$G$132</c:f>
              <c:strCache>
                <c:ptCount val="5"/>
                <c:pt idx="0">
                  <c:v>Totalmente desacuerdo</c:v>
                </c:pt>
                <c:pt idx="1">
                  <c:v>En desacuerdo</c:v>
                </c:pt>
                <c:pt idx="2">
                  <c:v>Ni de acuerdo ni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Transporte!$C$133:$G$133</c:f>
              <c:numCache>
                <c:formatCode>0</c:formatCode>
                <c:ptCount val="5"/>
                <c:pt idx="0">
                  <c:v>1.7</c:v>
                </c:pt>
                <c:pt idx="1">
                  <c:v>9.7000000000000011</c:v>
                </c:pt>
                <c:pt idx="2">
                  <c:v>5.8</c:v>
                </c:pt>
                <c:pt idx="3">
                  <c:v>34.200000000000003</c:v>
                </c:pt>
                <c:pt idx="4">
                  <c:v>47.6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dirty="0"/>
              <a:t>Se amplíe la restricción </a:t>
            </a:r>
            <a:r>
              <a:rPr lang="es-ES" dirty="0" smtClean="0"/>
              <a:t>a </a:t>
            </a:r>
            <a:r>
              <a:rPr lang="es-ES" dirty="0"/>
              <a:t>autos catalíticos de forma permanente como mecanismo para </a:t>
            </a:r>
            <a:r>
              <a:rPr lang="es-ES" dirty="0" smtClean="0"/>
              <a:t>enfrentar </a:t>
            </a:r>
            <a:r>
              <a:rPr lang="es-ES" dirty="0"/>
              <a:t>contaminación ambiental y </a:t>
            </a:r>
            <a:r>
              <a:rPr lang="es-ES" dirty="0" smtClean="0"/>
              <a:t>tacos </a:t>
            </a:r>
            <a:r>
              <a:rPr lang="es-ES" dirty="0"/>
              <a:t>de la ciudad</a:t>
            </a:r>
          </a:p>
        </c:rich>
      </c:tx>
      <c:layout>
        <c:manualLayout>
          <c:xMode val="edge"/>
          <c:yMode val="edge"/>
          <c:x val="0.136336404757916"/>
          <c:y val="3.3898305084745801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6037530642001"/>
          <c:y val="0.32529195388969701"/>
          <c:w val="0.81401961873161099"/>
          <c:h val="0.63623339349313501"/>
        </c:manualLayout>
      </c:layout>
      <c:pie3DChart>
        <c:varyColors val="1"/>
        <c:ser>
          <c:idx val="0"/>
          <c:order val="0"/>
          <c:tx>
            <c:strRef>
              <c:f>Transporte!$B$134</c:f>
              <c:strCache>
                <c:ptCount val="1"/>
                <c:pt idx="0">
                  <c:v>Se amplíe la restricción a los autos catalíticos de forma permanente como mecanismo para enfrentar la contaminación ambiental y los tacos de la ciudad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En desacuerdo
</a:t>
                    </a:r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Transporte!$C$132:$G$132</c:f>
              <c:strCache>
                <c:ptCount val="5"/>
                <c:pt idx="0">
                  <c:v>Totalmente desacuerdo</c:v>
                </c:pt>
                <c:pt idx="1">
                  <c:v>En desacuerdo</c:v>
                </c:pt>
                <c:pt idx="2">
                  <c:v>Ni de acuerdo ni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Transporte!$C$134:$G$134</c:f>
              <c:numCache>
                <c:formatCode>0</c:formatCode>
                <c:ptCount val="5"/>
                <c:pt idx="0">
                  <c:v>5.8</c:v>
                </c:pt>
                <c:pt idx="1">
                  <c:v>16.3</c:v>
                </c:pt>
                <c:pt idx="2">
                  <c:v>9.9</c:v>
                </c:pt>
                <c:pt idx="3">
                  <c:v>33.200000000000003</c:v>
                </c:pt>
                <c:pt idx="4">
                  <c:v>33.5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9.3783213268554197E-2"/>
          <c:y val="0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57363042385699E-2"/>
          <c:y val="0.32796610169491502"/>
          <c:w val="0.84095761434076"/>
          <c:h val="0.65728813559321997"/>
        </c:manualLayout>
      </c:layout>
      <c:pie3DChart>
        <c:varyColors val="1"/>
        <c:ser>
          <c:idx val="0"/>
          <c:order val="0"/>
          <c:tx>
            <c:strRef>
              <c:f>Transporte!$B$135</c:f>
              <c:strCache>
                <c:ptCount val="1"/>
                <c:pt idx="0">
                  <c:v>Para mejorar la congestión del tránsito es importante que el transporte público tenga vías exclusivas, aunque esto signifique menos espacio para autos particulares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Transporte!$C$132:$G$132</c:f>
              <c:strCache>
                <c:ptCount val="5"/>
                <c:pt idx="0">
                  <c:v>Totalmente desacuerdo</c:v>
                </c:pt>
                <c:pt idx="1">
                  <c:v>En desacuerdo</c:v>
                </c:pt>
                <c:pt idx="2">
                  <c:v>Ni de acuerdo ni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Transporte!$C$135:$G$135</c:f>
              <c:numCache>
                <c:formatCode>0</c:formatCode>
                <c:ptCount val="5"/>
                <c:pt idx="0">
                  <c:v>3.8</c:v>
                </c:pt>
                <c:pt idx="1">
                  <c:v>10.7</c:v>
                </c:pt>
                <c:pt idx="2">
                  <c:v>8.1</c:v>
                </c:pt>
                <c:pt idx="3">
                  <c:v>39</c:v>
                </c:pt>
                <c:pt idx="4">
                  <c:v>36.5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542399792618E-2"/>
          <c:y val="0.20869947018704399"/>
          <c:w val="0.86059686983571504"/>
          <c:h val="0.7204557562274980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Transporte!$B$227:$B$231</c:f>
              <c:strCache>
                <c:ptCount val="5"/>
                <c:pt idx="0">
                  <c:v>Nada dispuesto</c:v>
                </c:pt>
                <c:pt idx="1">
                  <c:v>Poco dispuesto</c:v>
                </c:pt>
                <c:pt idx="2">
                  <c:v>Algo dispuesto</c:v>
                </c:pt>
                <c:pt idx="3">
                  <c:v>Bastante dispuesto</c:v>
                </c:pt>
                <c:pt idx="4">
                  <c:v>Muy dispuesto</c:v>
                </c:pt>
              </c:strCache>
            </c:strRef>
          </c:cat>
          <c:val>
            <c:numRef>
              <c:f>Transporte!$C$227:$C$231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20</c:v>
                </c:pt>
                <c:pt idx="3">
                  <c:v>26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47798854688597E-2"/>
          <c:y val="0.13225806451612901"/>
          <c:w val="0.88342056100632405"/>
          <c:h val="0.66984963169926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Transporte!$C$201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Transporte!$B$202:$B$205</c:f>
              <c:strCache>
                <c:ptCount val="4"/>
                <c:pt idx="0">
                  <c:v>Bastante+Muy Dispuesto</c:v>
                </c:pt>
                <c:pt idx="1">
                  <c:v>Algo dispuesto</c:v>
                </c:pt>
                <c:pt idx="2">
                  <c:v>Poco+Nada dispuesto</c:v>
                </c:pt>
                <c:pt idx="3">
                  <c:v>Ns/Nr</c:v>
                </c:pt>
              </c:strCache>
            </c:strRef>
          </c:cat>
          <c:val>
            <c:numRef>
              <c:f>Transporte!$C$202:$C$205</c:f>
              <c:numCache>
                <c:formatCode>General</c:formatCode>
                <c:ptCount val="4"/>
                <c:pt idx="0">
                  <c:v>51</c:v>
                </c:pt>
                <c:pt idx="1">
                  <c:v>19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2-4DA0-88FB-C4B4D996B6D7}"/>
            </c:ext>
          </c:extLst>
        </c:ser>
        <c:ser>
          <c:idx val="1"/>
          <c:order val="1"/>
          <c:tx>
            <c:strRef>
              <c:f>Transporte!$D$201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Transporte!$B$202:$B$205</c:f>
              <c:strCache>
                <c:ptCount val="4"/>
                <c:pt idx="0">
                  <c:v>Bastante+Muy Dispuesto</c:v>
                </c:pt>
                <c:pt idx="1">
                  <c:v>Algo dispuesto</c:v>
                </c:pt>
                <c:pt idx="2">
                  <c:v>Poco+Nada dispuesto</c:v>
                </c:pt>
                <c:pt idx="3">
                  <c:v>Ns/Nr</c:v>
                </c:pt>
              </c:strCache>
            </c:strRef>
          </c:cat>
          <c:val>
            <c:numRef>
              <c:f>Transporte!$D$202:$D$205</c:f>
              <c:numCache>
                <c:formatCode>General</c:formatCode>
                <c:ptCount val="4"/>
                <c:pt idx="0">
                  <c:v>52</c:v>
                </c:pt>
                <c:pt idx="1">
                  <c:v>27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2-4DA0-88FB-C4B4D996B6D7}"/>
            </c:ext>
          </c:extLst>
        </c:ser>
        <c:ser>
          <c:idx val="2"/>
          <c:order val="2"/>
          <c:tx>
            <c:strRef>
              <c:f>Transporte!$E$201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effectLst>
              <a:glow rad="88900">
                <a:schemeClr val="accent4">
                  <a:lumMod val="50000"/>
                  <a:alpha val="7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Transporte!$B$202:$B$205</c:f>
              <c:strCache>
                <c:ptCount val="4"/>
                <c:pt idx="0">
                  <c:v>Bastante+Muy Dispuesto</c:v>
                </c:pt>
                <c:pt idx="1">
                  <c:v>Algo dispuesto</c:v>
                </c:pt>
                <c:pt idx="2">
                  <c:v>Poco+Nada dispuesto</c:v>
                </c:pt>
                <c:pt idx="3">
                  <c:v>Ns/Nr</c:v>
                </c:pt>
              </c:strCache>
            </c:strRef>
          </c:cat>
          <c:val>
            <c:numRef>
              <c:f>Transporte!$E$202:$E$205</c:f>
              <c:numCache>
                <c:formatCode>0</c:formatCode>
                <c:ptCount val="4"/>
                <c:pt idx="0">
                  <c:v>65.599999999999994</c:v>
                </c:pt>
                <c:pt idx="1">
                  <c:v>20.8</c:v>
                </c:pt>
                <c:pt idx="2">
                  <c:v>13.6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82-4DA0-88FB-C4B4D996B6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1495696"/>
        <c:axId val="-2071499504"/>
      </c:barChart>
      <c:catAx>
        <c:axId val="-207149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-2071499504"/>
        <c:crosses val="autoZero"/>
        <c:auto val="1"/>
        <c:lblAlgn val="ctr"/>
        <c:lblOffset val="100"/>
        <c:noMultiLvlLbl val="0"/>
      </c:catAx>
      <c:valAx>
        <c:axId val="-207149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149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148457716950603E-2"/>
          <c:y val="3.1856791338582699E-2"/>
          <c:w val="0.49064583535142497"/>
          <c:h val="6.87500000000000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42822531798705E-4"/>
          <c:y val="0.110408313892464"/>
          <c:w val="0.99915657177468198"/>
          <c:h val="0.79444331116641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RM'!$C$30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RM'!$B$31:$B$39</c:f>
              <c:strCache>
                <c:ptCount val="9"/>
                <c:pt idx="0">
                  <c:v>Santiago</c:v>
                </c:pt>
                <c:pt idx="1">
                  <c:v>Otros</c:v>
                </c:pt>
                <c:pt idx="2">
                  <c:v>Contaminación</c:v>
                </c:pt>
                <c:pt idx="3">
                  <c:v>Lugares e infraestructura</c:v>
                </c:pt>
                <c:pt idx="4">
                  <c:v>Transporte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Sentimientos</c:v>
                </c:pt>
                <c:pt idx="8">
                  <c:v>Ns/Nr</c:v>
                </c:pt>
              </c:strCache>
            </c:strRef>
          </c:cat>
          <c:val>
            <c:numRef>
              <c:f>'Concepto RM'!$C$31:$C$39</c:f>
              <c:numCache>
                <c:formatCode>General</c:formatCode>
                <c:ptCount val="9"/>
                <c:pt idx="0">
                  <c:v>27</c:v>
                </c:pt>
                <c:pt idx="1">
                  <c:v>5</c:v>
                </c:pt>
                <c:pt idx="2">
                  <c:v>16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B-4DD2-9A3A-E51D0793219A}"/>
            </c:ext>
          </c:extLst>
        </c:ser>
        <c:ser>
          <c:idx val="1"/>
          <c:order val="1"/>
          <c:tx>
            <c:strRef>
              <c:f>'Concepto RM'!$D$30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RM'!$B$31:$B$39</c:f>
              <c:strCache>
                <c:ptCount val="9"/>
                <c:pt idx="0">
                  <c:v>Santiago</c:v>
                </c:pt>
                <c:pt idx="1">
                  <c:v>Otros</c:v>
                </c:pt>
                <c:pt idx="2">
                  <c:v>Contaminación</c:v>
                </c:pt>
                <c:pt idx="3">
                  <c:v>Lugares e infraestructura</c:v>
                </c:pt>
                <c:pt idx="4">
                  <c:v>Transporte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Sentimientos</c:v>
                </c:pt>
                <c:pt idx="8">
                  <c:v>Ns/Nr</c:v>
                </c:pt>
              </c:strCache>
            </c:strRef>
          </c:cat>
          <c:val>
            <c:numRef>
              <c:f>'Concepto RM'!$D$31:$D$39</c:f>
              <c:numCache>
                <c:formatCode>0</c:formatCode>
                <c:ptCount val="9"/>
                <c:pt idx="0">
                  <c:v>33</c:v>
                </c:pt>
                <c:pt idx="1">
                  <c:v>18</c:v>
                </c:pt>
                <c:pt idx="2">
                  <c:v>13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  <c:pt idx="6">
                  <c:v>11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8B-4DD2-9A3A-E51D0793219A}"/>
            </c:ext>
          </c:extLst>
        </c:ser>
        <c:ser>
          <c:idx val="2"/>
          <c:order val="2"/>
          <c:tx>
            <c:strRef>
              <c:f>'Concepto RM'!$E$30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RM'!$B$31:$B$39</c:f>
              <c:strCache>
                <c:ptCount val="9"/>
                <c:pt idx="0">
                  <c:v>Santiago</c:v>
                </c:pt>
                <c:pt idx="1">
                  <c:v>Otros</c:v>
                </c:pt>
                <c:pt idx="2">
                  <c:v>Contaminación</c:v>
                </c:pt>
                <c:pt idx="3">
                  <c:v>Lugares e infraestructura</c:v>
                </c:pt>
                <c:pt idx="4">
                  <c:v>Transporte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Sentimientos</c:v>
                </c:pt>
                <c:pt idx="8">
                  <c:v>Ns/Nr</c:v>
                </c:pt>
              </c:strCache>
            </c:strRef>
          </c:cat>
          <c:val>
            <c:numRef>
              <c:f>'Concepto RM'!$E$31:$E$39</c:f>
              <c:numCache>
                <c:formatCode>0</c:formatCode>
                <c:ptCount val="9"/>
                <c:pt idx="0">
                  <c:v>45</c:v>
                </c:pt>
                <c:pt idx="1">
                  <c:v>3</c:v>
                </c:pt>
                <c:pt idx="2">
                  <c:v>5</c:v>
                </c:pt>
                <c:pt idx="3">
                  <c:v>20</c:v>
                </c:pt>
                <c:pt idx="4">
                  <c:v>10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8B-4DD2-9A3A-E51D0793219A}"/>
            </c:ext>
          </c:extLst>
        </c:ser>
        <c:ser>
          <c:idx val="3"/>
          <c:order val="3"/>
          <c:tx>
            <c:strRef>
              <c:f>'Concepto RM'!$F$30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effectLst>
              <a:glow rad="76200">
                <a:schemeClr val="accent4">
                  <a:lumMod val="50000"/>
                  <a:alpha val="75000"/>
                </a:schemeClr>
              </a:glow>
              <a:outerShdw dist="914400" dir="5400000" sx="0" sy="0" algn="tl" rotWithShape="0">
                <a:schemeClr val="accent4">
                  <a:lumMod val="50000"/>
                  <a:alpha val="47000"/>
                </a:schemeClr>
              </a:outerShdw>
              <a:softEdge rad="254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RM'!$B$31:$B$39</c:f>
              <c:strCache>
                <c:ptCount val="9"/>
                <c:pt idx="0">
                  <c:v>Santiago</c:v>
                </c:pt>
                <c:pt idx="1">
                  <c:v>Otros</c:v>
                </c:pt>
                <c:pt idx="2">
                  <c:v>Contaminación</c:v>
                </c:pt>
                <c:pt idx="3">
                  <c:v>Lugares e infraestructura</c:v>
                </c:pt>
                <c:pt idx="4">
                  <c:v>Transporte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Sentimientos</c:v>
                </c:pt>
                <c:pt idx="8">
                  <c:v>Ns/Nr</c:v>
                </c:pt>
              </c:strCache>
            </c:strRef>
          </c:cat>
          <c:val>
            <c:numRef>
              <c:f>'Concepto RM'!$F$31:$F$39</c:f>
              <c:numCache>
                <c:formatCode>0</c:formatCode>
                <c:ptCount val="9"/>
                <c:pt idx="0">
                  <c:v>42</c:v>
                </c:pt>
                <c:pt idx="1">
                  <c:v>11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8B-4DD2-9A3A-E51D0793219A}"/>
            </c:ext>
          </c:extLst>
        </c:ser>
        <c:ser>
          <c:idx val="4"/>
          <c:order val="4"/>
          <c:tx>
            <c:strRef>
              <c:f>'Concepto RM'!$G$30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glow rad="101600">
                <a:srgbClr val="3366FF">
                  <a:alpha val="75000"/>
                </a:srgbClr>
              </a:glow>
              <a:outerShdw blurRad="40005" dist="22987" dir="5400000" algn="tl" rotWithShape="0">
                <a:schemeClr val="accent1">
                  <a:lumMod val="75000"/>
                  <a:alpha val="3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504273504273501E-2"/>
                  <c:y val="9.420631182289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70085470085496E-3"/>
                  <c:y val="-1.8841262364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20512820512799E-2"/>
                  <c:y val="4.7103155911445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94017094017099E-2"/>
                  <c:y val="4.7103155911445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RM'!$B$31:$B$39</c:f>
              <c:strCache>
                <c:ptCount val="9"/>
                <c:pt idx="0">
                  <c:v>Santiago</c:v>
                </c:pt>
                <c:pt idx="1">
                  <c:v>Otros</c:v>
                </c:pt>
                <c:pt idx="2">
                  <c:v>Contaminación</c:v>
                </c:pt>
                <c:pt idx="3">
                  <c:v>Lugares e infraestructura</c:v>
                </c:pt>
                <c:pt idx="4">
                  <c:v>Transporte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Sentimientos</c:v>
                </c:pt>
                <c:pt idx="8">
                  <c:v>Ns/Nr</c:v>
                </c:pt>
              </c:strCache>
            </c:strRef>
          </c:cat>
          <c:val>
            <c:numRef>
              <c:f>'Concepto RM'!$G$31:$G$39</c:f>
              <c:numCache>
                <c:formatCode>0</c:formatCode>
                <c:ptCount val="9"/>
                <c:pt idx="0">
                  <c:v>31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824400"/>
        <c:axId val="-1963822768"/>
      </c:barChart>
      <c:catAx>
        <c:axId val="-196382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-1963822768"/>
        <c:crosses val="autoZero"/>
        <c:auto val="1"/>
        <c:lblAlgn val="ctr"/>
        <c:lblOffset val="100"/>
        <c:noMultiLvlLbl val="0"/>
      </c:catAx>
      <c:valAx>
        <c:axId val="-196382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6382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51168252089876098"/>
          <c:h val="7.1005917159763302E-2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20543422638202E-3"/>
          <c:y val="1.6950706504152699E-3"/>
          <c:w val="0.942416942947921"/>
          <c:h val="0.7296820412478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RM'!$C$50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RM'!$B$51:$B$57</c:f>
              <c:strCache>
                <c:ptCount val="7"/>
                <c:pt idx="0">
                  <c:v>Lugares e infraestructura</c:v>
                </c:pt>
                <c:pt idx="1">
                  <c:v>Otros</c:v>
                </c:pt>
                <c:pt idx="2">
                  <c:v>Contaminación</c:v>
                </c:pt>
                <c:pt idx="3">
                  <c:v>Transporte</c:v>
                </c:pt>
                <c:pt idx="4">
                  <c:v>Estrés</c:v>
                </c:pt>
                <c:pt idx="5">
                  <c:v>Seguridad ciudadana</c:v>
                </c:pt>
                <c:pt idx="6">
                  <c:v>Santiago</c:v>
                </c:pt>
              </c:strCache>
            </c:strRef>
          </c:cat>
          <c:val>
            <c:numRef>
              <c:f>'Concepto RM'!$C$51:$C$57</c:f>
              <c:numCache>
                <c:formatCode>0</c:formatCode>
                <c:ptCount val="7"/>
                <c:pt idx="0">
                  <c:v>18</c:v>
                </c:pt>
                <c:pt idx="1">
                  <c:v>13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18-4888-83E8-D6D31885DFCC}"/>
            </c:ext>
          </c:extLst>
        </c:ser>
        <c:ser>
          <c:idx val="1"/>
          <c:order val="1"/>
          <c:tx>
            <c:strRef>
              <c:f>'Concepto RM'!$D$50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RM'!$B$51:$B$57</c:f>
              <c:strCache>
                <c:ptCount val="7"/>
                <c:pt idx="0">
                  <c:v>Lugares e infraestructura</c:v>
                </c:pt>
                <c:pt idx="1">
                  <c:v>Otros</c:v>
                </c:pt>
                <c:pt idx="2">
                  <c:v>Contaminación</c:v>
                </c:pt>
                <c:pt idx="3">
                  <c:v>Transporte</c:v>
                </c:pt>
                <c:pt idx="4">
                  <c:v>Estrés</c:v>
                </c:pt>
                <c:pt idx="5">
                  <c:v>Seguridad ciudadana</c:v>
                </c:pt>
                <c:pt idx="6">
                  <c:v>Santiago</c:v>
                </c:pt>
              </c:strCache>
            </c:strRef>
          </c:cat>
          <c:val>
            <c:numRef>
              <c:f>'Concepto RM'!$D$51:$D$57</c:f>
              <c:numCache>
                <c:formatCode>0</c:formatCode>
                <c:ptCount val="7"/>
                <c:pt idx="0">
                  <c:v>20</c:v>
                </c:pt>
                <c:pt idx="1">
                  <c:v>19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18-4888-83E8-D6D31885DFCC}"/>
            </c:ext>
          </c:extLst>
        </c:ser>
        <c:ser>
          <c:idx val="2"/>
          <c:order val="2"/>
          <c:tx>
            <c:strRef>
              <c:f>'Concepto RM'!$E$50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381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RM'!$B$51:$B$57</c:f>
              <c:strCache>
                <c:ptCount val="7"/>
                <c:pt idx="0">
                  <c:v>Lugares e infraestructura</c:v>
                </c:pt>
                <c:pt idx="1">
                  <c:v>Otros</c:v>
                </c:pt>
                <c:pt idx="2">
                  <c:v>Contaminación</c:v>
                </c:pt>
                <c:pt idx="3">
                  <c:v>Transporte</c:v>
                </c:pt>
                <c:pt idx="4">
                  <c:v>Estrés</c:v>
                </c:pt>
                <c:pt idx="5">
                  <c:v>Seguridad ciudadana</c:v>
                </c:pt>
                <c:pt idx="6">
                  <c:v>Santiago</c:v>
                </c:pt>
              </c:strCache>
            </c:strRef>
          </c:cat>
          <c:val>
            <c:numRef>
              <c:f>'Concepto RM'!$E$51:$E$57</c:f>
              <c:numCache>
                <c:formatCode>0</c:formatCode>
                <c:ptCount val="7"/>
                <c:pt idx="0">
                  <c:v>33</c:v>
                </c:pt>
                <c:pt idx="1">
                  <c:v>26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18-4888-83E8-D6D31885DF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3357648"/>
        <c:axId val="-2083362000"/>
      </c:barChart>
      <c:catAx>
        <c:axId val="-208335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3362000"/>
        <c:crosses val="autoZero"/>
        <c:auto val="1"/>
        <c:lblAlgn val="ctr"/>
        <c:lblOffset val="100"/>
        <c:noMultiLvlLbl val="0"/>
      </c:catAx>
      <c:valAx>
        <c:axId val="-20833620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208335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524873697146199E-2"/>
          <c:y val="1.8476137228408601E-2"/>
          <c:w val="0.27468832020997402"/>
          <c:h val="0.125245451532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RM'!$B$73:$B$83</c:f>
              <c:strCache>
                <c:ptCount val="11"/>
                <c:pt idx="0">
                  <c:v>Transporte</c:v>
                </c:pt>
                <c:pt idx="1">
                  <c:v>Medioambiente</c:v>
                </c:pt>
                <c:pt idx="2">
                  <c:v>Servicios</c:v>
                </c:pt>
                <c:pt idx="3">
                  <c:v>Comercio</c:v>
                </c:pt>
                <c:pt idx="4">
                  <c:v>Lugares/Infraestructura</c:v>
                </c:pt>
                <c:pt idx="5">
                  <c:v>Vida en Familia / Comunidad</c:v>
                </c:pt>
                <c:pt idx="6">
                  <c:v>Áreas verdes y entretención</c:v>
                </c:pt>
                <c:pt idx="7">
                  <c:v>Progreso</c:v>
                </c:pt>
                <c:pt idx="8">
                  <c:v>Otros</c:v>
                </c:pt>
                <c:pt idx="9">
                  <c:v>Sentimientos</c:v>
                </c:pt>
                <c:pt idx="10">
                  <c:v>Accesibilidad</c:v>
                </c:pt>
              </c:strCache>
            </c:strRef>
          </c:cat>
          <c:val>
            <c:numRef>
              <c:f>'Concepto RM'!$C$73:$C$83</c:f>
              <c:numCache>
                <c:formatCode>0%</c:formatCode>
                <c:ptCount val="11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0.08</c:v>
                </c:pt>
                <c:pt idx="8">
                  <c:v>0.1</c:v>
                </c:pt>
                <c:pt idx="9">
                  <c:v>0.11</c:v>
                </c:pt>
                <c:pt idx="10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0E-4226-B5E8-2DC6B90787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816784"/>
        <c:axId val="-1963820592"/>
      </c:barChart>
      <c:catAx>
        <c:axId val="-1963816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963820592"/>
        <c:crosses val="autoZero"/>
        <c:auto val="1"/>
        <c:lblAlgn val="ctr"/>
        <c:lblOffset val="100"/>
        <c:noMultiLvlLbl val="0"/>
      </c:catAx>
      <c:valAx>
        <c:axId val="-1963820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96381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4736842105303E-2"/>
          <c:y val="0.17635270541082201"/>
          <c:w val="0.942416942947921"/>
          <c:h val="0.7296820412478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'Concepto RM'!$C$93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RM'!$B$94:$B$103</c:f>
              <c:strCache>
                <c:ptCount val="10"/>
                <c:pt idx="0">
                  <c:v>Accesibilidad</c:v>
                </c:pt>
                <c:pt idx="1">
                  <c:v>Sentimientos</c:v>
                </c:pt>
                <c:pt idx="2">
                  <c:v>Otras</c:v>
                </c:pt>
                <c:pt idx="3">
                  <c:v>Progreso</c:v>
                </c:pt>
                <c:pt idx="4">
                  <c:v>Áreas verdes y entretención</c:v>
                </c:pt>
                <c:pt idx="5">
                  <c:v>Servicios</c:v>
                </c:pt>
                <c:pt idx="6">
                  <c:v>Vida en familia</c:v>
                </c:pt>
                <c:pt idx="7">
                  <c:v>Lugares e infraestructura</c:v>
                </c:pt>
                <c:pt idx="8">
                  <c:v>Transporte</c:v>
                </c:pt>
                <c:pt idx="9">
                  <c:v>Bienestar</c:v>
                </c:pt>
              </c:strCache>
            </c:strRef>
          </c:cat>
          <c:val>
            <c:numRef>
              <c:f>'Concepto RM'!$C$94:$C$103</c:f>
              <c:numCache>
                <c:formatCode>General</c:formatCode>
                <c:ptCount val="10"/>
                <c:pt idx="0">
                  <c:v>34</c:v>
                </c:pt>
                <c:pt idx="3">
                  <c:v>12</c:v>
                </c:pt>
                <c:pt idx="4">
                  <c:v>13</c:v>
                </c:pt>
                <c:pt idx="5">
                  <c:v>6</c:v>
                </c:pt>
                <c:pt idx="6">
                  <c:v>4</c:v>
                </c:pt>
                <c:pt idx="7">
                  <c:v>8</c:v>
                </c:pt>
                <c:pt idx="8">
                  <c:v>3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4A-42C8-A94B-9F2B831B9A70}"/>
            </c:ext>
          </c:extLst>
        </c:ser>
        <c:ser>
          <c:idx val="1"/>
          <c:order val="1"/>
          <c:tx>
            <c:strRef>
              <c:f>'Concepto RM'!$D$93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RM'!$B$94:$B$103</c:f>
              <c:strCache>
                <c:ptCount val="10"/>
                <c:pt idx="0">
                  <c:v>Accesibilidad</c:v>
                </c:pt>
                <c:pt idx="1">
                  <c:v>Sentimientos</c:v>
                </c:pt>
                <c:pt idx="2">
                  <c:v>Otras</c:v>
                </c:pt>
                <c:pt idx="3">
                  <c:v>Progreso</c:v>
                </c:pt>
                <c:pt idx="4">
                  <c:v>Áreas verdes y entretención</c:v>
                </c:pt>
                <c:pt idx="5">
                  <c:v>Servicios</c:v>
                </c:pt>
                <c:pt idx="6">
                  <c:v>Vida en familia</c:v>
                </c:pt>
                <c:pt idx="7">
                  <c:v>Lugares e infraestructura</c:v>
                </c:pt>
                <c:pt idx="8">
                  <c:v>Transporte</c:v>
                </c:pt>
                <c:pt idx="9">
                  <c:v>Bienestar</c:v>
                </c:pt>
              </c:strCache>
            </c:strRef>
          </c:cat>
          <c:val>
            <c:numRef>
              <c:f>'Concepto RM'!$D$94:$D$103</c:f>
              <c:numCache>
                <c:formatCode>General</c:formatCode>
                <c:ptCount val="10"/>
                <c:pt idx="2" formatCode="0">
                  <c:v>10</c:v>
                </c:pt>
                <c:pt idx="3" formatCode="0">
                  <c:v>23</c:v>
                </c:pt>
                <c:pt idx="4" formatCode="0">
                  <c:v>19</c:v>
                </c:pt>
                <c:pt idx="5" formatCode="0">
                  <c:v>24</c:v>
                </c:pt>
                <c:pt idx="6" formatCode="0">
                  <c:v>13</c:v>
                </c:pt>
                <c:pt idx="7" formatCode="0">
                  <c:v>16</c:v>
                </c:pt>
                <c:pt idx="8" formatCode="0">
                  <c:v>11</c:v>
                </c:pt>
                <c:pt idx="9" formatCode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4A-42C8-A94B-9F2B831B9A70}"/>
            </c:ext>
          </c:extLst>
        </c:ser>
        <c:ser>
          <c:idx val="2"/>
          <c:order val="2"/>
          <c:tx>
            <c:strRef>
              <c:f>'Concepto RM'!$E$93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effectLst>
              <a:glow rad="63500">
                <a:schemeClr val="accent3">
                  <a:lumMod val="50000"/>
                  <a:alpha val="88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glow rad="76200">
                  <a:schemeClr val="accent3">
                    <a:lumMod val="50000"/>
                    <a:alpha val="88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4A-42C8-A94B-9F2B831B9A7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RM'!$B$94:$B$103</c:f>
              <c:strCache>
                <c:ptCount val="10"/>
                <c:pt idx="0">
                  <c:v>Accesibilidad</c:v>
                </c:pt>
                <c:pt idx="1">
                  <c:v>Sentimientos</c:v>
                </c:pt>
                <c:pt idx="2">
                  <c:v>Otras</c:v>
                </c:pt>
                <c:pt idx="3">
                  <c:v>Progreso</c:v>
                </c:pt>
                <c:pt idx="4">
                  <c:v>Áreas verdes y entretención</c:v>
                </c:pt>
                <c:pt idx="5">
                  <c:v>Servicios</c:v>
                </c:pt>
                <c:pt idx="6">
                  <c:v>Vida en familia</c:v>
                </c:pt>
                <c:pt idx="7">
                  <c:v>Lugares e infraestructura</c:v>
                </c:pt>
                <c:pt idx="8">
                  <c:v>Transporte</c:v>
                </c:pt>
                <c:pt idx="9">
                  <c:v>Bienestar</c:v>
                </c:pt>
              </c:strCache>
            </c:strRef>
          </c:cat>
          <c:val>
            <c:numRef>
              <c:f>'Concepto RM'!$E$94:$E$103</c:f>
              <c:numCache>
                <c:formatCode>General</c:formatCode>
                <c:ptCount val="10"/>
                <c:pt idx="0" formatCode="0">
                  <c:v>39</c:v>
                </c:pt>
                <c:pt idx="2" formatCode="0">
                  <c:v>20</c:v>
                </c:pt>
                <c:pt idx="3" formatCode="0">
                  <c:v>19</c:v>
                </c:pt>
                <c:pt idx="4" formatCode="0">
                  <c:v>13</c:v>
                </c:pt>
                <c:pt idx="5" formatCode="0">
                  <c:v>33</c:v>
                </c:pt>
                <c:pt idx="6" formatCode="0">
                  <c:v>8</c:v>
                </c:pt>
                <c:pt idx="7" formatCode="0">
                  <c:v>21</c:v>
                </c:pt>
                <c:pt idx="8" formatCode="0">
                  <c:v>7</c:v>
                </c:pt>
                <c:pt idx="9" formatCode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4A-42C8-A94B-9F2B831B9A70}"/>
            </c:ext>
          </c:extLst>
        </c:ser>
        <c:ser>
          <c:idx val="3"/>
          <c:order val="3"/>
          <c:tx>
            <c:strRef>
              <c:f>'Concepto RM'!$F$93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'Concepto RM'!$B$94:$B$103</c:f>
              <c:strCache>
                <c:ptCount val="10"/>
                <c:pt idx="0">
                  <c:v>Accesibilidad</c:v>
                </c:pt>
                <c:pt idx="1">
                  <c:v>Sentimientos</c:v>
                </c:pt>
                <c:pt idx="2">
                  <c:v>Otras</c:v>
                </c:pt>
                <c:pt idx="3">
                  <c:v>Progreso</c:v>
                </c:pt>
                <c:pt idx="4">
                  <c:v>Áreas verdes y entretención</c:v>
                </c:pt>
                <c:pt idx="5">
                  <c:v>Servicios</c:v>
                </c:pt>
                <c:pt idx="6">
                  <c:v>Vida en familia</c:v>
                </c:pt>
                <c:pt idx="7">
                  <c:v>Lugares e infraestructura</c:v>
                </c:pt>
                <c:pt idx="8">
                  <c:v>Transporte</c:v>
                </c:pt>
                <c:pt idx="9">
                  <c:v>Bienestar</c:v>
                </c:pt>
              </c:strCache>
            </c:strRef>
          </c:cat>
          <c:val>
            <c:numRef>
              <c:f>'Concepto RM'!$F$94:$F$103</c:f>
              <c:numCache>
                <c:formatCode>0</c:formatCode>
                <c:ptCount val="10"/>
                <c:pt idx="0">
                  <c:v>46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80-47F5-8230-03E0EEC64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3814608"/>
        <c:axId val="-1963821136"/>
      </c:barChart>
      <c:catAx>
        <c:axId val="-196381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-1963821136"/>
        <c:crosses val="autoZero"/>
        <c:auto val="1"/>
        <c:lblAlgn val="ctr"/>
        <c:lblOffset val="100"/>
        <c:noMultiLvlLbl val="0"/>
      </c:catAx>
      <c:valAx>
        <c:axId val="-196382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6381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6.6511689980415798E-3"/>
          <c:w val="0.43461122995463702"/>
          <c:h val="9.85415845486795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0.90566</cdr:x>
      <cdr:y>0.0403</cdr:y>
    </cdr:from>
    <cdr:to>
      <cdr:x>1</cdr:x>
      <cdr:y>0.10863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600700" y="134848"/>
          <a:ext cx="5715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700">
              <a:latin typeface="Calibri"/>
              <a:cs typeface="Calibri"/>
            </a:rPr>
            <a:t>Promedio</a:t>
          </a:r>
        </a:p>
      </cdr:txBody>
    </cdr:sp>
  </cdr:relSizeAnchor>
  <cdr:relSizeAnchor xmlns:cdr="http://schemas.openxmlformats.org/drawingml/2006/chartDrawing">
    <cdr:from>
      <cdr:x>0.9434</cdr:x>
      <cdr:y>0.17695</cdr:y>
    </cdr:from>
    <cdr:to>
      <cdr:x>1</cdr:x>
      <cdr:y>0.24528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715000" y="592048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5,3</a:t>
          </a:r>
        </a:p>
      </cdr:txBody>
    </cdr:sp>
  </cdr:relSizeAnchor>
  <cdr:relSizeAnchor xmlns:cdr="http://schemas.openxmlformats.org/drawingml/2006/chartDrawing">
    <cdr:from>
      <cdr:x>0.9434</cdr:x>
      <cdr:y>0.34776</cdr:y>
    </cdr:from>
    <cdr:to>
      <cdr:x>1</cdr:x>
      <cdr:y>0.41609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715000" y="1163548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5,4</a:t>
          </a:r>
        </a:p>
      </cdr:txBody>
    </cdr:sp>
  </cdr:relSizeAnchor>
  <cdr:relSizeAnchor xmlns:cdr="http://schemas.openxmlformats.org/drawingml/2006/chartDrawing">
    <cdr:from>
      <cdr:x>0.9434</cdr:x>
      <cdr:y>0.51857</cdr:y>
    </cdr:from>
    <cdr:to>
      <cdr:x>1</cdr:x>
      <cdr:y>0.5869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715000" y="1735048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5,1</a:t>
          </a:r>
        </a:p>
      </cdr:txBody>
    </cdr:sp>
  </cdr:relSizeAnchor>
  <cdr:relSizeAnchor xmlns:cdr="http://schemas.openxmlformats.org/drawingml/2006/chartDrawing">
    <cdr:from>
      <cdr:x>0.9434</cdr:x>
      <cdr:y>0.68938</cdr:y>
    </cdr:from>
    <cdr:to>
      <cdr:x>1</cdr:x>
      <cdr:y>0.75771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715000" y="2306548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4,9</a:t>
          </a:r>
        </a:p>
      </cdr:txBody>
    </cdr:sp>
  </cdr:relSizeAnchor>
  <cdr:relSizeAnchor xmlns:cdr="http://schemas.openxmlformats.org/drawingml/2006/chartDrawing">
    <cdr:from>
      <cdr:x>0.9434</cdr:x>
      <cdr:y>0.86019</cdr:y>
    </cdr:from>
    <cdr:to>
      <cdr:x>1</cdr:x>
      <cdr:y>0.92852</cdr:y>
    </cdr:to>
    <cdr:sp macro="" textlink="">
      <cdr:nvSpPr>
        <cdr:cNvPr id="7" name="Cuadro de texto 6"/>
        <cdr:cNvSpPr txBox="1"/>
      </cdr:nvSpPr>
      <cdr:spPr>
        <a:xfrm xmlns:a="http://schemas.openxmlformats.org/drawingml/2006/main">
          <a:off x="5715000" y="2878048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0.88679</cdr:x>
      <cdr:y>0.02041</cdr:y>
    </cdr:from>
    <cdr:to>
      <cdr:x>1</cdr:x>
      <cdr:y>0.06122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372100" y="1143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Promedio</a:t>
          </a:r>
        </a:p>
      </cdr:txBody>
    </cdr:sp>
  </cdr:relSizeAnchor>
  <cdr:relSizeAnchor xmlns:cdr="http://schemas.openxmlformats.org/drawingml/2006/chartDrawing">
    <cdr:from>
      <cdr:x>0.92453</cdr:x>
      <cdr:y>0.08163</cdr:y>
    </cdr:from>
    <cdr:to>
      <cdr:x>1</cdr:x>
      <cdr:y>0.12245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600700" y="4572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4,3</a:t>
          </a:r>
        </a:p>
      </cdr:txBody>
    </cdr:sp>
  </cdr:relSizeAnchor>
  <cdr:relSizeAnchor xmlns:cdr="http://schemas.openxmlformats.org/drawingml/2006/chartDrawing">
    <cdr:from>
      <cdr:x>0.92453</cdr:x>
      <cdr:y>0.12245</cdr:y>
    </cdr:from>
    <cdr:to>
      <cdr:x>0.98113</cdr:x>
      <cdr:y>0.16327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600700" y="6858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3,5</a:t>
          </a:r>
        </a:p>
      </cdr:txBody>
    </cdr:sp>
  </cdr:relSizeAnchor>
  <cdr:relSizeAnchor xmlns:cdr="http://schemas.openxmlformats.org/drawingml/2006/chartDrawing">
    <cdr:from>
      <cdr:x>0.92453</cdr:x>
      <cdr:y>0.16327</cdr:y>
    </cdr:from>
    <cdr:to>
      <cdr:x>0.98113</cdr:x>
      <cdr:y>0.20408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600700" y="9144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4,8</a:t>
          </a:r>
        </a:p>
      </cdr:txBody>
    </cdr:sp>
  </cdr:relSizeAnchor>
  <cdr:relSizeAnchor xmlns:cdr="http://schemas.openxmlformats.org/drawingml/2006/chartDrawing">
    <cdr:from>
      <cdr:x>0.92453</cdr:x>
      <cdr:y>0.22449</cdr:y>
    </cdr:from>
    <cdr:to>
      <cdr:x>1</cdr:x>
      <cdr:y>0.26531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600700" y="12573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5,5</a:t>
          </a:r>
        </a:p>
      </cdr:txBody>
    </cdr:sp>
  </cdr:relSizeAnchor>
  <cdr:relSizeAnchor xmlns:cdr="http://schemas.openxmlformats.org/drawingml/2006/chartDrawing">
    <cdr:from>
      <cdr:x>0.92453</cdr:x>
      <cdr:y>0.26531</cdr:y>
    </cdr:from>
    <cdr:to>
      <cdr:x>1</cdr:x>
      <cdr:y>0.30612</cdr:y>
    </cdr:to>
    <cdr:sp macro="" textlink="">
      <cdr:nvSpPr>
        <cdr:cNvPr id="7" name="Cuadro de texto 6"/>
        <cdr:cNvSpPr txBox="1"/>
      </cdr:nvSpPr>
      <cdr:spPr>
        <a:xfrm xmlns:a="http://schemas.openxmlformats.org/drawingml/2006/main">
          <a:off x="5600700" y="14859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5,1</a:t>
          </a:r>
        </a:p>
      </cdr:txBody>
    </cdr:sp>
  </cdr:relSizeAnchor>
  <cdr:relSizeAnchor xmlns:cdr="http://schemas.openxmlformats.org/drawingml/2006/chartDrawing">
    <cdr:from>
      <cdr:x>0.92453</cdr:x>
      <cdr:y>0.30612</cdr:y>
    </cdr:from>
    <cdr:to>
      <cdr:x>0.98113</cdr:x>
      <cdr:y>0.34694</cdr:y>
    </cdr:to>
    <cdr:sp macro="" textlink="">
      <cdr:nvSpPr>
        <cdr:cNvPr id="8" name="Cuadro de texto 7"/>
        <cdr:cNvSpPr txBox="1"/>
      </cdr:nvSpPr>
      <cdr:spPr>
        <a:xfrm xmlns:a="http://schemas.openxmlformats.org/drawingml/2006/main">
          <a:off x="5600700" y="17145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5,2</a:t>
          </a:r>
        </a:p>
      </cdr:txBody>
    </cdr:sp>
  </cdr:relSizeAnchor>
  <cdr:relSizeAnchor xmlns:cdr="http://schemas.openxmlformats.org/drawingml/2006/chartDrawing">
    <cdr:from>
      <cdr:x>0.92453</cdr:x>
      <cdr:y>0.34694</cdr:y>
    </cdr:from>
    <cdr:to>
      <cdr:x>0.98113</cdr:x>
      <cdr:y>0.38776</cdr:y>
    </cdr:to>
    <cdr:sp macro="" textlink="">
      <cdr:nvSpPr>
        <cdr:cNvPr id="9" name="Cuadro de texto 8"/>
        <cdr:cNvSpPr txBox="1"/>
      </cdr:nvSpPr>
      <cdr:spPr>
        <a:xfrm xmlns:a="http://schemas.openxmlformats.org/drawingml/2006/main">
          <a:off x="5600700" y="19431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4,5</a:t>
          </a:r>
        </a:p>
      </cdr:txBody>
    </cdr:sp>
  </cdr:relSizeAnchor>
  <cdr:relSizeAnchor xmlns:cdr="http://schemas.openxmlformats.org/drawingml/2006/chartDrawing">
    <cdr:from>
      <cdr:x>0.92453</cdr:x>
      <cdr:y>0.38776</cdr:y>
    </cdr:from>
    <cdr:to>
      <cdr:x>0.98113</cdr:x>
      <cdr:y>0.42857</cdr:y>
    </cdr:to>
    <cdr:sp macro="" textlink="">
      <cdr:nvSpPr>
        <cdr:cNvPr id="10" name="Cuadro de texto 9"/>
        <cdr:cNvSpPr txBox="1"/>
      </cdr:nvSpPr>
      <cdr:spPr>
        <a:xfrm xmlns:a="http://schemas.openxmlformats.org/drawingml/2006/main">
          <a:off x="5600700" y="21717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4,6</a:t>
          </a:r>
        </a:p>
      </cdr:txBody>
    </cdr:sp>
  </cdr:relSizeAnchor>
  <cdr:relSizeAnchor xmlns:cdr="http://schemas.openxmlformats.org/drawingml/2006/chartDrawing">
    <cdr:from>
      <cdr:x>0.92453</cdr:x>
      <cdr:y>0.44898</cdr:y>
    </cdr:from>
    <cdr:to>
      <cdr:x>1</cdr:x>
      <cdr:y>0.4898</cdr:y>
    </cdr:to>
    <cdr:sp macro="" textlink="">
      <cdr:nvSpPr>
        <cdr:cNvPr id="11" name="Cuadro de texto 10"/>
        <cdr:cNvSpPr txBox="1"/>
      </cdr:nvSpPr>
      <cdr:spPr>
        <a:xfrm xmlns:a="http://schemas.openxmlformats.org/drawingml/2006/main">
          <a:off x="5600700" y="2514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4,4</a:t>
          </a:r>
        </a:p>
      </cdr:txBody>
    </cdr:sp>
  </cdr:relSizeAnchor>
  <cdr:relSizeAnchor xmlns:cdr="http://schemas.openxmlformats.org/drawingml/2006/chartDrawing">
    <cdr:from>
      <cdr:x>0.92453</cdr:x>
      <cdr:y>0.4898</cdr:y>
    </cdr:from>
    <cdr:to>
      <cdr:x>1</cdr:x>
      <cdr:y>0.53061</cdr:y>
    </cdr:to>
    <cdr:sp macro="" textlink="">
      <cdr:nvSpPr>
        <cdr:cNvPr id="12" name="Cuadro de texto 11"/>
        <cdr:cNvSpPr txBox="1"/>
      </cdr:nvSpPr>
      <cdr:spPr>
        <a:xfrm xmlns:a="http://schemas.openxmlformats.org/drawingml/2006/main">
          <a:off x="5600700" y="27432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4,3</a:t>
          </a:r>
        </a:p>
      </cdr:txBody>
    </cdr:sp>
  </cdr:relSizeAnchor>
  <cdr:relSizeAnchor xmlns:cdr="http://schemas.openxmlformats.org/drawingml/2006/chartDrawing">
    <cdr:from>
      <cdr:x>0.92453</cdr:x>
      <cdr:y>0.53061</cdr:y>
    </cdr:from>
    <cdr:to>
      <cdr:x>0.98113</cdr:x>
      <cdr:y>0.57143</cdr:y>
    </cdr:to>
    <cdr:sp macro="" textlink="">
      <cdr:nvSpPr>
        <cdr:cNvPr id="13" name="Cuadro de texto 12"/>
        <cdr:cNvSpPr txBox="1"/>
      </cdr:nvSpPr>
      <cdr:spPr>
        <a:xfrm xmlns:a="http://schemas.openxmlformats.org/drawingml/2006/main">
          <a:off x="5600700" y="29718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4,7</a:t>
          </a:r>
        </a:p>
      </cdr:txBody>
    </cdr:sp>
  </cdr:relSizeAnchor>
  <cdr:relSizeAnchor xmlns:cdr="http://schemas.openxmlformats.org/drawingml/2006/chartDrawing">
    <cdr:from>
      <cdr:x>0.92453</cdr:x>
      <cdr:y>0.57143</cdr:y>
    </cdr:from>
    <cdr:to>
      <cdr:x>0.98113</cdr:x>
      <cdr:y>0.61224</cdr:y>
    </cdr:to>
    <cdr:sp macro="" textlink="">
      <cdr:nvSpPr>
        <cdr:cNvPr id="14" name="Cuadro de texto 13"/>
        <cdr:cNvSpPr txBox="1"/>
      </cdr:nvSpPr>
      <cdr:spPr>
        <a:xfrm xmlns:a="http://schemas.openxmlformats.org/drawingml/2006/main">
          <a:off x="5600700" y="32004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5,5</a:t>
          </a:r>
        </a:p>
      </cdr:txBody>
    </cdr:sp>
  </cdr:relSizeAnchor>
  <cdr:relSizeAnchor xmlns:cdr="http://schemas.openxmlformats.org/drawingml/2006/chartDrawing">
    <cdr:from>
      <cdr:x>0.92453</cdr:x>
      <cdr:y>0.63265</cdr:y>
    </cdr:from>
    <cdr:to>
      <cdr:x>0.98113</cdr:x>
      <cdr:y>0.67347</cdr:y>
    </cdr:to>
    <cdr:sp macro="" textlink="">
      <cdr:nvSpPr>
        <cdr:cNvPr id="15" name="Cuadro de texto 14"/>
        <cdr:cNvSpPr txBox="1"/>
      </cdr:nvSpPr>
      <cdr:spPr>
        <a:xfrm xmlns:a="http://schemas.openxmlformats.org/drawingml/2006/main">
          <a:off x="5600700" y="35433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4,4</a:t>
          </a:r>
        </a:p>
      </cdr:txBody>
    </cdr:sp>
  </cdr:relSizeAnchor>
  <cdr:relSizeAnchor xmlns:cdr="http://schemas.openxmlformats.org/drawingml/2006/chartDrawing">
    <cdr:from>
      <cdr:x>0.92453</cdr:x>
      <cdr:y>0.67347</cdr:y>
    </cdr:from>
    <cdr:to>
      <cdr:x>0.98113</cdr:x>
      <cdr:y>0.71429</cdr:y>
    </cdr:to>
    <cdr:sp macro="" textlink="">
      <cdr:nvSpPr>
        <cdr:cNvPr id="16" name="Cuadro de texto 15"/>
        <cdr:cNvSpPr txBox="1"/>
      </cdr:nvSpPr>
      <cdr:spPr>
        <a:xfrm xmlns:a="http://schemas.openxmlformats.org/drawingml/2006/main">
          <a:off x="5600700" y="37719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5,1</a:t>
          </a:r>
        </a:p>
      </cdr:txBody>
    </cdr:sp>
  </cdr:relSizeAnchor>
  <cdr:relSizeAnchor xmlns:cdr="http://schemas.openxmlformats.org/drawingml/2006/chartDrawing">
    <cdr:from>
      <cdr:x>0.92453</cdr:x>
      <cdr:y>0.71429</cdr:y>
    </cdr:from>
    <cdr:to>
      <cdr:x>0.98113</cdr:x>
      <cdr:y>0.7551</cdr:y>
    </cdr:to>
    <cdr:sp macro="" textlink="">
      <cdr:nvSpPr>
        <cdr:cNvPr id="17" name="Cuadro de texto 16"/>
        <cdr:cNvSpPr txBox="1"/>
      </cdr:nvSpPr>
      <cdr:spPr>
        <a:xfrm xmlns:a="http://schemas.openxmlformats.org/drawingml/2006/main">
          <a:off x="5600700" y="40005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5,1</a:t>
          </a:r>
        </a:p>
      </cdr:txBody>
    </cdr:sp>
  </cdr:relSizeAnchor>
  <cdr:relSizeAnchor xmlns:cdr="http://schemas.openxmlformats.org/drawingml/2006/chartDrawing">
    <cdr:from>
      <cdr:x>0.92453</cdr:x>
      <cdr:y>0.77551</cdr:y>
    </cdr:from>
    <cdr:to>
      <cdr:x>0.98113</cdr:x>
      <cdr:y>0.81633</cdr:y>
    </cdr:to>
    <cdr:sp macro="" textlink="">
      <cdr:nvSpPr>
        <cdr:cNvPr id="18" name="Cuadro de texto 17"/>
        <cdr:cNvSpPr txBox="1"/>
      </cdr:nvSpPr>
      <cdr:spPr>
        <a:xfrm xmlns:a="http://schemas.openxmlformats.org/drawingml/2006/main">
          <a:off x="5600700" y="43434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5,2</a:t>
          </a:r>
        </a:p>
      </cdr:txBody>
    </cdr:sp>
  </cdr:relSizeAnchor>
  <cdr:relSizeAnchor xmlns:cdr="http://schemas.openxmlformats.org/drawingml/2006/chartDrawing">
    <cdr:from>
      <cdr:x>0.92453</cdr:x>
      <cdr:y>0.81633</cdr:y>
    </cdr:from>
    <cdr:to>
      <cdr:x>0.98113</cdr:x>
      <cdr:y>0.85714</cdr:y>
    </cdr:to>
    <cdr:sp macro="" textlink="">
      <cdr:nvSpPr>
        <cdr:cNvPr id="19" name="Cuadro de texto 18"/>
        <cdr:cNvSpPr txBox="1"/>
      </cdr:nvSpPr>
      <cdr:spPr>
        <a:xfrm xmlns:a="http://schemas.openxmlformats.org/drawingml/2006/main">
          <a:off x="5600700" y="45720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4,2</a:t>
          </a:r>
        </a:p>
      </cdr:txBody>
    </cdr:sp>
  </cdr:relSizeAnchor>
  <cdr:relSizeAnchor xmlns:cdr="http://schemas.openxmlformats.org/drawingml/2006/chartDrawing">
    <cdr:from>
      <cdr:x>0.92453</cdr:x>
      <cdr:y>0.85714</cdr:y>
    </cdr:from>
    <cdr:to>
      <cdr:x>0.98113</cdr:x>
      <cdr:y>0.89796</cdr:y>
    </cdr:to>
    <cdr:sp macro="" textlink="">
      <cdr:nvSpPr>
        <cdr:cNvPr id="20" name="Cuadro de texto 19"/>
        <cdr:cNvSpPr txBox="1"/>
      </cdr:nvSpPr>
      <cdr:spPr>
        <a:xfrm xmlns:a="http://schemas.openxmlformats.org/drawingml/2006/main">
          <a:off x="5600700" y="48006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4,5</a:t>
          </a:r>
        </a:p>
      </cdr:txBody>
    </cdr:sp>
  </cdr:relSizeAnchor>
  <cdr:relSizeAnchor xmlns:cdr="http://schemas.openxmlformats.org/drawingml/2006/chartDrawing">
    <cdr:from>
      <cdr:x>0.92453</cdr:x>
      <cdr:y>0.89796</cdr:y>
    </cdr:from>
    <cdr:to>
      <cdr:x>0.98113</cdr:x>
      <cdr:y>0.93878</cdr:y>
    </cdr:to>
    <cdr:sp macro="" textlink="">
      <cdr:nvSpPr>
        <cdr:cNvPr id="21" name="Cuadro de texto 20"/>
        <cdr:cNvSpPr txBox="1"/>
      </cdr:nvSpPr>
      <cdr:spPr>
        <a:xfrm xmlns:a="http://schemas.openxmlformats.org/drawingml/2006/main">
          <a:off x="5600700" y="50292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0.86538</cdr:x>
      <cdr:y>0.02973</cdr:y>
    </cdr:from>
    <cdr:to>
      <cdr:x>0.98077</cdr:x>
      <cdr:y>0.11794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143500" y="115584"/>
          <a:ext cx="6858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Promedios</a:t>
          </a:r>
        </a:p>
      </cdr:txBody>
    </cdr:sp>
  </cdr:relSizeAnchor>
  <cdr:relSizeAnchor xmlns:cdr="http://schemas.openxmlformats.org/drawingml/2006/chartDrawing">
    <cdr:from>
      <cdr:x>0.92308</cdr:x>
      <cdr:y>0.82359</cdr:y>
    </cdr:from>
    <cdr:to>
      <cdr:x>1</cdr:x>
      <cdr:y>0.9118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486400" y="3201684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4,8</a:t>
          </a:r>
        </a:p>
      </cdr:txBody>
    </cdr:sp>
  </cdr:relSizeAnchor>
  <cdr:relSizeAnchor xmlns:cdr="http://schemas.openxmlformats.org/drawingml/2006/chartDrawing">
    <cdr:from>
      <cdr:x>0.90385</cdr:x>
      <cdr:y>0.61778</cdr:y>
    </cdr:from>
    <cdr:to>
      <cdr:x>1</cdr:x>
      <cdr:y>0.73538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372100" y="2401584"/>
          <a:ext cx="5715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4,5</a:t>
          </a:r>
        </a:p>
      </cdr:txBody>
    </cdr:sp>
  </cdr:relSizeAnchor>
  <cdr:relSizeAnchor xmlns:cdr="http://schemas.openxmlformats.org/drawingml/2006/chartDrawing">
    <cdr:from>
      <cdr:x>0.92308</cdr:x>
      <cdr:y>0.38256</cdr:y>
    </cdr:from>
    <cdr:to>
      <cdr:x>1</cdr:x>
      <cdr:y>0.47076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486400" y="1487184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4,9</a:t>
          </a:r>
        </a:p>
      </cdr:txBody>
    </cdr:sp>
  </cdr:relSizeAnchor>
  <cdr:relSizeAnchor xmlns:cdr="http://schemas.openxmlformats.org/drawingml/2006/chartDrawing">
    <cdr:from>
      <cdr:x>0.92308</cdr:x>
      <cdr:y>0.14734</cdr:y>
    </cdr:from>
    <cdr:to>
      <cdr:x>1</cdr:x>
      <cdr:y>0.26495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486400" y="572784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0.88462</cdr:x>
      <cdr:y>0.0679</cdr:y>
    </cdr:from>
    <cdr:to>
      <cdr:x>1</cdr:x>
      <cdr:y>0.13004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257800" y="249767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Promedios</a:t>
          </a:r>
        </a:p>
      </cdr:txBody>
    </cdr:sp>
  </cdr:relSizeAnchor>
  <cdr:relSizeAnchor xmlns:cdr="http://schemas.openxmlformats.org/drawingml/2006/chartDrawing">
    <cdr:from>
      <cdr:x>0.90385</cdr:x>
      <cdr:y>0.22326</cdr:y>
    </cdr:from>
    <cdr:to>
      <cdr:x>1</cdr:x>
      <cdr:y>0.31647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372100" y="821267"/>
          <a:ext cx="5715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5,7</a:t>
          </a:r>
        </a:p>
      </cdr:txBody>
    </cdr:sp>
  </cdr:relSizeAnchor>
  <cdr:relSizeAnchor xmlns:cdr="http://schemas.openxmlformats.org/drawingml/2006/chartDrawing">
    <cdr:from>
      <cdr:x>0.90385</cdr:x>
      <cdr:y>0.40969</cdr:y>
    </cdr:from>
    <cdr:to>
      <cdr:x>1</cdr:x>
      <cdr:y>0.50291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372100" y="1507067"/>
          <a:ext cx="5715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5,4</a:t>
          </a:r>
        </a:p>
      </cdr:txBody>
    </cdr:sp>
  </cdr:relSizeAnchor>
  <cdr:relSizeAnchor xmlns:cdr="http://schemas.openxmlformats.org/drawingml/2006/chartDrawing">
    <cdr:from>
      <cdr:x>0.90385</cdr:x>
      <cdr:y>0.62719</cdr:y>
    </cdr:from>
    <cdr:to>
      <cdr:x>0.98077</cdr:x>
      <cdr:y>0.72041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372100" y="2307167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5,5</a:t>
          </a:r>
        </a:p>
      </cdr:txBody>
    </cdr:sp>
  </cdr:relSizeAnchor>
  <cdr:relSizeAnchor xmlns:cdr="http://schemas.openxmlformats.org/drawingml/2006/chartDrawing">
    <cdr:from>
      <cdr:x>0.90385</cdr:x>
      <cdr:y>0.81363</cdr:y>
    </cdr:from>
    <cdr:to>
      <cdr:x>0.98077</cdr:x>
      <cdr:y>0.90684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372100" y="2992967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0.88462</cdr:x>
      <cdr:y>0.01281</cdr:y>
    </cdr:from>
    <cdr:to>
      <cdr:x>1</cdr:x>
      <cdr:y>0.1116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257800" y="44450"/>
          <a:ext cx="6858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Promedio</a:t>
          </a:r>
        </a:p>
      </cdr:txBody>
    </cdr:sp>
  </cdr:relSizeAnchor>
  <cdr:relSizeAnchor xmlns:cdr="http://schemas.openxmlformats.org/drawingml/2006/chartDrawing">
    <cdr:from>
      <cdr:x>0.92308</cdr:x>
      <cdr:y>0.1116</cdr:y>
    </cdr:from>
    <cdr:to>
      <cdr:x>1</cdr:x>
      <cdr:y>0.17746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486400" y="3873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5,0</a:t>
          </a:r>
        </a:p>
      </cdr:txBody>
    </cdr:sp>
  </cdr:relSizeAnchor>
  <cdr:relSizeAnchor xmlns:cdr="http://schemas.openxmlformats.org/drawingml/2006/chartDrawing">
    <cdr:from>
      <cdr:x>0.92308</cdr:x>
      <cdr:y>0.21039</cdr:y>
    </cdr:from>
    <cdr:to>
      <cdr:x>1</cdr:x>
      <cdr:y>0.27625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486400" y="7302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4,7</a:t>
          </a:r>
        </a:p>
      </cdr:txBody>
    </cdr:sp>
  </cdr:relSizeAnchor>
  <cdr:relSizeAnchor xmlns:cdr="http://schemas.openxmlformats.org/drawingml/2006/chartDrawing">
    <cdr:from>
      <cdr:x>0.92308</cdr:x>
      <cdr:y>0.30918</cdr:y>
    </cdr:from>
    <cdr:to>
      <cdr:x>0.98077</cdr:x>
      <cdr:y>0.37505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486400" y="10731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4,2</a:t>
          </a:r>
        </a:p>
      </cdr:txBody>
    </cdr:sp>
  </cdr:relSizeAnchor>
  <cdr:relSizeAnchor xmlns:cdr="http://schemas.openxmlformats.org/drawingml/2006/chartDrawing">
    <cdr:from>
      <cdr:x>0.92308</cdr:x>
      <cdr:y>0.40798</cdr:y>
    </cdr:from>
    <cdr:to>
      <cdr:x>1</cdr:x>
      <cdr:y>0.47384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486400" y="14160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4,0</a:t>
          </a:r>
        </a:p>
      </cdr:txBody>
    </cdr:sp>
  </cdr:relSizeAnchor>
  <cdr:relSizeAnchor xmlns:cdr="http://schemas.openxmlformats.org/drawingml/2006/chartDrawing">
    <cdr:from>
      <cdr:x>0.92308</cdr:x>
      <cdr:y>0.47384</cdr:y>
    </cdr:from>
    <cdr:to>
      <cdr:x>1</cdr:x>
      <cdr:y>0.5397</cdr:y>
    </cdr:to>
    <cdr:sp macro="" textlink="">
      <cdr:nvSpPr>
        <cdr:cNvPr id="7" name="Cuadro de texto 6"/>
        <cdr:cNvSpPr txBox="1"/>
      </cdr:nvSpPr>
      <cdr:spPr>
        <a:xfrm xmlns:a="http://schemas.openxmlformats.org/drawingml/2006/main">
          <a:off x="5486400" y="16446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3,5</a:t>
          </a:r>
        </a:p>
      </cdr:txBody>
    </cdr:sp>
  </cdr:relSizeAnchor>
  <cdr:relSizeAnchor xmlns:cdr="http://schemas.openxmlformats.org/drawingml/2006/chartDrawing">
    <cdr:from>
      <cdr:x>0.92308</cdr:x>
      <cdr:y>0.57263</cdr:y>
    </cdr:from>
    <cdr:to>
      <cdr:x>1</cdr:x>
      <cdr:y>0.63849</cdr:y>
    </cdr:to>
    <cdr:sp macro="" textlink="">
      <cdr:nvSpPr>
        <cdr:cNvPr id="8" name="Cuadro de texto 7"/>
        <cdr:cNvSpPr txBox="1"/>
      </cdr:nvSpPr>
      <cdr:spPr>
        <a:xfrm xmlns:a="http://schemas.openxmlformats.org/drawingml/2006/main">
          <a:off x="5486400" y="19875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3,4</a:t>
          </a:r>
        </a:p>
      </cdr:txBody>
    </cdr:sp>
  </cdr:relSizeAnchor>
  <cdr:relSizeAnchor xmlns:cdr="http://schemas.openxmlformats.org/drawingml/2006/chartDrawing">
    <cdr:from>
      <cdr:x>0.92308</cdr:x>
      <cdr:y>0.70435</cdr:y>
    </cdr:from>
    <cdr:to>
      <cdr:x>0.98077</cdr:x>
      <cdr:y>0.77022</cdr:y>
    </cdr:to>
    <cdr:sp macro="" textlink="">
      <cdr:nvSpPr>
        <cdr:cNvPr id="9" name="Cuadro de texto 8"/>
        <cdr:cNvSpPr txBox="1"/>
      </cdr:nvSpPr>
      <cdr:spPr>
        <a:xfrm xmlns:a="http://schemas.openxmlformats.org/drawingml/2006/main">
          <a:off x="5486400" y="24447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3,0</a:t>
          </a:r>
        </a:p>
      </cdr:txBody>
    </cdr:sp>
  </cdr:relSizeAnchor>
  <cdr:relSizeAnchor xmlns:cdr="http://schemas.openxmlformats.org/drawingml/2006/chartDrawing">
    <cdr:from>
      <cdr:x>0.92308</cdr:x>
      <cdr:y>0.77022</cdr:y>
    </cdr:from>
    <cdr:to>
      <cdr:x>1</cdr:x>
      <cdr:y>0.86901</cdr:y>
    </cdr:to>
    <cdr:sp macro="" textlink="">
      <cdr:nvSpPr>
        <cdr:cNvPr id="10" name="Cuadro de texto 9"/>
        <cdr:cNvSpPr txBox="1"/>
      </cdr:nvSpPr>
      <cdr:spPr>
        <a:xfrm xmlns:a="http://schemas.openxmlformats.org/drawingml/2006/main">
          <a:off x="5486400" y="2673350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3,5</a:t>
          </a:r>
        </a:p>
      </cdr:txBody>
    </cdr:sp>
  </cdr:relSizeAnchor>
  <cdr:relSizeAnchor xmlns:cdr="http://schemas.openxmlformats.org/drawingml/2006/chartDrawing">
    <cdr:from>
      <cdr:x>0.92308</cdr:x>
      <cdr:y>0.86901</cdr:y>
    </cdr:from>
    <cdr:to>
      <cdr:x>0.98077</cdr:x>
      <cdr:y>0.93487</cdr:y>
    </cdr:to>
    <cdr:sp macro="" textlink="">
      <cdr:nvSpPr>
        <cdr:cNvPr id="11" name="Cuadro de texto 10"/>
        <cdr:cNvSpPr txBox="1"/>
      </cdr:nvSpPr>
      <cdr:spPr>
        <a:xfrm xmlns:a="http://schemas.openxmlformats.org/drawingml/2006/main">
          <a:off x="5486400" y="30162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Calibri"/>
              <a:cs typeface="Calibri"/>
            </a:rPr>
            <a:t>2,8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0.84615</cdr:x>
      <cdr:y>0.04337</cdr:y>
    </cdr:from>
    <cdr:to>
      <cdr:x>1</cdr:x>
      <cdr:y>0.08675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029200" y="2286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Promedios</a:t>
          </a:r>
        </a:p>
      </cdr:txBody>
    </cdr:sp>
  </cdr:relSizeAnchor>
  <cdr:relSizeAnchor xmlns:cdr="http://schemas.openxmlformats.org/drawingml/2006/chartDrawing">
    <cdr:from>
      <cdr:x>0.90385</cdr:x>
      <cdr:y>0.10843</cdr:y>
    </cdr:from>
    <cdr:to>
      <cdr:x>0.98077</cdr:x>
      <cdr:y>0.15181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372100" y="5715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6,0</a:t>
          </a:r>
        </a:p>
      </cdr:txBody>
    </cdr:sp>
  </cdr:relSizeAnchor>
  <cdr:relSizeAnchor xmlns:cdr="http://schemas.openxmlformats.org/drawingml/2006/chartDrawing">
    <cdr:from>
      <cdr:x>0.90385</cdr:x>
      <cdr:y>0.19518</cdr:y>
    </cdr:from>
    <cdr:to>
      <cdr:x>0.98077</cdr:x>
      <cdr:y>0.23855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372100" y="10287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6,0</a:t>
          </a:r>
        </a:p>
      </cdr:txBody>
    </cdr:sp>
  </cdr:relSizeAnchor>
  <cdr:relSizeAnchor xmlns:cdr="http://schemas.openxmlformats.org/drawingml/2006/chartDrawing">
    <cdr:from>
      <cdr:x>0.90385</cdr:x>
      <cdr:y>0.28193</cdr:y>
    </cdr:from>
    <cdr:to>
      <cdr:x>0.98077</cdr:x>
      <cdr:y>0.3253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372100" y="14859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6,0</a:t>
          </a:r>
        </a:p>
      </cdr:txBody>
    </cdr:sp>
  </cdr:relSizeAnchor>
  <cdr:relSizeAnchor xmlns:cdr="http://schemas.openxmlformats.org/drawingml/2006/chartDrawing">
    <cdr:from>
      <cdr:x>0.90385</cdr:x>
      <cdr:y>0.36867</cdr:y>
    </cdr:from>
    <cdr:to>
      <cdr:x>0.98077</cdr:x>
      <cdr:y>0.41205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372100" y="19431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5,8</a:t>
          </a:r>
        </a:p>
      </cdr:txBody>
    </cdr:sp>
  </cdr:relSizeAnchor>
  <cdr:relSizeAnchor xmlns:cdr="http://schemas.openxmlformats.org/drawingml/2006/chartDrawing">
    <cdr:from>
      <cdr:x>0.90385</cdr:x>
      <cdr:y>0.45542</cdr:y>
    </cdr:from>
    <cdr:to>
      <cdr:x>0.98077</cdr:x>
      <cdr:y>0.52048</cdr:y>
    </cdr:to>
    <cdr:sp macro="" textlink="">
      <cdr:nvSpPr>
        <cdr:cNvPr id="7" name="Cuadro de texto 6"/>
        <cdr:cNvSpPr txBox="1"/>
      </cdr:nvSpPr>
      <cdr:spPr>
        <a:xfrm xmlns:a="http://schemas.openxmlformats.org/drawingml/2006/main">
          <a:off x="5372100" y="2400300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5,7</a:t>
          </a:r>
        </a:p>
      </cdr:txBody>
    </cdr:sp>
  </cdr:relSizeAnchor>
  <cdr:relSizeAnchor xmlns:cdr="http://schemas.openxmlformats.org/drawingml/2006/chartDrawing">
    <cdr:from>
      <cdr:x>0.90385</cdr:x>
      <cdr:y>0.54217</cdr:y>
    </cdr:from>
    <cdr:to>
      <cdr:x>0.98077</cdr:x>
      <cdr:y>0.58554</cdr:y>
    </cdr:to>
    <cdr:sp macro="" textlink="">
      <cdr:nvSpPr>
        <cdr:cNvPr id="8" name="Cuadro de texto 7"/>
        <cdr:cNvSpPr txBox="1"/>
      </cdr:nvSpPr>
      <cdr:spPr>
        <a:xfrm xmlns:a="http://schemas.openxmlformats.org/drawingml/2006/main">
          <a:off x="5372100" y="28575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5,7</a:t>
          </a:r>
        </a:p>
      </cdr:txBody>
    </cdr:sp>
  </cdr:relSizeAnchor>
  <cdr:relSizeAnchor xmlns:cdr="http://schemas.openxmlformats.org/drawingml/2006/chartDrawing">
    <cdr:from>
      <cdr:x>0.90385</cdr:x>
      <cdr:y>0.62892</cdr:y>
    </cdr:from>
    <cdr:to>
      <cdr:x>0.98077</cdr:x>
      <cdr:y>0.69398</cdr:y>
    </cdr:to>
    <cdr:sp macro="" textlink="">
      <cdr:nvSpPr>
        <cdr:cNvPr id="9" name="Cuadro de texto 8"/>
        <cdr:cNvSpPr txBox="1"/>
      </cdr:nvSpPr>
      <cdr:spPr>
        <a:xfrm xmlns:a="http://schemas.openxmlformats.org/drawingml/2006/main">
          <a:off x="5372100" y="3314700"/>
          <a:ext cx="457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5,7</a:t>
          </a:r>
        </a:p>
      </cdr:txBody>
    </cdr:sp>
  </cdr:relSizeAnchor>
  <cdr:relSizeAnchor xmlns:cdr="http://schemas.openxmlformats.org/drawingml/2006/chartDrawing">
    <cdr:from>
      <cdr:x>0.90385</cdr:x>
      <cdr:y>0.73735</cdr:y>
    </cdr:from>
    <cdr:to>
      <cdr:x>0.96154</cdr:x>
      <cdr:y>0.78072</cdr:y>
    </cdr:to>
    <cdr:sp macro="" textlink="">
      <cdr:nvSpPr>
        <cdr:cNvPr id="10" name="Cuadro de texto 9"/>
        <cdr:cNvSpPr txBox="1"/>
      </cdr:nvSpPr>
      <cdr:spPr>
        <a:xfrm xmlns:a="http://schemas.openxmlformats.org/drawingml/2006/main">
          <a:off x="5372100" y="388620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5,5</a:t>
          </a:r>
        </a:p>
      </cdr:txBody>
    </cdr:sp>
  </cdr:relSizeAnchor>
  <cdr:relSizeAnchor xmlns:cdr="http://schemas.openxmlformats.org/drawingml/2006/chartDrawing">
    <cdr:from>
      <cdr:x>0.90385</cdr:x>
      <cdr:y>0.8241</cdr:y>
    </cdr:from>
    <cdr:to>
      <cdr:x>0.98077</cdr:x>
      <cdr:y>0.86747</cdr:y>
    </cdr:to>
    <cdr:sp macro="" textlink="">
      <cdr:nvSpPr>
        <cdr:cNvPr id="11" name="Cuadro de texto 10"/>
        <cdr:cNvSpPr txBox="1"/>
      </cdr:nvSpPr>
      <cdr:spPr>
        <a:xfrm xmlns:a="http://schemas.openxmlformats.org/drawingml/2006/main">
          <a:off x="5372100" y="43434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5,5</a:t>
          </a:r>
        </a:p>
      </cdr:txBody>
    </cdr:sp>
  </cdr:relSizeAnchor>
  <cdr:relSizeAnchor xmlns:cdr="http://schemas.openxmlformats.org/drawingml/2006/chartDrawing">
    <cdr:from>
      <cdr:x>0.90385</cdr:x>
      <cdr:y>0.91084</cdr:y>
    </cdr:from>
    <cdr:to>
      <cdr:x>0.98077</cdr:x>
      <cdr:y>0.95422</cdr:y>
    </cdr:to>
    <cdr:sp macro="" textlink="">
      <cdr:nvSpPr>
        <cdr:cNvPr id="12" name="Cuadro de texto 11"/>
        <cdr:cNvSpPr txBox="1"/>
      </cdr:nvSpPr>
      <cdr:spPr>
        <a:xfrm xmlns:a="http://schemas.openxmlformats.org/drawingml/2006/main">
          <a:off x="5372100" y="4800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0.88235</cdr:x>
      <cdr:y>0.02983</cdr:y>
    </cdr:from>
    <cdr:to>
      <cdr:x>1</cdr:x>
      <cdr:y>0.08097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5143500" y="13335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Promedios</a:t>
          </a:r>
        </a:p>
      </cdr:txBody>
    </cdr:sp>
  </cdr:relSizeAnchor>
  <cdr:relSizeAnchor xmlns:cdr="http://schemas.openxmlformats.org/drawingml/2006/chartDrawing">
    <cdr:from>
      <cdr:x>0.94118</cdr:x>
      <cdr:y>0.10653</cdr:y>
    </cdr:from>
    <cdr:to>
      <cdr:x>1</cdr:x>
      <cdr:y>0.15767</cdr:y>
    </cdr:to>
    <cdr:sp macro="" textlink="">
      <cdr:nvSpPr>
        <cdr:cNvPr id="3" name="Cuadro de texto 2"/>
        <cdr:cNvSpPr txBox="1"/>
      </cdr:nvSpPr>
      <cdr:spPr>
        <a:xfrm xmlns:a="http://schemas.openxmlformats.org/drawingml/2006/main">
          <a:off x="5486400" y="4762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5,2</a:t>
          </a:r>
        </a:p>
      </cdr:txBody>
    </cdr:sp>
  </cdr:relSizeAnchor>
  <cdr:relSizeAnchor xmlns:cdr="http://schemas.openxmlformats.org/drawingml/2006/chartDrawing">
    <cdr:from>
      <cdr:x>0.94118</cdr:x>
      <cdr:y>0.18324</cdr:y>
    </cdr:from>
    <cdr:to>
      <cdr:x>1</cdr:x>
      <cdr:y>0.23438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5486400" y="8191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5,2</a:t>
          </a:r>
        </a:p>
      </cdr:txBody>
    </cdr:sp>
  </cdr:relSizeAnchor>
  <cdr:relSizeAnchor xmlns:cdr="http://schemas.openxmlformats.org/drawingml/2006/chartDrawing">
    <cdr:from>
      <cdr:x>0.94118</cdr:x>
      <cdr:y>0.28551</cdr:y>
    </cdr:from>
    <cdr:to>
      <cdr:x>1</cdr:x>
      <cdr:y>0.33665</cdr:y>
    </cdr:to>
    <cdr:sp macro="" textlink="">
      <cdr:nvSpPr>
        <cdr:cNvPr id="5" name="Cuadro de texto 4"/>
        <cdr:cNvSpPr txBox="1"/>
      </cdr:nvSpPr>
      <cdr:spPr>
        <a:xfrm xmlns:a="http://schemas.openxmlformats.org/drawingml/2006/main">
          <a:off x="5486400" y="12763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5,1</a:t>
          </a:r>
        </a:p>
      </cdr:txBody>
    </cdr:sp>
  </cdr:relSizeAnchor>
  <cdr:relSizeAnchor xmlns:cdr="http://schemas.openxmlformats.org/drawingml/2006/chartDrawing">
    <cdr:from>
      <cdr:x>0.94118</cdr:x>
      <cdr:y>0.36222</cdr:y>
    </cdr:from>
    <cdr:to>
      <cdr:x>1</cdr:x>
      <cdr:y>0.41335</cdr:y>
    </cdr:to>
    <cdr:sp macro="" textlink="">
      <cdr:nvSpPr>
        <cdr:cNvPr id="6" name="Cuadro de texto 5"/>
        <cdr:cNvSpPr txBox="1"/>
      </cdr:nvSpPr>
      <cdr:spPr>
        <a:xfrm xmlns:a="http://schemas.openxmlformats.org/drawingml/2006/main">
          <a:off x="5486400" y="16192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5,2</a:t>
          </a:r>
        </a:p>
      </cdr:txBody>
    </cdr:sp>
  </cdr:relSizeAnchor>
  <cdr:relSizeAnchor xmlns:cdr="http://schemas.openxmlformats.org/drawingml/2006/chartDrawing">
    <cdr:from>
      <cdr:x>0.94118</cdr:x>
      <cdr:y>0.46449</cdr:y>
    </cdr:from>
    <cdr:to>
      <cdr:x>1</cdr:x>
      <cdr:y>0.51563</cdr:y>
    </cdr:to>
    <cdr:sp macro="" textlink="">
      <cdr:nvSpPr>
        <cdr:cNvPr id="7" name="Cuadro de texto 6"/>
        <cdr:cNvSpPr txBox="1"/>
      </cdr:nvSpPr>
      <cdr:spPr>
        <a:xfrm xmlns:a="http://schemas.openxmlformats.org/drawingml/2006/main">
          <a:off x="5486400" y="20764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5,2</a:t>
          </a:r>
        </a:p>
      </cdr:txBody>
    </cdr:sp>
  </cdr:relSizeAnchor>
  <cdr:relSizeAnchor xmlns:cdr="http://schemas.openxmlformats.org/drawingml/2006/chartDrawing">
    <cdr:from>
      <cdr:x>0.94118</cdr:x>
      <cdr:y>0.54119</cdr:y>
    </cdr:from>
    <cdr:to>
      <cdr:x>1</cdr:x>
      <cdr:y>0.59233</cdr:y>
    </cdr:to>
    <cdr:sp macro="" textlink="">
      <cdr:nvSpPr>
        <cdr:cNvPr id="8" name="Cuadro de texto 7"/>
        <cdr:cNvSpPr txBox="1"/>
      </cdr:nvSpPr>
      <cdr:spPr>
        <a:xfrm xmlns:a="http://schemas.openxmlformats.org/drawingml/2006/main">
          <a:off x="5486400" y="24193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5,1</a:t>
          </a:r>
        </a:p>
      </cdr:txBody>
    </cdr:sp>
  </cdr:relSizeAnchor>
  <cdr:relSizeAnchor xmlns:cdr="http://schemas.openxmlformats.org/drawingml/2006/chartDrawing">
    <cdr:from>
      <cdr:x>0.94118</cdr:x>
      <cdr:y>0.64347</cdr:y>
    </cdr:from>
    <cdr:to>
      <cdr:x>1</cdr:x>
      <cdr:y>0.6946</cdr:y>
    </cdr:to>
    <cdr:sp macro="" textlink="">
      <cdr:nvSpPr>
        <cdr:cNvPr id="9" name="Cuadro de texto 8"/>
        <cdr:cNvSpPr txBox="1"/>
      </cdr:nvSpPr>
      <cdr:spPr>
        <a:xfrm xmlns:a="http://schemas.openxmlformats.org/drawingml/2006/main">
          <a:off x="5486400" y="28765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5,2</a:t>
          </a:r>
        </a:p>
      </cdr:txBody>
    </cdr:sp>
  </cdr:relSizeAnchor>
  <cdr:relSizeAnchor xmlns:cdr="http://schemas.openxmlformats.org/drawingml/2006/chartDrawing">
    <cdr:from>
      <cdr:x>0.94118</cdr:x>
      <cdr:y>0.72017</cdr:y>
    </cdr:from>
    <cdr:to>
      <cdr:x>1</cdr:x>
      <cdr:y>0.77131</cdr:y>
    </cdr:to>
    <cdr:sp macro="" textlink="">
      <cdr:nvSpPr>
        <cdr:cNvPr id="10" name="Cuadro de texto 9"/>
        <cdr:cNvSpPr txBox="1"/>
      </cdr:nvSpPr>
      <cdr:spPr>
        <a:xfrm xmlns:a="http://schemas.openxmlformats.org/drawingml/2006/main">
          <a:off x="5486400" y="32194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5,0</a:t>
          </a:r>
        </a:p>
      </cdr:txBody>
    </cdr:sp>
  </cdr:relSizeAnchor>
  <cdr:relSizeAnchor xmlns:cdr="http://schemas.openxmlformats.org/drawingml/2006/chartDrawing">
    <cdr:from>
      <cdr:x>0.94118</cdr:x>
      <cdr:y>0.79688</cdr:y>
    </cdr:from>
    <cdr:to>
      <cdr:x>1</cdr:x>
      <cdr:y>0.87358</cdr:y>
    </cdr:to>
    <cdr:sp macro="" textlink="">
      <cdr:nvSpPr>
        <cdr:cNvPr id="11" name="Cuadro de texto 10"/>
        <cdr:cNvSpPr txBox="1"/>
      </cdr:nvSpPr>
      <cdr:spPr>
        <a:xfrm xmlns:a="http://schemas.openxmlformats.org/drawingml/2006/main">
          <a:off x="5486400" y="3562350"/>
          <a:ext cx="342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4,0</a:t>
          </a:r>
        </a:p>
      </cdr:txBody>
    </cdr:sp>
  </cdr:relSizeAnchor>
  <cdr:relSizeAnchor xmlns:cdr="http://schemas.openxmlformats.org/drawingml/2006/chartDrawing">
    <cdr:from>
      <cdr:x>0.94118</cdr:x>
      <cdr:y>0.89915</cdr:y>
    </cdr:from>
    <cdr:to>
      <cdr:x>1</cdr:x>
      <cdr:y>0.95028</cdr:y>
    </cdr:to>
    <cdr:sp macro="" textlink="">
      <cdr:nvSpPr>
        <cdr:cNvPr id="12" name="Cuadro de texto 11"/>
        <cdr:cNvSpPr txBox="1"/>
      </cdr:nvSpPr>
      <cdr:spPr>
        <a:xfrm xmlns:a="http://schemas.openxmlformats.org/drawingml/2006/main">
          <a:off x="5486400" y="4019550"/>
          <a:ext cx="342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>
              <a:latin typeface="+mj-lt"/>
            </a:rPr>
            <a:t>4,5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36539"/>
            <a:ext cx="1231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37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3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048" y="228600"/>
            <a:ext cx="917995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2" y="0"/>
            <a:ext cx="1219200" cy="1219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92019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6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09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0400" y="228600"/>
            <a:ext cx="9757664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757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3" y="120001"/>
            <a:ext cx="1433417" cy="14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6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84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200" y="273050"/>
            <a:ext cx="9855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86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87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3400" y="273050"/>
            <a:ext cx="97790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87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" y="188976"/>
            <a:ext cx="1393952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3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854200" y="228600"/>
            <a:ext cx="9829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DB0D04-33D8-41D5-8EC9-4B1A545D73D1}" type="datetimeFigureOut">
              <a:rPr lang="es-ES" smtClean="0"/>
              <a:t>03/05/2018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5EF3DC-6671-41B2-B2AF-3BA4157A1C8B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800" y="100159"/>
            <a:ext cx="1168400" cy="11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0767" y="1027148"/>
            <a:ext cx="9798421" cy="4159006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Quinto estudio de percepción y opinión pública en la Región Metropolitana de Santiago</a:t>
            </a:r>
            <a:br>
              <a:rPr lang="es-ES" cap="none" dirty="0" smtClean="0"/>
            </a:br>
            <a:r>
              <a:rPr lang="es-ES" cap="none" dirty="0"/>
              <a:t/>
            </a:r>
            <a:br>
              <a:rPr lang="es-ES" cap="none" dirty="0"/>
            </a:br>
            <a:r>
              <a:rPr lang="es-ES" sz="2400" cap="none" dirty="0" smtClean="0"/>
              <a:t>Marzo 2018</a:t>
            </a:r>
            <a:br>
              <a:rPr lang="es-ES" sz="2400" cap="none" dirty="0" smtClean="0"/>
            </a:br>
            <a:endParaRPr lang="es-ES" sz="2400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Asesorías Profesionales Etnográfica</a:t>
            </a:r>
            <a:endParaRPr lang="es-ES" dirty="0"/>
          </a:p>
        </p:txBody>
      </p:sp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mage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" y="242761"/>
            <a:ext cx="1212224" cy="1101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51" y="231434"/>
            <a:ext cx="1329366" cy="11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pic>
        <p:nvPicPr>
          <p:cNvPr id="3" name="Imagen 2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71873" y="1600199"/>
            <a:ext cx="10670961" cy="51108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dirty="0" smtClean="0">
                <a:latin typeface="Calibri"/>
                <a:cs typeface="Calibri"/>
              </a:rPr>
              <a:t>1.- Imagen de la Región Metropolitana y Calidad de Vida.</a:t>
            </a:r>
          </a:p>
          <a:p>
            <a:pPr marL="0" indent="0" algn="just">
              <a:buNone/>
            </a:pPr>
            <a:r>
              <a:rPr lang="es-ES" sz="3600" dirty="0" smtClean="0">
                <a:latin typeface="Calibri"/>
                <a:cs typeface="Calibri"/>
              </a:rPr>
              <a:t>2.- Instituciones de la Región Metropolitana.</a:t>
            </a:r>
          </a:p>
          <a:p>
            <a:pPr marL="0" indent="0" algn="just">
              <a:buNone/>
            </a:pPr>
            <a:r>
              <a:rPr lang="es-ES" sz="3600" dirty="0" smtClean="0">
                <a:latin typeface="Calibri"/>
                <a:cs typeface="Calibri"/>
              </a:rPr>
              <a:t>3.- Gestión Intendencia de la Región Metropolitana.</a:t>
            </a:r>
          </a:p>
          <a:p>
            <a:pPr marL="0" indent="0" algn="just">
              <a:buNone/>
            </a:pPr>
            <a:r>
              <a:rPr lang="es-ES" sz="3600" dirty="0" smtClean="0">
                <a:latin typeface="Calibri"/>
                <a:cs typeface="Calibri"/>
              </a:rPr>
              <a:t>4. Zoom Nueva Gobernanza.</a:t>
            </a:r>
          </a:p>
          <a:p>
            <a:pPr marL="0" indent="0" algn="just">
              <a:buNone/>
            </a:pPr>
            <a:r>
              <a:rPr lang="es-ES" sz="3600" dirty="0" smtClean="0">
                <a:latin typeface="Calibri"/>
                <a:cs typeface="Calibri"/>
              </a:rPr>
              <a:t>5.- Zoom Transportes.</a:t>
            </a:r>
            <a:endParaRPr lang="es-ES" sz="3600" dirty="0">
              <a:latin typeface="Calibri"/>
              <a:cs typeface="Calibri"/>
            </a:endParaRPr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35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1.- Imagen de la Región Metropolitana y Calidad de Vida</a:t>
            </a:r>
            <a:endParaRPr lang="es-ES" sz="3600" dirty="0"/>
          </a:p>
        </p:txBody>
      </p:sp>
      <p:pic>
        <p:nvPicPr>
          <p:cNvPr id="3" name="Imagen 2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1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6" y="116981"/>
            <a:ext cx="8799646" cy="1113063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Concepto Región Metropolitana</a:t>
            </a:r>
            <a:br>
              <a:rPr lang="es-ES" sz="3200" dirty="0" smtClean="0"/>
            </a:br>
            <a:r>
              <a:rPr lang="es-ES" sz="1800" dirty="0" smtClean="0"/>
              <a:t>Cuando Ud. piensa en la Región Metropolitana, ¿cuál es la primera palabra que se le viene a la mente? </a:t>
            </a:r>
            <a:r>
              <a:rPr lang="es-ES" sz="1400" b="1" dirty="0" smtClean="0"/>
              <a:t>(% Espontánea-Respuesta única)</a:t>
            </a:r>
            <a:endParaRPr lang="es-ES" sz="1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46449"/>
              </p:ext>
            </p:extLst>
          </p:nvPr>
        </p:nvGraphicFramePr>
        <p:xfrm>
          <a:off x="6713563" y="1519382"/>
          <a:ext cx="5237137" cy="5144505"/>
        </p:xfrm>
        <a:graphic>
          <a:graphicData uri="http://schemas.openxmlformats.org/drawingml/2006/table">
            <a:tbl>
              <a:tblPr/>
              <a:tblGrid>
                <a:gridCol w="2255410"/>
                <a:gridCol w="1739340"/>
                <a:gridCol w="1242387"/>
              </a:tblGrid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Metrópolis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Sobrepoblación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Sobrepoblación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Smog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Estrés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Estrés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Seguridad Ciudadana</a:t>
                      </a:r>
                    </a:p>
                  </a:txBody>
                  <a:tcPr marL="5281" marR="5281" marT="52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Delincuencia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Congestión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Transantiago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Atochamientos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Lugares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Grande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Infraestructura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Urbanización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Calles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Cemento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Gobierno/Adminitración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Centralismo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Comercio /Economía /Desarrollo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Cesantía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Oportunidades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Desigualdad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Sentimientos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Aburrido 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Buena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Bonito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Calor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Movimiento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Compleja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5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81" marR="5281" marT="52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NS/NR</a:t>
                      </a:r>
                    </a:p>
                  </a:txBody>
                  <a:tcPr marL="5281" marR="5281" marT="52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91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492965"/>
              </p:ext>
            </p:extLst>
          </p:nvPr>
        </p:nvGraphicFramePr>
        <p:xfrm>
          <a:off x="0" y="1519382"/>
          <a:ext cx="6713563" cy="51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5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6" y="116981"/>
            <a:ext cx="8806456" cy="10034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Concepto Región Metropolitana</a:t>
            </a:r>
            <a:br>
              <a:rPr lang="es-ES" dirty="0" smtClean="0"/>
            </a:br>
            <a:r>
              <a:rPr lang="es-ES" sz="2200" dirty="0" smtClean="0"/>
              <a:t>Cuando Ud. piensa en la Región Metropolitana, ¿cuál es la primera palabra que se le viene a la mente? </a:t>
            </a:r>
            <a:r>
              <a:rPr lang="es-ES" sz="1800" b="1" dirty="0" smtClean="0"/>
              <a:t>(% Espontánea-Respuesta única)</a:t>
            </a:r>
            <a:endParaRPr lang="es-ES" sz="18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154227"/>
              </p:ext>
            </p:extLst>
          </p:nvPr>
        </p:nvGraphicFramePr>
        <p:xfrm>
          <a:off x="381273" y="1645329"/>
          <a:ext cx="11377137" cy="509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233962"/>
            <a:ext cx="10098771" cy="9974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Concepto Región Metropolitana</a:t>
            </a:r>
            <a:br>
              <a:rPr lang="es-ES" dirty="0" smtClean="0"/>
            </a:b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9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rodrigoflores:Dropbox:GORE_RM:ANÁLISIS:Nube de TaG B1.pdf"/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27869" y="277969"/>
            <a:ext cx="5601412" cy="7976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2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6243" y="116981"/>
            <a:ext cx="9238975" cy="11130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Concepto Región Metropolitana</a:t>
            </a:r>
            <a:br>
              <a:rPr lang="es-ES" dirty="0" smtClean="0"/>
            </a:br>
            <a:r>
              <a:rPr lang="es-ES" sz="2200" dirty="0" smtClean="0"/>
              <a:t>Además de “Santiago”, ¿se le viene alguna otra palabra a la mente cuando piensa en la Región Metropolitana? </a:t>
            </a:r>
            <a:r>
              <a:rPr lang="es-ES" sz="1800" b="1" dirty="0" smtClean="0"/>
              <a:t>(% Espontánea-Respuesta única)</a:t>
            </a: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100-00001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863488"/>
              </p:ext>
            </p:extLst>
          </p:nvPr>
        </p:nvGraphicFramePr>
        <p:xfrm>
          <a:off x="978793" y="1574799"/>
          <a:ext cx="10573555" cy="528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9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Beneficios de vivir en la RM</a:t>
            </a:r>
            <a:br>
              <a:rPr lang="es-ES" dirty="0" smtClean="0"/>
            </a:br>
            <a:r>
              <a:rPr lang="es-ES" sz="2200" dirty="0" smtClean="0"/>
              <a:t>¿Qué es lo que más le gusta de vivir en la Región Metropolitana? </a:t>
            </a:r>
            <a:br>
              <a:rPr lang="es-ES" sz="2200" dirty="0" smtClean="0"/>
            </a:br>
            <a:r>
              <a:rPr lang="es-ES" sz="1800" b="1" dirty="0" smtClean="0"/>
              <a:t>(% Espontánea-Respuesta múltiple)</a:t>
            </a:r>
            <a:endParaRPr lang="es-ES" sz="1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05505"/>
              </p:ext>
            </p:extLst>
          </p:nvPr>
        </p:nvGraphicFramePr>
        <p:xfrm>
          <a:off x="6156421" y="1585257"/>
          <a:ext cx="5916050" cy="5272742"/>
        </p:xfrm>
        <a:graphic>
          <a:graphicData uri="http://schemas.openxmlformats.org/drawingml/2006/table">
            <a:tbl>
              <a:tblPr/>
              <a:tblGrid>
                <a:gridCol w="2738526"/>
                <a:gridCol w="1818715"/>
                <a:gridCol w="1358809"/>
              </a:tblGrid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Accesibilidad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45,58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Conectividad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Accesibilidad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Abundancia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Cercanía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Vida en Familia / Comunidad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 Comuna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Gente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Barrio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 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Infraestructura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Edificios /Urbanización 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Lugares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Cordillera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Medioambiente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Clima / Paisaje 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Ruido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Progreso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Oportunidades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Seguridad 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Comisarías / seguridad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Básicos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Comercio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Comercio / ofertas 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Áreas verdes y entretención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Panoramas / Cultura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Sentimientos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Tranquilidad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Comodidad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10,07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8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Nada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660"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60000"/>
                        </a:lnSpc>
                      </a:pP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NS/NR</a:t>
                      </a:r>
                    </a:p>
                  </a:txBody>
                  <a:tcPr marL="7019" marR="7019" marT="7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60000"/>
                        </a:lnSpc>
                      </a:pPr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7019" marR="7019" marT="70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946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482432"/>
              </p:ext>
            </p:extLst>
          </p:nvPr>
        </p:nvGraphicFramePr>
        <p:xfrm>
          <a:off x="0" y="1586414"/>
          <a:ext cx="5943600" cy="527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9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Beneficios de vivir en la RM</a:t>
            </a:r>
            <a:br>
              <a:rPr lang="es-ES" dirty="0" smtClean="0"/>
            </a:br>
            <a:r>
              <a:rPr lang="es-ES" sz="2200" dirty="0" smtClean="0"/>
              <a:t>¿Qué es lo que más le gusta de vivir en la Región Metropolitana? </a:t>
            </a:r>
            <a:br>
              <a:rPr lang="es-ES" sz="2200" dirty="0" smtClean="0"/>
            </a:br>
            <a:r>
              <a:rPr lang="es-ES" sz="1800" b="1" dirty="0" smtClean="0"/>
              <a:t>(% Espontánea-Respuesta múltiple)</a:t>
            </a: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89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1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426017"/>
              </p:ext>
            </p:extLst>
          </p:nvPr>
        </p:nvGraphicFramePr>
        <p:xfrm>
          <a:off x="524278" y="1906181"/>
          <a:ext cx="10718978" cy="477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1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267385"/>
            <a:ext cx="10098771" cy="96407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Beneficios de vivir en la RM</a:t>
            </a:r>
            <a:br>
              <a:rPr lang="es-ES" dirty="0" smtClean="0"/>
            </a:b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51" y="1414"/>
            <a:ext cx="1135199" cy="123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Nube de TaG B2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941" y="522664"/>
            <a:ext cx="5338298" cy="782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9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pic>
        <p:nvPicPr>
          <p:cNvPr id="3" name="Imagen 2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3" y="193822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9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 peor de vivir en la RM</a:t>
            </a:r>
            <a:br>
              <a:rPr lang="es-ES" dirty="0" smtClean="0"/>
            </a:br>
            <a:r>
              <a:rPr lang="es-ES" sz="2200" dirty="0" smtClean="0"/>
              <a:t>¿Qué es lo que menos le gusta de vivir en la Región Metropolitana? </a:t>
            </a:r>
            <a:br>
              <a:rPr lang="es-ES" sz="2200" dirty="0" smtClean="0"/>
            </a:br>
            <a:r>
              <a:rPr lang="es-ES" sz="1800" b="1" dirty="0" smtClean="0"/>
              <a:t>(% Espontánea-Respuesta múltiple)</a:t>
            </a:r>
            <a:endParaRPr lang="es-ES" sz="1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34892"/>
              </p:ext>
            </p:extLst>
          </p:nvPr>
        </p:nvGraphicFramePr>
        <p:xfrm>
          <a:off x="6167768" y="1510574"/>
          <a:ext cx="5785174" cy="5347426"/>
        </p:xfrm>
        <a:graphic>
          <a:graphicData uri="http://schemas.openxmlformats.org/drawingml/2006/table">
            <a:tbl>
              <a:tblPr/>
              <a:tblGrid>
                <a:gridCol w="3513052"/>
                <a:gridCol w="1136061"/>
                <a:gridCol w="1136061"/>
              </a:tblGrid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Seguridad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Delincuencia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20,34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Inseguridad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Miedo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Sobrepoblación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Sobrepoblación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Mucha gente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Estrés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Estrés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17,41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Contaminación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18,03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Contaminación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Smog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5,97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Ruido 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4,26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Basura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Problemas Sociales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5,21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públicos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Lugares / Infraestructura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Lugares / Infraestructura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/ gobierno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8,98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Distancias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NS/NR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4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sabe</a:t>
                      </a:r>
                    </a:p>
                  </a:txBody>
                  <a:tcPr marL="8099" marR="8099" marT="80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99" marR="8099" marT="80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075916"/>
              </p:ext>
            </p:extLst>
          </p:nvPr>
        </p:nvGraphicFramePr>
        <p:xfrm>
          <a:off x="0" y="1416578"/>
          <a:ext cx="5943600" cy="544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 peor de vivir en la RM</a:t>
            </a:r>
            <a:br>
              <a:rPr lang="es-ES" dirty="0" smtClean="0"/>
            </a:br>
            <a:r>
              <a:rPr lang="es-ES" sz="2200" dirty="0" smtClean="0"/>
              <a:t>¿Qué es lo que menos le gusta de vivir en la Región Metropolitana? </a:t>
            </a:r>
            <a:br>
              <a:rPr lang="es-ES" sz="2200" dirty="0" smtClean="0"/>
            </a:br>
            <a:r>
              <a:rPr lang="es-ES" sz="1800" b="1" dirty="0" smtClean="0"/>
              <a:t>(% Espontánea-Respuesta múltiple)</a:t>
            </a:r>
            <a:endParaRPr lang="es-ES" sz="18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7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76868183"/>
              </p:ext>
            </p:extLst>
          </p:nvPr>
        </p:nvGraphicFramePr>
        <p:xfrm>
          <a:off x="746975" y="1583690"/>
          <a:ext cx="10698050" cy="527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0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242761"/>
            <a:ext cx="10098771" cy="98869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 peor de vivir en la RM</a:t>
            </a:r>
            <a:br>
              <a:rPr lang="es-ES" dirty="0" smtClean="0"/>
            </a:b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073" y="1414"/>
            <a:ext cx="1135199" cy="123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Nube de TaG B3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6013" y="260780"/>
            <a:ext cx="6112238" cy="805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73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6" y="116981"/>
            <a:ext cx="8536000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Lugar turístico recomendado</a:t>
            </a:r>
            <a:br>
              <a:rPr lang="es-ES" dirty="0" smtClean="0"/>
            </a:br>
            <a:r>
              <a:rPr lang="es-ES" sz="2200" dirty="0"/>
              <a:t>Si un amigo o familiar </a:t>
            </a:r>
            <a:r>
              <a:rPr lang="es-ES" sz="2200" dirty="0" smtClean="0"/>
              <a:t>extranjero viniera a la Región Metropolitana, ¿qué lugar le recomendaría visitar? </a:t>
            </a:r>
            <a:r>
              <a:rPr lang="es-ES" sz="1800" b="1" dirty="0" smtClean="0"/>
              <a:t>(% Espontánea-Respuesta múltiple)</a:t>
            </a: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1414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1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93984"/>
              </p:ext>
            </p:extLst>
          </p:nvPr>
        </p:nvGraphicFramePr>
        <p:xfrm>
          <a:off x="17446" y="1504500"/>
          <a:ext cx="11896648" cy="535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Percepción Región Metropolitana</a:t>
            </a:r>
            <a:br>
              <a:rPr lang="es-ES" dirty="0" smtClean="0"/>
            </a:br>
            <a:r>
              <a:rPr lang="es-ES" sz="2200" dirty="0" smtClean="0"/>
              <a:t>En general, ¿Ud. cree que la Región Metropolitana de Santiago está progresando, estancada o retrocediendo? </a:t>
            </a:r>
            <a:endParaRPr lang="es-ES" sz="18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004556"/>
              </p:ext>
            </p:extLst>
          </p:nvPr>
        </p:nvGraphicFramePr>
        <p:xfrm>
          <a:off x="866738" y="1648294"/>
          <a:ext cx="10806950" cy="460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24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5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6" y="116981"/>
            <a:ext cx="8963572" cy="11130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Perspectiva Región Metropolitana</a:t>
            </a:r>
            <a:br>
              <a:rPr lang="es-ES" dirty="0" smtClean="0"/>
            </a:br>
            <a:r>
              <a:rPr lang="es-ES" sz="2200" dirty="0" smtClean="0"/>
              <a:t>Y en comparación con 5 años atrás, ¿Ud. diría que la situación general de la Región Metropolitana de Santiago es mejor, igual o peor? </a:t>
            </a:r>
            <a:endParaRPr lang="es-ES" sz="18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100-00001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240387"/>
              </p:ext>
            </p:extLst>
          </p:nvPr>
        </p:nvGraphicFramePr>
        <p:xfrm>
          <a:off x="811369" y="1570990"/>
          <a:ext cx="10569262" cy="528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Percepción calidad de vida</a:t>
            </a:r>
            <a:br>
              <a:rPr lang="es-ES" dirty="0" smtClean="0"/>
            </a:br>
            <a:r>
              <a:rPr lang="es-ES" sz="2200" dirty="0" smtClean="0"/>
              <a:t>Utilizando una escala de 1 a 7, como en el colegio, donde 1 es “muy insatisfecho” y 7 es “muy satisfecho”, ¿qué nota le pondría Ud. a</a:t>
            </a:r>
            <a:r>
              <a:rPr lang="is-IS" sz="2200" dirty="0" smtClean="0"/>
              <a:t>…?</a:t>
            </a:r>
            <a:endParaRPr lang="es-ES" sz="1800" b="1" dirty="0"/>
          </a:p>
        </p:txBody>
      </p:sp>
      <p:pic>
        <p:nvPicPr>
          <p:cNvPr id="7" name="Imagen 6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14293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28761943"/>
              </p:ext>
            </p:extLst>
          </p:nvPr>
        </p:nvGraphicFramePr>
        <p:xfrm>
          <a:off x="824247" y="1756092"/>
          <a:ext cx="9890975" cy="485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04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2"/>
            <a:ext cx="7982209" cy="964844"/>
          </a:xfrm>
        </p:spPr>
        <p:txBody>
          <a:bodyPr>
            <a:noAutofit/>
          </a:bodyPr>
          <a:lstStyle/>
          <a:p>
            <a:r>
              <a:rPr lang="es-ES" sz="3600" dirty="0" smtClean="0"/>
              <a:t>Percepción calidad de vida</a:t>
            </a:r>
            <a:br>
              <a:rPr lang="es-ES" sz="3600" dirty="0" smtClean="0"/>
            </a:br>
            <a:r>
              <a:rPr lang="es-ES" sz="1800" dirty="0" smtClean="0"/>
              <a:t>Utilizando una escala de 1 a 7, como en el colegio, donde 1 es “muy insatisfecho” y 7 es “muy satisfecho”, ¿qué nota le pondría Ud. a</a:t>
            </a:r>
            <a:r>
              <a:rPr lang="is-IS" sz="1800" dirty="0" smtClean="0"/>
              <a:t>…? % </a:t>
            </a:r>
            <a:r>
              <a:rPr lang="is-IS" sz="1400" b="1" dirty="0" smtClean="0"/>
              <a:t>Notas 5 a 7</a:t>
            </a:r>
            <a:endParaRPr lang="es-ES" sz="14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14" y="-15618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477921"/>
              </p:ext>
            </p:extLst>
          </p:nvPr>
        </p:nvGraphicFramePr>
        <p:xfrm>
          <a:off x="0" y="1518980"/>
          <a:ext cx="12192000" cy="533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8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4233" y="244699"/>
            <a:ext cx="9390985" cy="986759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Desafío Región Metropolitana</a:t>
            </a:r>
            <a:br>
              <a:rPr lang="es-ES" dirty="0" smtClean="0"/>
            </a:br>
            <a:r>
              <a:rPr lang="es-ES" sz="2200" dirty="0" smtClean="0"/>
              <a:t> </a:t>
            </a:r>
            <a:r>
              <a:rPr lang="es-ES" sz="2000" dirty="0"/>
              <a:t>A su juicio, </a:t>
            </a:r>
            <a:r>
              <a:rPr lang="es-ES" sz="2000" dirty="0" smtClean="0"/>
              <a:t>¿en </a:t>
            </a:r>
            <a:r>
              <a:rPr lang="es-ES" sz="2000" dirty="0"/>
              <a:t>qué área cree usted que se encuentran los principales desafíos que tiene hoy la Región </a:t>
            </a:r>
            <a:r>
              <a:rPr lang="es-ES" sz="2000" dirty="0" smtClean="0"/>
              <a:t>Metropolitana? ¿y </a:t>
            </a:r>
            <a:r>
              <a:rPr lang="es-ES" sz="2000" dirty="0"/>
              <a:t>en segundo lugar? ¿y en tercer lugar? </a:t>
            </a:r>
            <a:r>
              <a:rPr lang="is-IS" sz="1800" b="1" dirty="0" smtClean="0"/>
              <a:t>%Total menciones</a:t>
            </a:r>
            <a:endParaRPr lang="es-ES" sz="16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1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952552"/>
              </p:ext>
            </p:extLst>
          </p:nvPr>
        </p:nvGraphicFramePr>
        <p:xfrm>
          <a:off x="0" y="1831886"/>
          <a:ext cx="12192000" cy="50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7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690" y="1"/>
            <a:ext cx="8332952" cy="1262129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Percepción calidad de vida</a:t>
            </a:r>
            <a:br>
              <a:rPr lang="es-ES" dirty="0" smtClean="0"/>
            </a:br>
            <a:r>
              <a:rPr lang="es-ES" sz="1800" dirty="0"/>
              <a:t>Utilizando una escala de 1 a 7, donde 1 es nada de satisfecho y 7 es muy satisfecho. ¿Cuán satisfecho está usted con la oferta de los siguientes servicios y equipamiento en el lugar donde Ud. vive?</a:t>
            </a:r>
            <a:endParaRPr lang="es-ES" sz="1300" b="1" dirty="0"/>
          </a:p>
        </p:txBody>
      </p:sp>
      <p:pic>
        <p:nvPicPr>
          <p:cNvPr id="8" name="Imagen 7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24" y="32086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ráfico 15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1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754123"/>
              </p:ext>
            </p:extLst>
          </p:nvPr>
        </p:nvGraphicFramePr>
        <p:xfrm>
          <a:off x="3170081" y="1581687"/>
          <a:ext cx="6037419" cy="527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9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075798"/>
          </a:xfrm>
        </p:spPr>
        <p:txBody>
          <a:bodyPr>
            <a:normAutofit fontScale="70000" lnSpcReduction="20000"/>
          </a:bodyPr>
          <a:lstStyle/>
          <a:p>
            <a:pPr marL="365760" lvl="1" indent="0" algn="just">
              <a:buNone/>
            </a:pPr>
            <a:r>
              <a:rPr lang="es-CL" sz="3200" b="1" dirty="0">
                <a:latin typeface="Calibri"/>
                <a:cs typeface="Calibri"/>
              </a:rPr>
              <a:t>Objetivo General</a:t>
            </a:r>
          </a:p>
          <a:p>
            <a:pPr marL="0" indent="0" algn="just">
              <a:buNone/>
            </a:pPr>
            <a:endParaRPr lang="es-CL" sz="3200" dirty="0">
              <a:latin typeface="Calibri"/>
              <a:cs typeface="Calibri"/>
            </a:endParaRPr>
          </a:p>
          <a:p>
            <a:pPr algn="just"/>
            <a:r>
              <a:rPr lang="es-CL" sz="3200" dirty="0">
                <a:latin typeface="Calibri"/>
                <a:cs typeface="Calibri"/>
              </a:rPr>
              <a:t>Evaluar la percepción de la ciudadanía de la Región Metropolitana de Santiago respecto de temas de interés regional, definidos desde el GORE RMS.  </a:t>
            </a:r>
          </a:p>
          <a:p>
            <a:pPr marL="0" indent="0" algn="just">
              <a:buNone/>
            </a:pPr>
            <a:endParaRPr lang="es-CL" sz="3200" dirty="0">
              <a:latin typeface="Calibri"/>
              <a:cs typeface="Calibri"/>
            </a:endParaRPr>
          </a:p>
          <a:p>
            <a:pPr marL="365760" lvl="1" indent="0" algn="just">
              <a:buNone/>
            </a:pPr>
            <a:r>
              <a:rPr lang="es-CL" sz="3200" b="1" dirty="0">
                <a:latin typeface="Calibri"/>
                <a:cs typeface="Calibri"/>
              </a:rPr>
              <a:t>Objetivos Especificos</a:t>
            </a:r>
          </a:p>
          <a:p>
            <a:pPr marL="0" indent="0" algn="just">
              <a:buNone/>
            </a:pPr>
            <a:endParaRPr lang="es-CL" sz="3200" dirty="0">
              <a:latin typeface="Calibri"/>
              <a:cs typeface="Calibri"/>
            </a:endParaRPr>
          </a:p>
          <a:p>
            <a:pPr lvl="0" algn="just"/>
            <a:r>
              <a:rPr lang="es-CL" sz="3200" dirty="0">
                <a:latin typeface="Calibri"/>
                <a:cs typeface="Calibri"/>
              </a:rPr>
              <a:t>Identificar las principales temáticas de interés regional a abarcar por la encuesta y definir el cuestionario.  </a:t>
            </a:r>
          </a:p>
          <a:p>
            <a:pPr lvl="0" algn="just"/>
            <a:r>
              <a:rPr lang="es-CL" sz="3200" dirty="0">
                <a:latin typeface="Calibri"/>
                <a:cs typeface="Calibri"/>
              </a:rPr>
              <a:t>Evaluar la opinión y percepción ciudadana respecto de las acciones ejecutadas en la Región Metropolitana, tanto pública como privada y en relación a los temas de interés regional. </a:t>
            </a:r>
          </a:p>
          <a:p>
            <a:pPr lvl="0" algn="just"/>
            <a:r>
              <a:rPr lang="es-CL" sz="3200" dirty="0">
                <a:latin typeface="Calibri"/>
                <a:cs typeface="Calibri"/>
              </a:rPr>
              <a:t>Sistematizar los resultados e indagar en aquellos que presentan mayor frecuencia (tendencias).</a:t>
            </a:r>
          </a:p>
          <a:p>
            <a:pPr lvl="0" algn="just"/>
            <a:r>
              <a:rPr lang="es-CL" sz="3200" dirty="0">
                <a:latin typeface="Calibri"/>
                <a:cs typeface="Calibri"/>
              </a:rPr>
              <a:t>Elaborar un diagnóstico a partir del análisis de los resultados obtenidos y de una comparación respecto de los resultados obtenidos por este estudio en los años anteriores. </a:t>
            </a:r>
          </a:p>
          <a:p>
            <a:endParaRPr lang="es-ES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5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689" y="1"/>
            <a:ext cx="8629167" cy="1210614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Percepción calidad de vida</a:t>
            </a:r>
            <a:br>
              <a:rPr lang="es-ES" dirty="0" smtClean="0"/>
            </a:br>
            <a:r>
              <a:rPr lang="es-ES" sz="1800" dirty="0"/>
              <a:t>En general, ¿Usted está de acuerdo o en desacuerdo con la realización de las siguientes actividades? </a:t>
            </a:r>
            <a:endParaRPr lang="es-ES" sz="13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49" y="-9714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1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696302"/>
              </p:ext>
            </p:extLst>
          </p:nvPr>
        </p:nvGraphicFramePr>
        <p:xfrm>
          <a:off x="2622997" y="1609860"/>
          <a:ext cx="7306614" cy="515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8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2.- Instituciones de la Región Metropolitana</a:t>
            </a:r>
            <a:endParaRPr lang="es-ES" sz="36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8954316" cy="1230044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Principal autoridad Región Metropolitana</a:t>
            </a:r>
            <a:br>
              <a:rPr lang="es-ES" sz="3200" dirty="0" smtClean="0"/>
            </a:br>
            <a:r>
              <a:rPr lang="es-ES" sz="1200" dirty="0"/>
              <a:t>¿Cuál diría Ud. que es la principal autoridad que está a cargo de la Región Metropolitana? 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100" b="1" dirty="0" smtClean="0"/>
              <a:t>%Espontánea</a:t>
            </a:r>
            <a:endParaRPr lang="es-ES" sz="9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3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lc="http://schemas.openxmlformats.org/drawingml/2006/lockedCanvas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778478"/>
              </p:ext>
            </p:extLst>
          </p:nvPr>
        </p:nvGraphicFramePr>
        <p:xfrm>
          <a:off x="1193442" y="1610994"/>
          <a:ext cx="9805116" cy="508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0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8751116" cy="12192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Conocimiento de actores políticos</a:t>
            </a:r>
            <a:br>
              <a:rPr lang="es-ES" sz="3600" dirty="0" smtClean="0"/>
            </a:br>
            <a:r>
              <a:rPr lang="es-ES" sz="1400" dirty="0" smtClean="0"/>
              <a:t>¿Ud. conoce o ha oído hablar de</a:t>
            </a:r>
            <a:r>
              <a:rPr lang="is-IS" sz="1400" dirty="0" smtClean="0"/>
              <a:t>…</a:t>
            </a:r>
            <a:r>
              <a:rPr lang="es-ES" sz="1400" dirty="0" smtClean="0"/>
              <a:t>? </a:t>
            </a:r>
            <a:br>
              <a:rPr lang="es-ES" sz="1400" dirty="0" smtClean="0"/>
            </a:br>
            <a:r>
              <a:rPr lang="es-ES" sz="1200" b="1" dirty="0" smtClean="0"/>
              <a:t>% que conoce</a:t>
            </a:r>
            <a:endParaRPr lang="es-ES" sz="105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3" y="1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234934"/>
              </p:ext>
            </p:extLst>
          </p:nvPr>
        </p:nvGraphicFramePr>
        <p:xfrm>
          <a:off x="798945" y="1605972"/>
          <a:ext cx="10834255" cy="507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5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10098771" cy="1114477"/>
          </a:xfrm>
        </p:spPr>
        <p:txBody>
          <a:bodyPr>
            <a:normAutofit/>
          </a:bodyPr>
          <a:lstStyle/>
          <a:p>
            <a:r>
              <a:rPr lang="es-ES" dirty="0" smtClean="0"/>
              <a:t>Evaluación de actores políticos</a:t>
            </a:r>
            <a:br>
              <a:rPr lang="es-ES" dirty="0" smtClean="0"/>
            </a:br>
            <a:r>
              <a:rPr lang="es-ES" sz="1800" dirty="0"/>
              <a:t>Y con notas de 1 a 7 ¿Cómo evalúa el trabajo de...?</a:t>
            </a:r>
            <a:endParaRPr lang="es-ES" sz="1400" b="1" dirty="0"/>
          </a:p>
        </p:txBody>
      </p:sp>
      <p:pic>
        <p:nvPicPr>
          <p:cNvPr id="7" name="Imagen 6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1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130139"/>
              </p:ext>
            </p:extLst>
          </p:nvPr>
        </p:nvGraphicFramePr>
        <p:xfrm>
          <a:off x="817033" y="1675764"/>
          <a:ext cx="10316634" cy="518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10466390" cy="1307175"/>
          </a:xfrm>
        </p:spPr>
        <p:txBody>
          <a:bodyPr>
            <a:normAutofit/>
          </a:bodyPr>
          <a:lstStyle/>
          <a:p>
            <a:r>
              <a:rPr lang="es-ES" dirty="0" smtClean="0"/>
              <a:t>Evaluación de actores políticos</a:t>
            </a:r>
            <a:br>
              <a:rPr lang="es-ES" dirty="0" smtClean="0"/>
            </a:br>
            <a:r>
              <a:rPr lang="es-ES" sz="1800" dirty="0"/>
              <a:t>Y con notas de 1 a 7, ¿Cómo evalúa el trabajo de…</a:t>
            </a:r>
            <a:r>
              <a:rPr lang="es-ES" sz="1800" dirty="0" smtClean="0"/>
              <a:t>?</a:t>
            </a:r>
            <a:br>
              <a:rPr lang="es-ES" sz="1800" dirty="0" smtClean="0"/>
            </a:br>
            <a:r>
              <a:rPr lang="es-ES" sz="1600" b="1" dirty="0" smtClean="0"/>
              <a:t>% notas 5 a 7</a:t>
            </a:r>
            <a:endParaRPr lang="es-ES" sz="12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58" y="38565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91364"/>
              </p:ext>
            </p:extLst>
          </p:nvPr>
        </p:nvGraphicFramePr>
        <p:xfrm>
          <a:off x="677333" y="1656771"/>
          <a:ext cx="11108267" cy="503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549105"/>
              </p:ext>
            </p:extLst>
          </p:nvPr>
        </p:nvGraphicFramePr>
        <p:xfrm>
          <a:off x="486255" y="1656580"/>
          <a:ext cx="11519478" cy="50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838202" cy="156626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Evaluación Intendente de Santiago</a:t>
            </a:r>
            <a:br>
              <a:rPr lang="es-ES" sz="3600" dirty="0" smtClean="0"/>
            </a:br>
            <a:r>
              <a:rPr lang="es-ES" sz="1400" dirty="0"/>
              <a:t>Y con notas de 1 a 7, ¿Cómo evalúa el trabajo de…</a:t>
            </a:r>
            <a:r>
              <a:rPr lang="es-ES" sz="1400" dirty="0" smtClean="0"/>
              <a:t>?</a:t>
            </a:r>
            <a:endParaRPr lang="es-ES" sz="10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44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70323DC-98E4-4098-8456-129A2CFE9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70969"/>
              </p:ext>
            </p:extLst>
          </p:nvPr>
        </p:nvGraphicFramePr>
        <p:xfrm>
          <a:off x="6223000" y="1549400"/>
          <a:ext cx="5575300" cy="25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554027" y="0"/>
            <a:ext cx="8838202" cy="156626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  <a:br>
              <a:rPr lang="es-ES" sz="3600" dirty="0" smtClean="0"/>
            </a:br>
            <a:r>
              <a:rPr lang="es-ES" sz="1400" dirty="0" smtClean="0"/>
              <a:t>Y con notas de 1 a 7, ¿Cómo evalúa el trabajo de…?</a:t>
            </a:r>
            <a:endParaRPr lang="es-ES" sz="1000" b="1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02C2459-5EB3-4986-B26D-BA336C757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547788"/>
              </p:ext>
            </p:extLst>
          </p:nvPr>
        </p:nvGraphicFramePr>
        <p:xfrm>
          <a:off x="260350" y="1562100"/>
          <a:ext cx="528955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E5AD3CE-0615-463A-873F-3060993BE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61047"/>
              </p:ext>
            </p:extLst>
          </p:nvPr>
        </p:nvGraphicFramePr>
        <p:xfrm>
          <a:off x="6210300" y="4248150"/>
          <a:ext cx="58356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E55DFA9-70A8-494B-9B8E-AE2C3CF26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8124"/>
              </p:ext>
            </p:extLst>
          </p:nvPr>
        </p:nvGraphicFramePr>
        <p:xfrm>
          <a:off x="323850" y="4248150"/>
          <a:ext cx="53403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 descr="Macintosh HD:Users:rodrigoflores:Desktop:Unknown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572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7" y="0"/>
            <a:ext cx="8838202" cy="156626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  <a:br>
              <a:rPr lang="es-ES" sz="3600" dirty="0" smtClean="0"/>
            </a:br>
            <a:r>
              <a:rPr lang="es-ES" sz="1400" dirty="0" smtClean="0"/>
              <a:t>Y con notas de 1 a 7, ¿Cómo evalúa el trabajo de…?</a:t>
            </a:r>
            <a:endParaRPr lang="es-ES" sz="1000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8476F91-EE7F-4E4F-89BB-1A33DAA2E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62881"/>
              </p:ext>
            </p:extLst>
          </p:nvPr>
        </p:nvGraphicFramePr>
        <p:xfrm>
          <a:off x="319616" y="1767945"/>
          <a:ext cx="5454650" cy="34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D73368D-A277-49C5-A795-A1ED251C9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79255"/>
              </p:ext>
            </p:extLst>
          </p:nvPr>
        </p:nvGraphicFramePr>
        <p:xfrm>
          <a:off x="6324600" y="1701800"/>
          <a:ext cx="553085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 descr="Macintosh HD:Users:rodrigoflores:Desktop:Unknow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089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7" y="0"/>
            <a:ext cx="8838202" cy="156626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Evaluación intendente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dirty="0" smtClean="0">
                <a:latin typeface="Calibri"/>
                <a:cs typeface="Calibri"/>
              </a:rPr>
              <a:t>(% notas 5 a 7) y proyectos o iniciativas GORE mejor evaluados (nota promedio)</a:t>
            </a:r>
            <a:endParaRPr lang="es-ES" sz="1600" b="1" dirty="0">
              <a:latin typeface="Calibri"/>
              <a:cs typeface="Calibri"/>
            </a:endParaRPr>
          </a:p>
        </p:txBody>
      </p:sp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329381"/>
              </p:ext>
            </p:extLst>
          </p:nvPr>
        </p:nvGraphicFramePr>
        <p:xfrm>
          <a:off x="823383" y="1590464"/>
          <a:ext cx="10310284" cy="501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4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Metodología y muestra</a:t>
            </a:r>
            <a:endParaRPr lang="es-ES" dirty="0"/>
          </a:p>
        </p:txBody>
      </p:sp>
      <p:pic>
        <p:nvPicPr>
          <p:cNvPr id="3" name="Imagen 2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9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7" y="0"/>
            <a:ext cx="9469574" cy="14097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Evaluación intendente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dirty="0" smtClean="0">
                <a:latin typeface="Calibri"/>
                <a:cs typeface="Calibri"/>
              </a:rPr>
              <a:t>(notas 5 a 7) e imagen (en porcentaje) de la Región Metropolitana últimos 5 años (mejor, igual, peor)</a:t>
            </a:r>
            <a:endParaRPr lang="es-ES" sz="1600" b="1" dirty="0">
              <a:latin typeface="Calibri"/>
              <a:cs typeface="Calibri"/>
            </a:endParaRPr>
          </a:p>
        </p:txBody>
      </p:sp>
      <p:pic>
        <p:nvPicPr>
          <p:cNvPr id="7" name="Imagen 6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13267647"/>
              </p:ext>
            </p:extLst>
          </p:nvPr>
        </p:nvGraphicFramePr>
        <p:xfrm>
          <a:off x="1030941" y="1731010"/>
          <a:ext cx="10130118" cy="492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259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7" y="0"/>
            <a:ext cx="9545774" cy="14097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Evaluación intendente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dirty="0" smtClean="0">
                <a:latin typeface="Calibri"/>
                <a:cs typeface="Calibri"/>
              </a:rPr>
              <a:t>(notas 5 a 7) e imagen (en porcentaje) de la Región Metropolitana (progresando, estancada, retrocediendo)</a:t>
            </a:r>
            <a:endParaRPr lang="es-ES" sz="1600" b="1" dirty="0">
              <a:latin typeface="Calibri"/>
              <a:cs typeface="Calibri"/>
            </a:endParaRPr>
          </a:p>
        </p:txBody>
      </p:sp>
      <p:pic>
        <p:nvPicPr>
          <p:cNvPr id="7" name="Imagen 6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100-00001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66575"/>
              </p:ext>
            </p:extLst>
          </p:nvPr>
        </p:nvGraphicFramePr>
        <p:xfrm>
          <a:off x="1554027" y="1718908"/>
          <a:ext cx="9502774" cy="485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828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6" y="0"/>
            <a:ext cx="10371273" cy="14097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Evaluación intendente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dirty="0" smtClean="0">
                <a:latin typeface="Calibri"/>
                <a:cs typeface="Calibri"/>
              </a:rPr>
              <a:t>(notas 5 a 7) y Edad y GSE</a:t>
            </a:r>
            <a:endParaRPr lang="es-ES" sz="1600" b="1" dirty="0">
              <a:latin typeface="Calibri"/>
              <a:cs typeface="Calibri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2C19EAE2-E9C7-47B6-8E12-FC568DF28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110954"/>
              </p:ext>
            </p:extLst>
          </p:nvPr>
        </p:nvGraphicFramePr>
        <p:xfrm>
          <a:off x="819150" y="1560512"/>
          <a:ext cx="1089025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47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6" y="0"/>
            <a:ext cx="10371273" cy="14097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Evaluación intendente</a:t>
            </a:r>
            <a:r>
              <a:rPr lang="es-ES" sz="1600" dirty="0">
                <a:latin typeface="Calibri"/>
                <a:cs typeface="Calibri"/>
              </a:rPr>
              <a:t> </a:t>
            </a:r>
            <a:r>
              <a:rPr lang="es-ES" sz="1600" dirty="0" smtClean="0">
                <a:latin typeface="Calibri"/>
                <a:cs typeface="Calibri"/>
              </a:rPr>
              <a:t>(notas 5 a 7) en Jóvenes (18 a 34 años) por % Proyectos Mejor Evaluados (notas 5 a 7)</a:t>
            </a:r>
            <a:endParaRPr lang="es-ES" sz="1600" b="1" dirty="0">
              <a:latin typeface="Calibri"/>
              <a:cs typeface="Calibri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514C177-EEC3-4700-B29F-BC0B143EB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02469"/>
              </p:ext>
            </p:extLst>
          </p:nvPr>
        </p:nvGraphicFramePr>
        <p:xfrm>
          <a:off x="869950" y="1604962"/>
          <a:ext cx="10534650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185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4026" y="0"/>
            <a:ext cx="10371273" cy="14097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Evaluación Intendente de Santiago</a:t>
            </a:r>
          </a:p>
          <a:p>
            <a:r>
              <a:rPr lang="es-ES" sz="1600" dirty="0" smtClean="0">
                <a:latin typeface="Calibri"/>
                <a:cs typeface="Calibri"/>
              </a:rPr>
              <a:t>Medición Etnográfica y CEP Sept-Oct 2017</a:t>
            </a:r>
            <a:endParaRPr lang="es-ES" sz="1600" b="1" dirty="0">
              <a:latin typeface="Calibri"/>
              <a:cs typeface="Calibri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B5287ECE-6E97-4731-8034-256249A05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30838"/>
              </p:ext>
            </p:extLst>
          </p:nvPr>
        </p:nvGraphicFramePr>
        <p:xfrm>
          <a:off x="914400" y="1712912"/>
          <a:ext cx="9817100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72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435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605973" cy="1175657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Evaluación Intendente de Santiago</a:t>
            </a:r>
            <a:br>
              <a:rPr lang="es-ES" sz="3600" dirty="0" smtClean="0"/>
            </a:br>
            <a:r>
              <a:rPr lang="es-ES" sz="1400" dirty="0"/>
              <a:t>Y con notas de 1 a 7, ¿Cómo evalúa el trabajo de…</a:t>
            </a:r>
            <a:r>
              <a:rPr lang="es-ES" sz="1400" dirty="0" smtClean="0"/>
              <a:t>?</a:t>
            </a:r>
            <a:br>
              <a:rPr lang="es-ES" sz="1400" dirty="0" smtClean="0"/>
            </a:br>
            <a:r>
              <a:rPr lang="es-ES" sz="1200" b="1" dirty="0" smtClean="0"/>
              <a:t>% notas 5 a 7</a:t>
            </a:r>
            <a:endParaRPr lang="es-ES" sz="10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42080"/>
              </p:ext>
            </p:extLst>
          </p:nvPr>
        </p:nvGraphicFramePr>
        <p:xfrm>
          <a:off x="239889" y="1573017"/>
          <a:ext cx="11655777" cy="487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15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2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6" y="116981"/>
            <a:ext cx="8688298" cy="1114477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Importancia rol de actores políticos</a:t>
            </a:r>
            <a:br>
              <a:rPr lang="es-ES" sz="3600" dirty="0" smtClean="0"/>
            </a:br>
            <a:r>
              <a:rPr lang="es-ES" sz="1400" dirty="0"/>
              <a:t>Y utilizando una escala de 1 a 7, donde 1 es nada importante y 7 muy importante, ¿cuán importante diría Ud. que es... para el bienestar y desarrollo de la Región Metropolitana? </a:t>
            </a:r>
            <a:endParaRPr lang="es-ES" sz="1200" dirty="0"/>
          </a:p>
        </p:txBody>
      </p:sp>
      <p:pic>
        <p:nvPicPr>
          <p:cNvPr id="11" name="Imagen 10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46" y="1414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099300189"/>
              </p:ext>
            </p:extLst>
          </p:nvPr>
        </p:nvGraphicFramePr>
        <p:xfrm>
          <a:off x="1390918" y="1589722"/>
          <a:ext cx="9405228" cy="505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5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2"/>
            <a:ext cx="8659269" cy="840962"/>
          </a:xfrm>
        </p:spPr>
        <p:txBody>
          <a:bodyPr>
            <a:noAutofit/>
          </a:bodyPr>
          <a:lstStyle/>
          <a:p>
            <a:r>
              <a:rPr lang="es-ES" sz="3600" dirty="0" smtClean="0"/>
              <a:t>Importancia rol de actores políticos</a:t>
            </a:r>
            <a:br>
              <a:rPr lang="es-ES" sz="3600" dirty="0" smtClean="0"/>
            </a:br>
            <a:r>
              <a:rPr lang="es-ES" sz="1200" dirty="0"/>
              <a:t>Y utilizando una escala de 1 a 7, donde 1 es nada importante y 7 muy importante, ¿cuán importante diría Ud. que es... para el bienestar y desarrollo de la Región Metropolitana? </a:t>
            </a:r>
            <a:r>
              <a:rPr lang="es-ES" sz="1200" dirty="0" smtClean="0"/>
              <a:t> </a:t>
            </a:r>
            <a:r>
              <a:rPr lang="es-ES" sz="1100" b="1" dirty="0" smtClean="0"/>
              <a:t>% Notas entre 5 a 7</a:t>
            </a:r>
            <a:endParaRPr lang="es-ES" sz="11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79" y="29897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2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432223"/>
              </p:ext>
            </p:extLst>
          </p:nvPr>
        </p:nvGraphicFramePr>
        <p:xfrm>
          <a:off x="746975" y="1644015"/>
          <a:ext cx="10698050" cy="50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7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645" y="116981"/>
            <a:ext cx="8766655" cy="100061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Confianza con instituciones</a:t>
            </a:r>
            <a:br>
              <a:rPr lang="es-ES" dirty="0" smtClean="0"/>
            </a:br>
            <a:r>
              <a:rPr lang="es-ES" sz="1800" dirty="0"/>
              <a:t>Usando una escala de 1 a 7, donde 1 es Nada de confianza y 7 es mucha confianza, ¿Cuánta confianza tiene usted en…? </a:t>
            </a:r>
            <a:endParaRPr lang="es-ES" sz="1400" b="1" dirty="0"/>
          </a:p>
        </p:txBody>
      </p:sp>
      <p:pic>
        <p:nvPicPr>
          <p:cNvPr id="11" name="Imagen 10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00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ráfico 14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1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449415"/>
              </p:ext>
            </p:extLst>
          </p:nvPr>
        </p:nvGraphicFramePr>
        <p:xfrm>
          <a:off x="1815921" y="1693545"/>
          <a:ext cx="9550579" cy="491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3.- Gestión Intendencia de la Región Metropolitana</a:t>
            </a:r>
            <a:endParaRPr lang="es-ES" sz="36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1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46399" y="1600199"/>
            <a:ext cx="11675510" cy="5110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smtClean="0"/>
              <a:t>Técnica</a:t>
            </a:r>
            <a:r>
              <a:rPr lang="es-ES" sz="2400" dirty="0" smtClean="0"/>
              <a:t>	: Encuestas cara a cara en hogares</a:t>
            </a:r>
          </a:p>
          <a:p>
            <a:pPr marL="0" indent="0">
              <a:buNone/>
            </a:pPr>
            <a:r>
              <a:rPr lang="es-ES" sz="2400" b="1" dirty="0" smtClean="0"/>
              <a:t>Universo</a:t>
            </a:r>
            <a:r>
              <a:rPr lang="es-ES" sz="2400" dirty="0" smtClean="0"/>
              <a:t>	: Mujeres y hombres de 18 años, pertenecientes a todos los 			grupos socioeconómicos (ABC1, C2, C3, D y E), residentes 			en todas las comunas de la Región Metropolitana, de zonas 			urbanas y rurales.</a:t>
            </a:r>
          </a:p>
          <a:p>
            <a:pPr marL="0" indent="0">
              <a:buNone/>
            </a:pPr>
            <a:r>
              <a:rPr lang="es-ES" sz="2400" b="1" dirty="0" smtClean="0"/>
              <a:t>Muestreo</a:t>
            </a:r>
            <a:r>
              <a:rPr lang="es-ES" sz="2400" dirty="0" smtClean="0"/>
              <a:t>	: El procedimiento de selección de la muestra fue </a:t>
            </a:r>
            <a:r>
              <a:rPr lang="es-ES" sz="2400" dirty="0" err="1" smtClean="0"/>
              <a:t>polietápico</a:t>
            </a:r>
            <a:r>
              <a:rPr lang="es-ES" sz="2400" dirty="0" smtClean="0"/>
              <a:t> 		y probabilístico en todas sus etapas: comunas, manzanas, 			viviendas y personas.</a:t>
            </a:r>
          </a:p>
          <a:p>
            <a:pPr marL="0" indent="0">
              <a:buNone/>
            </a:pPr>
            <a:r>
              <a:rPr lang="es-ES" sz="2400" b="1" dirty="0" smtClean="0"/>
              <a:t>Muestra</a:t>
            </a:r>
            <a:r>
              <a:rPr lang="es-ES" sz="2400" dirty="0" smtClean="0"/>
              <a:t>	: 838 casos, seleccionados según sexo, edad, GSE, Provincia y 		</a:t>
            </a:r>
            <a:r>
              <a:rPr lang="es-ES" sz="2400" dirty="0"/>
              <a:t>z</a:t>
            </a:r>
            <a:r>
              <a:rPr lang="es-ES" sz="2400" dirty="0" smtClean="0"/>
              <a:t>ona geográfica. </a:t>
            </a:r>
          </a:p>
          <a:p>
            <a:pPr marL="0" indent="0">
              <a:buNone/>
            </a:pPr>
            <a:r>
              <a:rPr lang="es-ES" sz="2400" b="1" dirty="0" smtClean="0"/>
              <a:t>Error</a:t>
            </a:r>
            <a:r>
              <a:rPr lang="es-ES" sz="2400" dirty="0" smtClean="0"/>
              <a:t>		: +/- 2,9% a nivel regional, al 95% de confianza total del estudio</a:t>
            </a:r>
          </a:p>
          <a:p>
            <a:pPr marL="0" indent="0">
              <a:buNone/>
            </a:pPr>
            <a:r>
              <a:rPr lang="es-ES" sz="2400" b="1" dirty="0" smtClean="0"/>
              <a:t>Terreno	</a:t>
            </a:r>
            <a:r>
              <a:rPr lang="es-ES" sz="2400" dirty="0" smtClean="0"/>
              <a:t>: Desde el 08 de febrero de 2018 al 23 de febrero de 2018</a:t>
            </a:r>
            <a:endParaRPr lang="es-ES" sz="24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865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2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070430" cy="1230044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Conocimiento de proyectos</a:t>
            </a:r>
            <a:br>
              <a:rPr lang="es-ES" dirty="0" smtClean="0"/>
            </a:br>
            <a:r>
              <a:rPr lang="es-ES" sz="1800" dirty="0"/>
              <a:t>¿Ud. conoce o ha oído hablar de los siguientes proyectos e iniciativas desarrolladas por la Intendencia y/o GORE durante los últimos 2 años...? 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600" b="1" dirty="0" smtClean="0"/>
              <a:t>% que conoce</a:t>
            </a:r>
            <a:endParaRPr lang="es-ES" sz="12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264173"/>
              </p:ext>
            </p:extLst>
          </p:nvPr>
        </p:nvGraphicFramePr>
        <p:xfrm>
          <a:off x="940158" y="2034861"/>
          <a:ext cx="9945059" cy="44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1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262885" cy="123004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 proyectos</a:t>
            </a:r>
            <a:br>
              <a:rPr lang="es-ES" dirty="0" smtClean="0"/>
            </a:br>
            <a:r>
              <a:rPr lang="es-ES" sz="1600" dirty="0"/>
              <a:t>En general, y utilizando una escala de 1 a 7, donde 1 es muy mal y 7 muy bien ¿Cómo evalúa los siguientes proyectos e iniciativas desarrolladas por la Intendencia o el GORE de la Región Metropolitana...</a:t>
            </a:r>
            <a:r>
              <a:rPr lang="es-ES" sz="1600" dirty="0" smtClean="0"/>
              <a:t>?</a:t>
            </a:r>
            <a:endParaRPr lang="es-ES" sz="1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0929027" y="1496641"/>
            <a:ext cx="12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Promedio</a:t>
            </a:r>
            <a:endParaRPr lang="es-ES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912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409488559"/>
              </p:ext>
            </p:extLst>
          </p:nvPr>
        </p:nvGraphicFramePr>
        <p:xfrm>
          <a:off x="1554027" y="1587500"/>
          <a:ext cx="9262884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0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331191" cy="12300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 proyectos</a:t>
            </a:r>
            <a:br>
              <a:rPr lang="es-ES" dirty="0" smtClean="0"/>
            </a:br>
            <a:r>
              <a:rPr lang="es-ES" sz="1600" dirty="0"/>
              <a:t>En general, y utilizando una escala de 1 a 7, donde 1 es muy mal y 7 muy bien ¿Cómo evalúa los siguientes proyectos e iniciativas desarrolladas por la Intendencia o el GORE de la Región Metropolitana...</a:t>
            </a:r>
            <a:r>
              <a:rPr lang="es-ES" sz="1600" dirty="0" smtClean="0"/>
              <a:t>? (continuación)</a:t>
            </a:r>
            <a:endParaRPr lang="es-ES" sz="1200" b="1" dirty="0"/>
          </a:p>
        </p:txBody>
      </p:sp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71519866"/>
              </p:ext>
            </p:extLst>
          </p:nvPr>
        </p:nvGraphicFramePr>
        <p:xfrm>
          <a:off x="1107583" y="1657439"/>
          <a:ext cx="10224078" cy="50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8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8" y="1"/>
            <a:ext cx="9360716" cy="123004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Evaluación de proyectos</a:t>
            </a:r>
            <a:br>
              <a:rPr lang="es-ES" dirty="0" smtClean="0"/>
            </a:br>
            <a:r>
              <a:rPr lang="es-ES" sz="1600" dirty="0"/>
              <a:t>En general, y utilizando una escala de 1 a 7, donde 1 es muy mal y 7 muy bien ¿Cómo evalúa los siguientes proyectos e iniciativas desarrolladas por la Intendencia o el GORE de la Región Metropolitana...</a:t>
            </a:r>
            <a:r>
              <a:rPr lang="es-ES" sz="1600" dirty="0" smtClean="0"/>
              <a:t>? </a:t>
            </a:r>
            <a:r>
              <a:rPr lang="es-ES" sz="1600" b="1" dirty="0" smtClean="0"/>
              <a:t>% Notas 5 a 7</a:t>
            </a:r>
            <a:endParaRPr lang="es-ES" sz="12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394056"/>
              </p:ext>
            </p:extLst>
          </p:nvPr>
        </p:nvGraphicFramePr>
        <p:xfrm>
          <a:off x="736600" y="1593850"/>
          <a:ext cx="11112500" cy="50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2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4.- Zoom Nueva Gobernanza</a:t>
            </a:r>
            <a:endParaRPr lang="es-ES" sz="36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911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9172030" cy="13353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Nueva gobernanza metropolitana</a:t>
            </a:r>
            <a:br>
              <a:rPr lang="es-ES" dirty="0" smtClean="0"/>
            </a:br>
            <a:r>
              <a:rPr lang="es-ES" sz="1600" dirty="0"/>
              <a:t>¿Usted conoce o ha oído hablar sobre…? </a:t>
            </a:r>
            <a:endParaRPr lang="es-ES" sz="14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3B87EB89-FE5B-4208-9D38-F76095202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359"/>
              </p:ext>
            </p:extLst>
          </p:nvPr>
        </p:nvGraphicFramePr>
        <p:xfrm>
          <a:off x="2288108" y="1813900"/>
          <a:ext cx="7703868" cy="351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55604"/>
              </p:ext>
            </p:extLst>
          </p:nvPr>
        </p:nvGraphicFramePr>
        <p:xfrm>
          <a:off x="2355173" y="5437143"/>
          <a:ext cx="7569737" cy="117729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940916"/>
                <a:gridCol w="312201"/>
                <a:gridCol w="579155"/>
                <a:gridCol w="579155"/>
                <a:gridCol w="579155"/>
                <a:gridCol w="579155"/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r>
                        <a:rPr lang="es-ES" sz="1400" b="1" u="none" strike="noStrike" dirty="0" smtClean="0">
                          <a:effectLst/>
                        </a:rPr>
                        <a:t>Grupo Socio-Económico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D-E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Usted conoce o ha oído hablar sobre LA LEY DE NUEVA GOBERNANZA Y ELECCIÓN DE GOBERNADORES REGIONALES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Si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3.1%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4.0%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7.2%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6.2%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13.8%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15.2%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26.6%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23.9%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9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718862" cy="1291771"/>
          </a:xfrm>
        </p:spPr>
        <p:txBody>
          <a:bodyPr>
            <a:normAutofit/>
          </a:bodyPr>
          <a:lstStyle/>
          <a:p>
            <a:pPr algn="just"/>
            <a:r>
              <a:rPr lang="es-ES" sz="4000" dirty="0" smtClean="0"/>
              <a:t>Nueva gobernanza metropolitana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/>
              <a:t>SOLO SI CONOCE LA LEY. Cómo cree usted que influirá esta ley en la región </a:t>
            </a:r>
            <a:endParaRPr lang="es-ES" sz="14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786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2C483FC8-F452-4B76-9306-F4A18B38F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342023"/>
              </p:ext>
            </p:extLst>
          </p:nvPr>
        </p:nvGraphicFramePr>
        <p:xfrm>
          <a:off x="1893193" y="1846580"/>
          <a:ext cx="8379695" cy="324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5878"/>
              </p:ext>
            </p:extLst>
          </p:nvPr>
        </p:nvGraphicFramePr>
        <p:xfrm>
          <a:off x="1893192" y="5208163"/>
          <a:ext cx="8379696" cy="127825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934685"/>
                <a:gridCol w="828355"/>
                <a:gridCol w="776583"/>
                <a:gridCol w="946691"/>
                <a:gridCol w="946691"/>
                <a:gridCol w="946691"/>
              </a:tblGrid>
              <a:tr h="3048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</a:rPr>
                        <a:t>Grupo</a:t>
                      </a:r>
                      <a:r>
                        <a:rPr lang="es-ES" sz="1400" b="1" u="none" strike="noStrike" baseline="0" dirty="0" smtClean="0">
                          <a:effectLst/>
                        </a:rPr>
                        <a:t> Socio-Económico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C1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C2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C3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D-E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</a:rPr>
                        <a:t>Cómo cree usted que influirá esta ley en la región?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Mejor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20.9%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18.4%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Igual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5.6%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Peor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4.6%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3.1%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9143002" cy="134982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Nueva gobernanza metropolitana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/>
              <a:t>Bajo la implementación de la nueva gobernanza ¿Cuáles cree usted que sería los temas prioritarios en las funciones del Gobierno Regional </a:t>
            </a:r>
            <a:r>
              <a:rPr lang="es-ES" sz="1400" b="1" dirty="0" smtClean="0"/>
              <a:t>% Primera mención </a:t>
            </a:r>
            <a:endParaRPr lang="es-ES" sz="12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29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02345"/>
              </p:ext>
            </p:extLst>
          </p:nvPr>
        </p:nvGraphicFramePr>
        <p:xfrm>
          <a:off x="152848" y="1659850"/>
          <a:ext cx="8231299" cy="465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24480"/>
              </p:ext>
            </p:extLst>
          </p:nvPr>
        </p:nvGraphicFramePr>
        <p:xfrm>
          <a:off x="8384147" y="1659850"/>
          <a:ext cx="3246580" cy="4656473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68380"/>
                <a:gridCol w="394550"/>
                <a:gridCol w="394550"/>
                <a:gridCol w="394550"/>
                <a:gridCol w="394550"/>
              </a:tblGrid>
              <a:tr h="2947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r>
                        <a:rPr lang="es-ES" sz="1600" u="none" strike="noStrike" dirty="0" smtClean="0">
                          <a:effectLst/>
                        </a:rPr>
                        <a:t>Grupo Socio-Económico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154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D-E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71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effectLst/>
                        </a:rPr>
                        <a:t>Planificación Urbana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3.9%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4.2%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5.0%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5.4%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731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effectLst/>
                        </a:rPr>
                        <a:t>Coordinación del Transporte Público y Tránsito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4.6%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4.6%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7.5%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7.0%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54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effectLst/>
                        </a:rPr>
                        <a:t>Gestión del sistema de bicicletas públicas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.1%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.4%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2.0%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0731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effectLst/>
                        </a:rPr>
                        <a:t>Controlar la contaminación atmosférica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2.0%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3.1%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3.9%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5.5%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713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Gestión del reciclaje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1.9%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2.8%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2.4%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54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Administración de parques intercomunales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0.0%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.6%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.6%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54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Construcción de viviendas sociales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4.5%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3.4%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6.0%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6.4%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542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Instalación del alumbrado público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1.7%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1.3%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3.4%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2.7%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5.- Zoom Transportes</a:t>
            </a:r>
            <a:endParaRPr lang="es-ES" sz="3600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911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722087" cy="124822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Medio de transporte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/>
              <a:t>¿Cuál es el medio de transporte que Ud. utiliza más frecuentemente para movilizarse cotidianamente..</a:t>
            </a:r>
            <a:r>
              <a:rPr lang="es-ES" sz="1600" dirty="0" smtClean="0"/>
              <a:t>.?</a:t>
            </a:r>
            <a:endParaRPr lang="es-ES" sz="12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18" y="18185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06157"/>
              </p:ext>
            </p:extLst>
          </p:nvPr>
        </p:nvGraphicFramePr>
        <p:xfrm>
          <a:off x="1352282" y="1652020"/>
          <a:ext cx="9098936" cy="49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9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Características de la </a:t>
            </a:r>
            <a:r>
              <a:rPr lang="es-ES" sz="3600" dirty="0"/>
              <a:t>M</a:t>
            </a:r>
            <a:r>
              <a:rPr lang="es-ES" sz="3600" dirty="0" smtClean="0"/>
              <a:t>uestra Total</a:t>
            </a:r>
            <a:endParaRPr lang="es-ES" sz="36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40384"/>
              </p:ext>
            </p:extLst>
          </p:nvPr>
        </p:nvGraphicFramePr>
        <p:xfrm>
          <a:off x="2351776" y="1555683"/>
          <a:ext cx="8119259" cy="530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Documento" r:id="rId3" imgW="6083300" imgH="5753100" progId="Word.Document.12">
                  <p:embed/>
                </p:oleObj>
              </mc:Choice>
              <mc:Fallback>
                <p:oleObj name="Documento" r:id="rId3" imgW="6083300" imgH="575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776" y="1555683"/>
                        <a:ext cx="8119259" cy="530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Macintosh HD:Users:rodrigoflores:Desktop:Unknow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61" y="-10844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8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722087" cy="124822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Medio de transporte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/>
              <a:t>¿Cuál es el medio de transporte que Ud. utiliza más frecuentemente para movilizarse cotidianamente..</a:t>
            </a:r>
            <a:r>
              <a:rPr lang="es-ES" sz="1600" dirty="0" smtClean="0"/>
              <a:t>.?</a:t>
            </a:r>
            <a:endParaRPr lang="es-ES" sz="12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18" y="18185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98482"/>
              </p:ext>
            </p:extLst>
          </p:nvPr>
        </p:nvGraphicFramePr>
        <p:xfrm>
          <a:off x="1197735" y="2132728"/>
          <a:ext cx="4765183" cy="37747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8958"/>
                <a:gridCol w="965915"/>
                <a:gridCol w="579550"/>
                <a:gridCol w="450760"/>
              </a:tblGrid>
              <a:tr h="1250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r>
                        <a:rPr lang="es-ES" sz="1200" u="none" strike="noStrike" dirty="0" smtClean="0">
                          <a:effectLst/>
                        </a:rPr>
                        <a:t>Zona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Urbana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Rural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Micro, buses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15.6%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3.0%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14.6%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2.2%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13.6%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2.2%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15.1%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2.2%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Siempre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28.3%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3.3%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Metro-</a:t>
                      </a:r>
                      <a:r>
                        <a:rPr lang="es-ES" sz="1200" u="none" strike="noStrike" dirty="0" err="1">
                          <a:effectLst/>
                        </a:rPr>
                        <a:t>Metrotren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17.8%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4.5%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11.4%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16.6%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2.4%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13.4%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Siempre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28.1%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1.9%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Automóvil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26.5%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5.3%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11.9%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1.1%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18.5%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1.8%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10.2%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1.1%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Siempre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20.1%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3.5%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79201"/>
              </p:ext>
            </p:extLst>
          </p:nvPr>
        </p:nvGraphicFramePr>
        <p:xfrm>
          <a:off x="6478073" y="2521902"/>
          <a:ext cx="4752304" cy="3385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1474"/>
                <a:gridCol w="963304"/>
                <a:gridCol w="577984"/>
                <a:gridCol w="449542"/>
              </a:tblGrid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Bicicleta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Nunca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55.3%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6.7%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9.0%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1.8%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10.9%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1.6%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5.5%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1.5%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Siempre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6.5%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1.3%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Taxi, colectivo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Nunca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32.7%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2.9%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15.7%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2.2%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24.2%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2.9%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9.5%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Siempre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6.4%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1.7%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  <a:tr h="12502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Otro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Casi nunca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veces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</a:tr>
              <a:tr h="200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Frecuentemente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</a:tr>
              <a:tr h="1250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Siempre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4258"/>
              </p:ext>
            </p:extLst>
          </p:nvPr>
        </p:nvGraphicFramePr>
        <p:xfrm>
          <a:off x="6478073" y="2132728"/>
          <a:ext cx="4752304" cy="3891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61474"/>
                <a:gridCol w="963304"/>
                <a:gridCol w="577984"/>
                <a:gridCol w="449542"/>
              </a:tblGrid>
              <a:tr h="1250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r>
                        <a:rPr lang="es-ES" sz="1200" u="none" strike="noStrike" dirty="0" smtClean="0">
                          <a:effectLst/>
                        </a:rPr>
                        <a:t>Zona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Urbana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Rural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10466390" cy="1307175"/>
          </a:xfrm>
        </p:spPr>
        <p:txBody>
          <a:bodyPr>
            <a:normAutofit/>
          </a:bodyPr>
          <a:lstStyle/>
          <a:p>
            <a:r>
              <a:rPr lang="es-ES" sz="4000" dirty="0" smtClean="0"/>
              <a:t>Medio de transporte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1600" dirty="0"/>
              <a:t>A su juicio, ¿cuál es el medio de transporte que más contamina el aire de la ciudad...? </a:t>
            </a:r>
            <a:endParaRPr lang="es-ES" sz="12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71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85075"/>
              </p:ext>
            </p:extLst>
          </p:nvPr>
        </p:nvGraphicFramePr>
        <p:xfrm>
          <a:off x="7756103" y="3158172"/>
          <a:ext cx="3916584" cy="17735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20501"/>
                <a:gridCol w="675436"/>
                <a:gridCol w="520647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El transporte público - Las Micros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40.8%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Los taxis y colectivos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Autos particulares diésel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</a:rPr>
                        <a:t>Autos particulares bencineros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</a:rPr>
                        <a:t>Los camiones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29.8%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5.2%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96339051"/>
              </p:ext>
            </p:extLst>
          </p:nvPr>
        </p:nvGraphicFramePr>
        <p:xfrm>
          <a:off x="-1" y="1559578"/>
          <a:ext cx="7730697" cy="529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765630" cy="1335314"/>
          </a:xfrm>
        </p:spPr>
        <p:txBody>
          <a:bodyPr>
            <a:noAutofit/>
          </a:bodyPr>
          <a:lstStyle/>
          <a:p>
            <a:r>
              <a:rPr lang="es-ES" sz="2800" dirty="0" smtClean="0"/>
              <a:t>Medidas descongestión y anticontaminación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1100" dirty="0"/>
              <a:t>Buscando un equilibrio entre mejorar el transporte y cuidar el medio ambiente. ¿Cuál de estas acciones cree usted que es la más efectiva para la Región Metropolitana</a:t>
            </a:r>
            <a:r>
              <a:rPr lang="es-ES" sz="1100" dirty="0" smtClean="0"/>
              <a:t>? </a:t>
            </a:r>
            <a:r>
              <a:rPr lang="es-ES" sz="1100" b="1" dirty="0" smtClean="0"/>
              <a:t>% Respuesta múltiple- Total menciones</a:t>
            </a:r>
            <a:endParaRPr lang="es-ES" sz="9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00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7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7248"/>
              </p:ext>
            </p:extLst>
          </p:nvPr>
        </p:nvGraphicFramePr>
        <p:xfrm>
          <a:off x="0" y="1484546"/>
          <a:ext cx="12192000" cy="537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6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678544" cy="1262743"/>
          </a:xfrm>
        </p:spPr>
        <p:txBody>
          <a:bodyPr>
            <a:noAutofit/>
          </a:bodyPr>
          <a:lstStyle/>
          <a:p>
            <a:r>
              <a:rPr lang="es-ES" sz="2800" dirty="0" smtClean="0"/>
              <a:t>Medidas descongestión y anticontaminación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1100" dirty="0"/>
              <a:t>Buscando un equilibrio entre mejorar el transporte y cuidar el medio ambiente. ¿Cuál de estas acciones cree usted que es la más efectiva para la Región Metropolitana</a:t>
            </a:r>
            <a:r>
              <a:rPr lang="es-ES" sz="1100" dirty="0" smtClean="0"/>
              <a:t>? </a:t>
            </a:r>
            <a:r>
              <a:rPr lang="es-ES" sz="1100" b="1" dirty="0" smtClean="0"/>
              <a:t>% Respuesta múltiple- Total menciones</a:t>
            </a:r>
            <a:endParaRPr lang="es-ES" sz="9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5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18641033"/>
              </p:ext>
            </p:extLst>
          </p:nvPr>
        </p:nvGraphicFramePr>
        <p:xfrm>
          <a:off x="692918" y="1630478"/>
          <a:ext cx="11203890" cy="52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8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8678544" cy="1262743"/>
          </a:xfrm>
        </p:spPr>
        <p:txBody>
          <a:bodyPr>
            <a:noAutofit/>
          </a:bodyPr>
          <a:lstStyle/>
          <a:p>
            <a:r>
              <a:rPr lang="es-ES" sz="2800" dirty="0" smtClean="0"/>
              <a:t>Medidas descongestión y anticontaminación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1100" dirty="0"/>
              <a:t>Buscando un equilibrio entre mejorar el transporte y cuidar el medio ambiente. ¿Cuál de estas acciones cree usted que es la más efectiva para la Región Metropolitana</a:t>
            </a:r>
            <a:r>
              <a:rPr lang="es-ES" sz="1100" dirty="0" smtClean="0"/>
              <a:t>? </a:t>
            </a:r>
            <a:r>
              <a:rPr lang="es-ES" sz="1100" b="1" dirty="0" smtClean="0"/>
              <a:t>% Respuesta múltiple- Total menciones</a:t>
            </a:r>
            <a:endParaRPr lang="es-ES" sz="9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57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82596"/>
              </p:ext>
            </p:extLst>
          </p:nvPr>
        </p:nvGraphicFramePr>
        <p:xfrm>
          <a:off x="3507560" y="2170452"/>
          <a:ext cx="4771478" cy="42500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11826"/>
                <a:gridCol w="689113"/>
                <a:gridCol w="570539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Restricción a autos catalíticos particulares permanente durante el invierno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16.5%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Cobrar una tarifa por circular en automóvil por el centro de Santiago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4.0%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Hacer más caros los estacionamientos en el centro de Santiago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Vías exclusivas para el transporte público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Construir más líneas del metro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21.8%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Más y mejores vías exclusivas para bicicletas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10.5%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Habilitar más autopistas para vehículos particulares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Pagar a las personas por ir a trabajar en bicicleta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Otro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.2%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099459" cy="1230044"/>
          </a:xfrm>
        </p:spPr>
        <p:txBody>
          <a:bodyPr>
            <a:noAutofit/>
          </a:bodyPr>
          <a:lstStyle/>
          <a:p>
            <a:r>
              <a:rPr lang="es-ES" sz="2800" dirty="0" smtClean="0"/>
              <a:t>Medidas descongestión y anticontaminación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1100" dirty="0" smtClean="0"/>
              <a:t>¿Cuál de estas inversiones cree usted que es la más efectiva para mejorar el tránsito y cuidar el medio ambiente de la Región Metropolitana? </a:t>
            </a:r>
            <a:r>
              <a:rPr lang="es-ES" sz="1100" b="1" dirty="0" smtClean="0"/>
              <a:t>% Respuesta múltiple- Total menciones</a:t>
            </a:r>
            <a:endParaRPr lang="es-ES" sz="9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46086"/>
              </p:ext>
            </p:extLst>
          </p:nvPr>
        </p:nvGraphicFramePr>
        <p:xfrm>
          <a:off x="8075053" y="2983740"/>
          <a:ext cx="3667796" cy="27574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08350"/>
                <a:gridCol w="796841"/>
                <a:gridCol w="462605"/>
              </a:tblGrid>
              <a:tr h="2428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Más líneas de metro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41.9%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Más autopistas particulares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8.0%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1.3%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Ensanchar calles para t. público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11.1%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Nuevas líneas de Metro tren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Más ciclovías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12.8%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Teleférico que conecte comunas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8.6%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Otro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0.0%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24995533"/>
              </p:ext>
            </p:extLst>
          </p:nvPr>
        </p:nvGraphicFramePr>
        <p:xfrm>
          <a:off x="0" y="1556682"/>
          <a:ext cx="8020320" cy="530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0"/>
            <a:ext cx="9113973" cy="1268609"/>
          </a:xfrm>
        </p:spPr>
        <p:txBody>
          <a:bodyPr>
            <a:normAutofit/>
          </a:bodyPr>
          <a:lstStyle/>
          <a:p>
            <a:pPr algn="just"/>
            <a:r>
              <a:rPr lang="es-ES" sz="4000" dirty="0" smtClean="0"/>
              <a:t>Medidas contra la congestión vial</a:t>
            </a:r>
            <a:br>
              <a:rPr lang="es-ES" sz="4000" dirty="0" smtClean="0"/>
            </a:br>
            <a:r>
              <a:rPr lang="es-ES" sz="1600" dirty="0"/>
              <a:t>En general, ¿Usted está de acuerdo o en desacuerdo con…? </a:t>
            </a:r>
            <a:endParaRPr lang="es-ES" sz="12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2478"/>
              </p:ext>
            </p:extLst>
          </p:nvPr>
        </p:nvGraphicFramePr>
        <p:xfrm>
          <a:off x="1159098" y="2014818"/>
          <a:ext cx="6145976" cy="464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38565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91727"/>
              </p:ext>
            </p:extLst>
          </p:nvPr>
        </p:nvGraphicFramePr>
        <p:xfrm>
          <a:off x="7740203" y="3509627"/>
          <a:ext cx="3145015" cy="16516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9653"/>
                <a:gridCol w="784891"/>
                <a:gridCol w="610471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Tot. 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1.3%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Ni A ni 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 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31.9%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Tot. 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40.8%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7.2%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201059" cy="1230044"/>
          </a:xfrm>
        </p:spPr>
        <p:txBody>
          <a:bodyPr>
            <a:normAutofit/>
          </a:bodyPr>
          <a:lstStyle/>
          <a:p>
            <a:pPr algn="just"/>
            <a:r>
              <a:rPr lang="es-ES" sz="4000" dirty="0" smtClean="0"/>
              <a:t>Medidas contra la congestión vial</a:t>
            </a:r>
            <a:br>
              <a:rPr lang="es-ES" sz="4000" dirty="0" smtClean="0"/>
            </a:br>
            <a:r>
              <a:rPr lang="es-ES" sz="1600" dirty="0"/>
              <a:t>En general, ¿Usted está de acuerdo o en desacuerdo con…? </a:t>
            </a:r>
            <a:endParaRPr lang="es-ES" sz="12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14798"/>
              </p:ext>
            </p:extLst>
          </p:nvPr>
        </p:nvGraphicFramePr>
        <p:xfrm>
          <a:off x="628782" y="1996433"/>
          <a:ext cx="6383797" cy="46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29855"/>
              </p:ext>
            </p:extLst>
          </p:nvPr>
        </p:nvGraphicFramePr>
        <p:xfrm>
          <a:off x="7637170" y="3481682"/>
          <a:ext cx="3610380" cy="16516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8547"/>
                <a:gridCol w="901031"/>
                <a:gridCol w="700802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Tot. 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5.2%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15.0%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Ni A ni 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8.9%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 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30.3%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3.3%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Tot. 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27.8%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6.2%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201059" cy="1230044"/>
          </a:xfrm>
        </p:spPr>
        <p:txBody>
          <a:bodyPr>
            <a:normAutofit/>
          </a:bodyPr>
          <a:lstStyle/>
          <a:p>
            <a:pPr algn="just"/>
            <a:r>
              <a:rPr lang="es-ES" sz="4000" dirty="0" smtClean="0"/>
              <a:t>Medidas contra la congestión vial</a:t>
            </a:r>
            <a:br>
              <a:rPr lang="es-ES" sz="4000" dirty="0" smtClean="0"/>
            </a:br>
            <a:r>
              <a:rPr lang="es-ES" sz="1600" dirty="0"/>
              <a:t>En general, ¿Usted está de acuerdo o en desacuerdo con…? </a:t>
            </a:r>
            <a:endParaRPr lang="es-ES" sz="12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87303"/>
              </p:ext>
            </p:extLst>
          </p:nvPr>
        </p:nvGraphicFramePr>
        <p:xfrm>
          <a:off x="987048" y="2056351"/>
          <a:ext cx="7173603" cy="448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 descr="Macintosh HD:Users:rodrigoflores:Desktop:Unknow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06792"/>
              </p:ext>
            </p:extLst>
          </p:nvPr>
        </p:nvGraphicFramePr>
        <p:xfrm>
          <a:off x="8192307" y="3284374"/>
          <a:ext cx="2692911" cy="20249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8136"/>
                <a:gridCol w="672061"/>
                <a:gridCol w="522714"/>
              </a:tblGrid>
              <a:tr h="2984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Zona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9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Urbana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Rural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Tot. 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.5%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4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Desacuerdo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9.8%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4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Ni A ni 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7.2%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1.1%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42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De Acuerdo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36.0%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</a:rPr>
                        <a:t>3.8%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Tot</a:t>
                      </a:r>
                      <a:r>
                        <a:rPr lang="es-ES" sz="1400" u="none" strike="noStrike" dirty="0">
                          <a:effectLst/>
                        </a:rPr>
                        <a:t>. Acuerdo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30.7%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</a:rPr>
                        <a:t>6.4%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8916416" cy="123004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Disposición a ocupar transporte público</a:t>
            </a:r>
            <a:br>
              <a:rPr lang="es-ES" sz="3200" dirty="0" smtClean="0"/>
            </a:br>
            <a:r>
              <a:rPr lang="es-ES" sz="1200" dirty="0" smtClean="0"/>
              <a:t>Si </a:t>
            </a:r>
            <a:r>
              <a:rPr lang="es-ES" sz="1200" dirty="0"/>
              <a:t>el transporte público funcionara de manera más eficiente, ¿Cuán dispuesto estaría Ud. a dejar el automóvil en su casa y movilizarse en transporte público, ya sea en Micro o Metro? </a:t>
            </a:r>
            <a:endParaRPr lang="es-ES" sz="1000" b="1" dirty="0"/>
          </a:p>
        </p:txBody>
      </p:sp>
      <p:pic>
        <p:nvPicPr>
          <p:cNvPr id="4" name="Imagen 3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2701843"/>
              </p:ext>
            </p:extLst>
          </p:nvPr>
        </p:nvGraphicFramePr>
        <p:xfrm>
          <a:off x="816904" y="1696838"/>
          <a:ext cx="10612051" cy="496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0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Variables sociodemográficas</a:t>
            </a:r>
            <a:endParaRPr lang="es-ES" dirty="0"/>
          </a:p>
        </p:txBody>
      </p:sp>
      <p:pic>
        <p:nvPicPr>
          <p:cNvPr id="3" name="Imagen 2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027" y="1"/>
            <a:ext cx="9331191" cy="123004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dirty="0" smtClean="0"/>
              <a:t>Disposición a ocupar transporte público</a:t>
            </a:r>
            <a:br>
              <a:rPr lang="es-ES" sz="4000" dirty="0" smtClean="0"/>
            </a:br>
            <a:r>
              <a:rPr lang="es-ES" sz="1600" dirty="0" smtClean="0"/>
              <a:t>Si </a:t>
            </a:r>
            <a:r>
              <a:rPr lang="es-ES" sz="1600" dirty="0"/>
              <a:t>el transporte público funcionara de manera más eficiente, ¿Cuán dispuesto estaría Ud. a dejar el automóvil en su casa y movilizarse en transporte público, ya sea en Micro o Metro? </a:t>
            </a:r>
            <a:endParaRPr lang="es-ES" sz="1200" b="1" dirty="0"/>
          </a:p>
        </p:txBody>
      </p:sp>
      <p:pic>
        <p:nvPicPr>
          <p:cNvPr id="5" name="Imagen 4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18" y="0"/>
            <a:ext cx="1135199" cy="1230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7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412282"/>
              </p:ext>
            </p:extLst>
          </p:nvPr>
        </p:nvGraphicFramePr>
        <p:xfrm>
          <a:off x="839183" y="1676179"/>
          <a:ext cx="10433822" cy="478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8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0767" y="1027148"/>
            <a:ext cx="9798421" cy="4159006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Quinto estudio de percepción y opinión pública en la Región Metropolitana de Santiago</a:t>
            </a:r>
            <a:br>
              <a:rPr lang="es-ES" cap="none" dirty="0" smtClean="0"/>
            </a:br>
            <a:r>
              <a:rPr lang="es-ES" cap="none" dirty="0"/>
              <a:t/>
            </a:r>
            <a:br>
              <a:rPr lang="es-ES" cap="none" dirty="0"/>
            </a:br>
            <a:r>
              <a:rPr lang="es-ES" sz="2400" cap="none" dirty="0" smtClean="0"/>
              <a:t>Marzo 2018</a:t>
            </a:r>
            <a:br>
              <a:rPr lang="es-ES" sz="2400" cap="none" dirty="0" smtClean="0"/>
            </a:br>
            <a:endParaRPr lang="es-ES" sz="2400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Asesorías Profesionales Etnográfica</a:t>
            </a:r>
            <a:endParaRPr lang="es-ES" dirty="0"/>
          </a:p>
        </p:txBody>
      </p:sp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86" y="168065"/>
            <a:ext cx="1135199" cy="123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mage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" y="242761"/>
            <a:ext cx="1212224" cy="1101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51" y="231434"/>
            <a:ext cx="1329366" cy="11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832255"/>
              </p:ext>
            </p:extLst>
          </p:nvPr>
        </p:nvGraphicFramePr>
        <p:xfrm>
          <a:off x="6587071" y="4046461"/>
          <a:ext cx="5604929" cy="28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sociodemográficas</a:t>
            </a:r>
            <a:endParaRPr lang="es-E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030304"/>
              </p:ext>
            </p:extLst>
          </p:nvPr>
        </p:nvGraphicFramePr>
        <p:xfrm>
          <a:off x="864823" y="1635805"/>
          <a:ext cx="4710508" cy="23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contenido 2"/>
          <p:cNvSpPr>
            <a:spLocks noGrp="1"/>
          </p:cNvSpPr>
          <p:nvPr>
            <p:ph sz="quarter" idx="1"/>
          </p:nvPr>
        </p:nvSpPr>
        <p:spPr>
          <a:xfrm>
            <a:off x="838390" y="1384963"/>
            <a:ext cx="10570588" cy="1025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>
                <a:latin typeface="Calibri"/>
                <a:cs typeface="Calibri"/>
              </a:rPr>
              <a:t>Sexo						Edad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69264" y="3840403"/>
            <a:ext cx="10570588" cy="1025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es-ES" dirty="0" smtClean="0">
                <a:latin typeface="Calibri"/>
                <a:cs typeface="Calibri"/>
              </a:rPr>
              <a:t>Nivel socioeconómico			Sectores</a:t>
            </a:r>
            <a:endParaRPr lang="es-ES" dirty="0">
              <a:latin typeface="Calibri"/>
              <a:cs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096748"/>
              </p:ext>
            </p:extLst>
          </p:nvPr>
        </p:nvGraphicFramePr>
        <p:xfrm>
          <a:off x="6999839" y="1442090"/>
          <a:ext cx="4559824" cy="281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28984"/>
              </p:ext>
            </p:extLst>
          </p:nvPr>
        </p:nvGraphicFramePr>
        <p:xfrm>
          <a:off x="864823" y="4152624"/>
          <a:ext cx="4710508" cy="24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 descr="Macintosh HD:Users:rodrigoflores:Desktop:Unknown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78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0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Variables sociodemográficas</a:t>
            </a:r>
            <a:br>
              <a:rPr lang="es-ES" sz="3200" dirty="0" smtClean="0"/>
            </a:br>
            <a:r>
              <a:rPr lang="es-ES" sz="1600" dirty="0" smtClean="0"/>
              <a:t>Sobre la clasificación de comunas en sectores, la distribución fue la siguiente:</a:t>
            </a:r>
            <a:endParaRPr lang="es-ES" sz="1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14468"/>
              </p:ext>
            </p:extLst>
          </p:nvPr>
        </p:nvGraphicFramePr>
        <p:xfrm>
          <a:off x="891234" y="1577377"/>
          <a:ext cx="5222626" cy="5094495"/>
        </p:xfrm>
        <a:graphic>
          <a:graphicData uri="http://schemas.openxmlformats.org/drawingml/2006/table">
            <a:tbl>
              <a:tblPr/>
              <a:tblGrid>
                <a:gridCol w="2352427"/>
                <a:gridCol w="2870199"/>
              </a:tblGrid>
              <a:tr h="13496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-Poniente (N 255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endParaRPr lang="es-ES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error al 95% de confianza: </a:t>
                      </a:r>
                    </a:p>
                    <a:p>
                      <a:pPr algn="ctr" fontAlgn="ctr"/>
                      <a:r>
                        <a:rPr lang="es-E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  <a:r>
                        <a:rPr lang="es-ES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5,12%</a:t>
                      </a:r>
                      <a:endParaRPr lang="es-E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Pudahuel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Colina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Lampa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Quilicura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Cerro Navia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Renca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Recoleta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Estación Central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Conchalí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Huechuraba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 Prado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 Normal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Independencia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Sur-Poniente (N 293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error al 95% de confianza: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+/-4,52%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Maipú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Bosque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 Espejo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Pedro Aguirre Cerda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Ramón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Cisterna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Peñaflor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Melipilla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Alhué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Curacaví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María Pinto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Pedro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Talagante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Monte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 de Maipo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Padre Hurtado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Calera de Tango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Miguel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Joaquín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Cerrillos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71516"/>
              </p:ext>
            </p:extLst>
          </p:nvPr>
        </p:nvGraphicFramePr>
        <p:xfrm>
          <a:off x="7122912" y="1575315"/>
          <a:ext cx="4705076" cy="3035200"/>
        </p:xfrm>
        <a:graphic>
          <a:graphicData uri="http://schemas.openxmlformats.org/drawingml/2006/table">
            <a:tbl>
              <a:tblPr/>
              <a:tblGrid>
                <a:gridCol w="2553475"/>
                <a:gridCol w="2151601"/>
              </a:tblGrid>
              <a:tr h="17567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Sur-Oriente (208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error al 95% de confianza: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+/-5,9%</a:t>
                      </a:r>
                      <a:endParaRPr lang="es-ES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Puente Alto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Pirque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José de Maipo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Bernardo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Florida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Peñalolén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Pintana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Ñuñoa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Granja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Macul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Oriente (N82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de error al 95% de confianza: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+/-10,3%</a:t>
                      </a:r>
                      <a:endParaRPr lang="es-ES" sz="11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 Condes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Providencia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 Barnechea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Reina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Vitacura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5" descr="Macintosh HD:Users:rodrigoflores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9" y="0"/>
            <a:ext cx="1135199" cy="123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Etnográfica_V2">
  <a:themeElements>
    <a:clrScheme name="Personalizado 8">
      <a:dk1>
        <a:sysClr val="windowText" lastClr="000000"/>
      </a:dk1>
      <a:lt1>
        <a:sysClr val="window" lastClr="FFFFFF"/>
      </a:lt1>
      <a:dk2>
        <a:srgbClr val="464646"/>
      </a:dk2>
      <a:lt2>
        <a:srgbClr val="E6E6E6"/>
      </a:lt2>
      <a:accent1>
        <a:srgbClr val="57578E"/>
      </a:accent1>
      <a:accent2>
        <a:srgbClr val="B1C903"/>
      </a:accent2>
      <a:accent3>
        <a:srgbClr val="D33158"/>
      </a:accent3>
      <a:accent4>
        <a:srgbClr val="88C425"/>
      </a:accent4>
      <a:accent5>
        <a:srgbClr val="EAB31F"/>
      </a:accent5>
      <a:accent6>
        <a:srgbClr val="70AD47"/>
      </a:accent6>
      <a:hlink>
        <a:srgbClr val="009DD7"/>
      </a:hlink>
      <a:folHlink>
        <a:srgbClr val="7E53A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Etnográfica_V2" id="{DAD8D055-0333-4BE7-8AA6-6C2F4920E166}" vid="{E3859B54-361F-4971-A6A5-11FAF86207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Tema_Etnográfica_V2</Template>
  <TotalTime>1576</TotalTime>
  <Words>2525</Words>
  <Application>Microsoft Office PowerPoint</Application>
  <PresentationFormat>Panorámica</PresentationFormat>
  <Paragraphs>1310</Paragraphs>
  <Slides>71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Arial</vt:lpstr>
      <vt:lpstr>Calibri</vt:lpstr>
      <vt:lpstr>Century Gothic</vt:lpstr>
      <vt:lpstr>Wingdings</vt:lpstr>
      <vt:lpstr>Wingdings 2</vt:lpstr>
      <vt:lpstr>Tema_Etnográfica_V2</vt:lpstr>
      <vt:lpstr>Documento</vt:lpstr>
      <vt:lpstr>Quinto estudio de percepción y opinión pública en la Región Metropolitana de Santiago  Marzo 2018 </vt:lpstr>
      <vt:lpstr>Objetivos</vt:lpstr>
      <vt:lpstr>Objetivos</vt:lpstr>
      <vt:lpstr>Metodología y muestra</vt:lpstr>
      <vt:lpstr>Metodología</vt:lpstr>
      <vt:lpstr>Características de la Muestra Total</vt:lpstr>
      <vt:lpstr>Variables sociodemográficas</vt:lpstr>
      <vt:lpstr>Variables sociodemográficas</vt:lpstr>
      <vt:lpstr>Variables sociodemográficas Sobre la clasificación de comunas en sectores, la distribución fue la siguiente:</vt:lpstr>
      <vt:lpstr>Agenda</vt:lpstr>
      <vt:lpstr>Agenda</vt:lpstr>
      <vt:lpstr>1.- Imagen de la Región Metropolitana y Calidad de Vida</vt:lpstr>
      <vt:lpstr>Concepto Región Metropolitana Cuando Ud. piensa en la Región Metropolitana, ¿cuál es la primera palabra que se le viene a la mente? (% Espontánea-Respuesta única)</vt:lpstr>
      <vt:lpstr>Concepto Región Metropolitana Cuando Ud. piensa en la Región Metropolitana, ¿cuál es la primera palabra que se le viene a la mente? (% Espontánea-Respuesta única)</vt:lpstr>
      <vt:lpstr>Concepto Región Metropolitana </vt:lpstr>
      <vt:lpstr>Concepto Región Metropolitana Además de “Santiago”, ¿se le viene alguna otra palabra a la mente cuando piensa en la Región Metropolitana? (% Espontánea-Respuesta única)</vt:lpstr>
      <vt:lpstr>Beneficios de vivir en la RM ¿Qué es lo que más le gusta de vivir en la Región Metropolitana?  (% Espontánea-Respuesta múltiple)</vt:lpstr>
      <vt:lpstr>Beneficios de vivir en la RM ¿Qué es lo que más le gusta de vivir en la Región Metropolitana?  (% Espontánea-Respuesta múltiple)</vt:lpstr>
      <vt:lpstr>Beneficios de vivir en la RM </vt:lpstr>
      <vt:lpstr>Lo peor de vivir en la RM ¿Qué es lo que menos le gusta de vivir en la Región Metropolitana?  (% Espontánea-Respuesta múltiple)</vt:lpstr>
      <vt:lpstr>Lo peor de vivir en la RM ¿Qué es lo que menos le gusta de vivir en la Región Metropolitana?  (% Espontánea-Respuesta múltiple)</vt:lpstr>
      <vt:lpstr>Lo peor de vivir en la RM </vt:lpstr>
      <vt:lpstr>Lugar turístico recomendado Si un amigo o familiar extranjero viniera a la Región Metropolitana, ¿qué lugar le recomendaría visitar? (% Espontánea-Respuesta múltiple)</vt:lpstr>
      <vt:lpstr>Percepción Región Metropolitana En general, ¿Ud. cree que la Región Metropolitana de Santiago está progresando, estancada o retrocediendo? </vt:lpstr>
      <vt:lpstr>Perspectiva Región Metropolitana Y en comparación con 5 años atrás, ¿Ud. diría que la situación general de la Región Metropolitana de Santiago es mejor, igual o peor? </vt:lpstr>
      <vt:lpstr>Percepción calidad de vida Utilizando una escala de 1 a 7, como en el colegio, donde 1 es “muy insatisfecho” y 7 es “muy satisfecho”, ¿qué nota le pondría Ud. a…?</vt:lpstr>
      <vt:lpstr>Percepción calidad de vida Utilizando una escala de 1 a 7, como en el colegio, donde 1 es “muy insatisfecho” y 7 es “muy satisfecho”, ¿qué nota le pondría Ud. a…? % Notas 5 a 7</vt:lpstr>
      <vt:lpstr>Desafío Región Metropolitana  A su juicio, ¿en qué área cree usted que se encuentran los principales desafíos que tiene hoy la Región Metropolitana? ¿y en segundo lugar? ¿y en tercer lugar? %Total menciones</vt:lpstr>
      <vt:lpstr>Percepción calidad de vida Utilizando una escala de 1 a 7, donde 1 es nada de satisfecho y 7 es muy satisfecho. ¿Cuán satisfecho está usted con la oferta de los siguientes servicios y equipamiento en el lugar donde Ud. vive?</vt:lpstr>
      <vt:lpstr>Percepción calidad de vida En general, ¿Usted está de acuerdo o en desacuerdo con la realización de las siguientes actividades? </vt:lpstr>
      <vt:lpstr>2.- Instituciones de la Región Metropolitana</vt:lpstr>
      <vt:lpstr>Principal autoridad Región Metropolitana ¿Cuál diría Ud. que es la principal autoridad que está a cargo de la Región Metropolitana?  %Espontánea</vt:lpstr>
      <vt:lpstr>Conocimiento de actores políticos ¿Ud. conoce o ha oído hablar de…?  % que conoce</vt:lpstr>
      <vt:lpstr>Evaluación de actores políticos Y con notas de 1 a 7 ¿Cómo evalúa el trabajo de...?</vt:lpstr>
      <vt:lpstr>Evaluación de actores políticos Y con notas de 1 a 7, ¿Cómo evalúa el trabajo de…? % notas 5 a 7</vt:lpstr>
      <vt:lpstr>Evaluación Intendente de Santiago Y con notas de 1 a 7, ¿Cómo evalúa el trabajo de…?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Intendente de Santiago Y con notas de 1 a 7, ¿Cómo evalúa el trabajo de…? % notas 5 a 7</vt:lpstr>
      <vt:lpstr>Importancia rol de actores políticos Y utilizando una escala de 1 a 7, donde 1 es nada importante y 7 muy importante, ¿cuán importante diría Ud. que es... para el bienestar y desarrollo de la Región Metropolitana? </vt:lpstr>
      <vt:lpstr>Importancia rol de actores políticos Y utilizando una escala de 1 a 7, donde 1 es nada importante y 7 muy importante, ¿cuán importante diría Ud. que es... para el bienestar y desarrollo de la Región Metropolitana?  % Notas entre 5 a 7</vt:lpstr>
      <vt:lpstr>Confianza con instituciones Usando una escala de 1 a 7, donde 1 es Nada de confianza y 7 es mucha confianza, ¿Cuánta confianza tiene usted en…? </vt:lpstr>
      <vt:lpstr>3.- Gestión Intendencia de la Región Metropolitana</vt:lpstr>
      <vt:lpstr>Conocimiento de proyectos ¿Ud. conoce o ha oído hablar de los siguientes proyectos e iniciativas desarrolladas por la Intendencia y/o GORE durante los últimos 2 años...?  % que conoce</vt:lpstr>
      <vt:lpstr>Evaluación de proyectos En general, y utilizando una escala de 1 a 7, donde 1 es muy mal y 7 muy bien ¿Cómo evalúa los siguientes proyectos e iniciativas desarrolladas por la Intendencia o el GORE de la Región Metropolitana...?</vt:lpstr>
      <vt:lpstr>Evaluación de proyectos En general, y utilizando una escala de 1 a 7, donde 1 es muy mal y 7 muy bien ¿Cómo evalúa los siguientes proyectos e iniciativas desarrolladas por la Intendencia o el GORE de la Región Metropolitana...? (continuación)</vt:lpstr>
      <vt:lpstr>Evaluación de proyectos En general, y utilizando una escala de 1 a 7, donde 1 es muy mal y 7 muy bien ¿Cómo evalúa los siguientes proyectos e iniciativas desarrolladas por la Intendencia o el GORE de la Región Metropolitana...? % Notas 5 a 7</vt:lpstr>
      <vt:lpstr>4.- Zoom Nueva Gobernanza</vt:lpstr>
      <vt:lpstr>Nueva gobernanza metropolitana ¿Usted conoce o ha oído hablar sobre…? </vt:lpstr>
      <vt:lpstr>Nueva gobernanza metropolitana SOLO SI CONOCE LA LEY. Cómo cree usted que influirá esta ley en la región </vt:lpstr>
      <vt:lpstr>Nueva gobernanza metropolitana Bajo la implementación de la nueva gobernanza ¿Cuáles cree usted que sería los temas prioritarios en las funciones del Gobierno Regional % Primera mención </vt:lpstr>
      <vt:lpstr>5.- Zoom Transportes</vt:lpstr>
      <vt:lpstr>Medio de transporte ¿Cuál es el medio de transporte que Ud. utiliza más frecuentemente para movilizarse cotidianamente...?</vt:lpstr>
      <vt:lpstr>Medio de transporte ¿Cuál es el medio de transporte que Ud. utiliza más frecuentemente para movilizarse cotidianamente...?</vt:lpstr>
      <vt:lpstr>Medio de transporte A su juicio, ¿cuál es el medio de transporte que más contamina el aire de la ciudad...? </vt:lpstr>
      <vt:lpstr>Medidas descongestión y anticontaminación Buscando un equilibrio entre mejorar el transporte y cuidar el medio ambiente. ¿Cuál de estas acciones cree usted que es la más efectiva para la Región Metropolitana? % Respuesta múltiple- Total menciones</vt:lpstr>
      <vt:lpstr>Medidas descongestión y anticontaminación Buscando un equilibrio entre mejorar el transporte y cuidar el medio ambiente. ¿Cuál de estas acciones cree usted que es la más efectiva para la Región Metropolitana? % Respuesta múltiple- Total menciones</vt:lpstr>
      <vt:lpstr>Medidas descongestión y anticontaminación Buscando un equilibrio entre mejorar el transporte y cuidar el medio ambiente. ¿Cuál de estas acciones cree usted que es la más efectiva para la Región Metropolitana? % Respuesta múltiple- Total menciones</vt:lpstr>
      <vt:lpstr>Medidas descongestión y anticontaminación ¿Cuál de estas inversiones cree usted que es la más efectiva para mejorar el tránsito y cuidar el medio ambiente de la Región Metropolitana? % Respuesta múltiple- Total menciones</vt:lpstr>
      <vt:lpstr>Medidas contra la congestión vial En general, ¿Usted está de acuerdo o en desacuerdo con…? </vt:lpstr>
      <vt:lpstr>Medidas contra la congestión vial En general, ¿Usted está de acuerdo o en desacuerdo con…? </vt:lpstr>
      <vt:lpstr>Medidas contra la congestión vial En general, ¿Usted está de acuerdo o en desacuerdo con…? </vt:lpstr>
      <vt:lpstr>Disposición a ocupar transporte público Si el transporte público funcionara de manera más eficiente, ¿Cuán dispuesto estaría Ud. a dejar el automóvil en su casa y movilizarse en transporte público, ya sea en Micro o Metro? </vt:lpstr>
      <vt:lpstr>Disposición a ocupar transporte público Si el transporte público funcionara de manera más eficiente, ¿Cuán dispuesto estaría Ud. a dejar el automóvil en su casa y movilizarse en transporte público, ya sea en Micro o Metro? </vt:lpstr>
      <vt:lpstr>Quinto estudio de percepción y opinión pública en la Región Metropolitana de Santiago  Marzo 2018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“Servicio de Evaluación ExPost Usuarios Yo Emprendo Semilla FNDR-FOSIS Convenio Código BIP 30135091-0” ID 508965-3-LE17</dc:title>
  <dc:creator>Etnografica-Joaquin</dc:creator>
  <cp:lastModifiedBy>Etnografica-Joaquin</cp:lastModifiedBy>
  <cp:revision>201</cp:revision>
  <dcterms:created xsi:type="dcterms:W3CDTF">2018-01-08T20:52:27Z</dcterms:created>
  <dcterms:modified xsi:type="dcterms:W3CDTF">2018-05-03T16:18:05Z</dcterms:modified>
</cp:coreProperties>
</file>