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theme/themeOverride3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2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6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theme/themeOverride29.xml" ContentType="application/vnd.openxmlformats-officedocument.themeOverride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theme/themeOverride47.xml" ContentType="application/vnd.openxmlformats-officedocument.themeOverr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theme/themeOverride4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theme/themeOverride38.xml" ContentType="application/vnd.openxmlformats-officedocument.themeOverr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257" r:id="rId2"/>
    <p:sldId id="260" r:id="rId3"/>
    <p:sldId id="261" r:id="rId4"/>
    <p:sldId id="614" r:id="rId5"/>
    <p:sldId id="263" r:id="rId6"/>
    <p:sldId id="615" r:id="rId7"/>
    <p:sldId id="616" r:id="rId8"/>
    <p:sldId id="512" r:id="rId9"/>
    <p:sldId id="567" r:id="rId10"/>
    <p:sldId id="568" r:id="rId11"/>
    <p:sldId id="594" r:id="rId12"/>
    <p:sldId id="569" r:id="rId13"/>
    <p:sldId id="571" r:id="rId14"/>
    <p:sldId id="613" r:id="rId15"/>
    <p:sldId id="573" r:id="rId16"/>
    <p:sldId id="595" r:id="rId17"/>
    <p:sldId id="574" r:id="rId18"/>
    <p:sldId id="576" r:id="rId19"/>
    <p:sldId id="596" r:id="rId20"/>
    <p:sldId id="577" r:id="rId21"/>
    <p:sldId id="579" r:id="rId22"/>
    <p:sldId id="581" r:id="rId23"/>
    <p:sldId id="584" r:id="rId24"/>
    <p:sldId id="586" r:id="rId25"/>
    <p:sldId id="587" r:id="rId26"/>
    <p:sldId id="589" r:id="rId27"/>
    <p:sldId id="618" r:id="rId28"/>
    <p:sldId id="592" r:id="rId29"/>
    <p:sldId id="516" r:id="rId30"/>
    <p:sldId id="517" r:id="rId31"/>
    <p:sldId id="518" r:id="rId32"/>
    <p:sldId id="519" r:id="rId33"/>
    <p:sldId id="520" r:id="rId34"/>
    <p:sldId id="521" r:id="rId35"/>
    <p:sldId id="523" r:id="rId36"/>
    <p:sldId id="524" r:id="rId37"/>
    <p:sldId id="525" r:id="rId38"/>
    <p:sldId id="527" r:id="rId39"/>
    <p:sldId id="528" r:id="rId40"/>
    <p:sldId id="530" r:id="rId41"/>
    <p:sldId id="607" r:id="rId42"/>
    <p:sldId id="532" r:id="rId43"/>
    <p:sldId id="535" r:id="rId44"/>
    <p:sldId id="619" r:id="rId45"/>
    <p:sldId id="537" r:id="rId46"/>
    <p:sldId id="620" r:id="rId47"/>
    <p:sldId id="539" r:id="rId48"/>
    <p:sldId id="540" r:id="rId49"/>
    <p:sldId id="541" r:id="rId50"/>
    <p:sldId id="543" r:id="rId51"/>
    <p:sldId id="545" r:id="rId52"/>
    <p:sldId id="546" r:id="rId53"/>
    <p:sldId id="548" r:id="rId54"/>
    <p:sldId id="549" r:id="rId55"/>
    <p:sldId id="551" r:id="rId56"/>
    <p:sldId id="552" r:id="rId57"/>
    <p:sldId id="553" r:id="rId58"/>
    <p:sldId id="554" r:id="rId59"/>
    <p:sldId id="599" r:id="rId60"/>
    <p:sldId id="557" r:id="rId61"/>
    <p:sldId id="560" r:id="rId62"/>
    <p:sldId id="561" r:id="rId63"/>
    <p:sldId id="563" r:id="rId64"/>
    <p:sldId id="564" r:id="rId65"/>
  </p:sldIdLst>
  <p:sldSz cx="9144000" cy="6858000" type="screen4x3"/>
  <p:notesSz cx="6894513" cy="918051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B2C88"/>
    <a:srgbClr val="7CA71D"/>
    <a:srgbClr val="E7AF00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462" autoAdjust="0"/>
  </p:normalViewPr>
  <p:slideViewPr>
    <p:cSldViewPr snapToGrid="0">
      <p:cViewPr>
        <p:scale>
          <a:sx n="70" d="100"/>
          <a:sy n="7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34"/>
    </p:cViewPr>
  </p:sorterViewPr>
  <p:notesViewPr>
    <p:cSldViewPr snapToGrid="0">
      <p:cViewPr varScale="1">
        <p:scale>
          <a:sx n="52" d="100"/>
          <a:sy n="52" d="100"/>
        </p:scale>
        <p:origin x="-2286" y="-102"/>
      </p:cViewPr>
      <p:guideLst>
        <p:guide orient="horz" pos="2891"/>
        <p:guide pos="217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7.xlsx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8.xlsx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9.xlsx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0.xlsx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1.xlsx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2.xlsx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%20Acevedo\Documents\ASUNTOS%20P&#218;BLICOS\GOBIERNO%20REGIONAL\XY-GOBIERNO%20REGIONAL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7.xlsx"/><Relationship Id="rId1" Type="http://schemas.openxmlformats.org/officeDocument/2006/relationships/themeOverride" Target="../theme/themeOverride3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8.xlsx"/><Relationship Id="rId1" Type="http://schemas.openxmlformats.org/officeDocument/2006/relationships/themeOverride" Target="../theme/themeOverride3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0.xlsx"/><Relationship Id="rId1" Type="http://schemas.openxmlformats.org/officeDocument/2006/relationships/themeOverride" Target="../theme/themeOverride38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2.xlsx"/><Relationship Id="rId1" Type="http://schemas.openxmlformats.org/officeDocument/2006/relationships/themeOverride" Target="../theme/themeOverride39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4.xlsx"/><Relationship Id="rId1" Type="http://schemas.openxmlformats.org/officeDocument/2006/relationships/themeOverride" Target="../theme/themeOverride40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5.xlsx"/><Relationship Id="rId1" Type="http://schemas.openxmlformats.org/officeDocument/2006/relationships/themeOverride" Target="../theme/themeOverride41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6.xlsx"/><Relationship Id="rId1" Type="http://schemas.openxmlformats.org/officeDocument/2006/relationships/themeOverride" Target="../theme/themeOverride42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7.xlsx"/><Relationship Id="rId1" Type="http://schemas.openxmlformats.org/officeDocument/2006/relationships/themeOverride" Target="../theme/themeOverride43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8.xlsx"/><Relationship Id="rId1" Type="http://schemas.openxmlformats.org/officeDocument/2006/relationships/themeOverride" Target="../theme/themeOverride4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49.xlsx"/><Relationship Id="rId1" Type="http://schemas.openxmlformats.org/officeDocument/2006/relationships/themeOverride" Target="../theme/themeOverride45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0.xlsx"/><Relationship Id="rId1" Type="http://schemas.openxmlformats.org/officeDocument/2006/relationships/themeOverride" Target="../theme/themeOverride46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1.xlsx"/><Relationship Id="rId1" Type="http://schemas.openxmlformats.org/officeDocument/2006/relationships/themeOverride" Target="../theme/themeOverride47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52.xlsx"/><Relationship Id="rId1" Type="http://schemas.openxmlformats.org/officeDocument/2006/relationships/themeOverride" Target="../theme/themeOverride48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8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1799819717557645E-2"/>
                  <c:y val="0.14326310197052741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199718447790539E-2"/>
                  <c:y val="-0.18020590975004491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69235371639958"/>
                      <c:h val="0.188809786187741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4.6382072792023974E-3"/>
                  <c:y val="5.0598980633924533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2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84469667304722E-3"/>
          <c:y val="0.1288545497749673"/>
          <c:w val="0.97469634521483062"/>
          <c:h val="0.72838710592674705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Hoja1!$A$2:$A$11</c:f>
              <c:strCache>
                <c:ptCount val="10"/>
                <c:pt idx="0">
                  <c:v>Accesibilidad</c:v>
                </c:pt>
                <c:pt idx="1">
                  <c:v>Servicios</c:v>
                </c:pt>
                <c:pt idx="2">
                  <c:v>Progreso</c:v>
                </c:pt>
                <c:pt idx="3">
                  <c:v>Áreas verdes y entretención</c:v>
                </c:pt>
                <c:pt idx="4">
                  <c:v>Lugares e infraestructura</c:v>
                </c:pt>
                <c:pt idx="5">
                  <c:v>Vida en familia</c:v>
                </c:pt>
                <c:pt idx="6">
                  <c:v>Bienestar</c:v>
                </c:pt>
                <c:pt idx="7">
                  <c:v>Transporte </c:v>
                </c:pt>
                <c:pt idx="8">
                  <c:v>Otras</c:v>
                </c:pt>
                <c:pt idx="9">
                  <c:v>NS-NR</c:v>
                </c:pt>
              </c:strCache>
            </c:strRef>
          </c:cat>
          <c:val>
            <c:numRef>
              <c:f>Hoja1!$B$2:$B$11</c:f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CA71D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Accesibilidad</c:v>
                </c:pt>
                <c:pt idx="1">
                  <c:v>Servicios</c:v>
                </c:pt>
                <c:pt idx="2">
                  <c:v>Progreso</c:v>
                </c:pt>
                <c:pt idx="3">
                  <c:v>Áreas verdes y entretención</c:v>
                </c:pt>
                <c:pt idx="4">
                  <c:v>Lugares e infraestructura</c:v>
                </c:pt>
                <c:pt idx="5">
                  <c:v>Vida en familia</c:v>
                </c:pt>
                <c:pt idx="6">
                  <c:v>Bienestar</c:v>
                </c:pt>
                <c:pt idx="7">
                  <c:v>Transporte </c:v>
                </c:pt>
                <c:pt idx="8">
                  <c:v>Otras</c:v>
                </c:pt>
                <c:pt idx="9">
                  <c:v>NS-NR</c:v>
                </c:pt>
              </c:strCache>
            </c:strRef>
          </c:cat>
          <c:val>
            <c:numRef>
              <c:f>Hoja1!$C$2:$C$11</c:f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400" b="1">
                    <a:solidFill>
                      <a:srgbClr val="7CA71D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Hoja1!$A$2:$A$11</c:f>
              <c:strCache>
                <c:ptCount val="10"/>
                <c:pt idx="0">
                  <c:v>Accesibilidad</c:v>
                </c:pt>
                <c:pt idx="1">
                  <c:v>Servicios</c:v>
                </c:pt>
                <c:pt idx="2">
                  <c:v>Progreso</c:v>
                </c:pt>
                <c:pt idx="3">
                  <c:v>Áreas verdes y entretención</c:v>
                </c:pt>
                <c:pt idx="4">
                  <c:v>Lugares e infraestructura</c:v>
                </c:pt>
                <c:pt idx="5">
                  <c:v>Vida en familia</c:v>
                </c:pt>
                <c:pt idx="6">
                  <c:v>Bienestar</c:v>
                </c:pt>
                <c:pt idx="7">
                  <c:v>Transporte </c:v>
                </c:pt>
                <c:pt idx="8">
                  <c:v>Otras</c:v>
                </c:pt>
                <c:pt idx="9">
                  <c:v>NS-NR</c:v>
                </c:pt>
              </c:strCache>
            </c:strRef>
          </c:cat>
          <c:val>
            <c:numRef>
              <c:f>Hoja1!$D$2:$D$11</c:f>
              <c:numCache>
                <c:formatCode>0</c:formatCode>
                <c:ptCount val="10"/>
                <c:pt idx="0">
                  <c:v>37</c:v>
                </c:pt>
                <c:pt idx="1">
                  <c:v>24</c:v>
                </c:pt>
                <c:pt idx="2">
                  <c:v>23</c:v>
                </c:pt>
                <c:pt idx="3">
                  <c:v>19</c:v>
                </c:pt>
                <c:pt idx="4">
                  <c:v>16</c:v>
                </c:pt>
                <c:pt idx="5">
                  <c:v>13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  <c:pt idx="9">
                  <c:v>11</c:v>
                </c:pt>
              </c:numCache>
            </c:numRef>
          </c:val>
        </c:ser>
        <c:gapWidth val="120"/>
        <c:overlap val="-1"/>
        <c:axId val="140597504"/>
        <c:axId val="140718080"/>
      </c:barChart>
      <c:catAx>
        <c:axId val="140597504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800"/>
            </a:pPr>
            <a:endParaRPr lang="es-CL"/>
          </a:p>
        </c:txPr>
        <c:crossAx val="140718080"/>
        <c:crosses val="autoZero"/>
        <c:auto val="1"/>
        <c:lblAlgn val="ctr"/>
        <c:lblOffset val="200"/>
        <c:tickLblSkip val="1"/>
      </c:catAx>
      <c:valAx>
        <c:axId val="140718080"/>
        <c:scaling>
          <c:orientation val="minMax"/>
          <c:max val="45"/>
          <c:min val="0"/>
        </c:scaling>
        <c:delete val="1"/>
        <c:axPos val="l"/>
        <c:numFmt formatCode="#,##0" sourceLinked="0"/>
        <c:tickLblPos val="none"/>
        <c:crossAx val="140597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052E-3"/>
          <c:w val="0.23096772146497171"/>
          <c:h val="0.10021593943546096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86744149172002"/>
          <c:y val="3.5541849777074058E-2"/>
          <c:w val="0.65740209400712424"/>
          <c:h val="0.93151604238792729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No sabe, no responde</c:v>
                </c:pt>
                <c:pt idx="1">
                  <c:v>Otras</c:v>
                </c:pt>
                <c:pt idx="2">
                  <c:v>Política</c:v>
                </c:pt>
                <c:pt idx="3">
                  <c:v>Problemas sociales</c:v>
                </c:pt>
                <c:pt idx="4">
                  <c:v>Estrés </c:v>
                </c:pt>
                <c:pt idx="5">
                  <c:v>Transporte</c:v>
                </c:pt>
                <c:pt idx="6">
                  <c:v>Contaminación</c:v>
                </c:pt>
                <c:pt idx="7">
                  <c:v>Seguridad</c:v>
                </c:pt>
              </c:strCache>
            </c:strRef>
          </c:cat>
          <c:val>
            <c:numRef>
              <c:f>Hoja1!$B$2:$B$9</c:f>
              <c:numCache>
                <c:formatCode>0</c:formatCode>
                <c:ptCount val="8"/>
                <c:pt idx="0">
                  <c:v>3</c:v>
                </c:pt>
                <c:pt idx="1">
                  <c:v>12</c:v>
                </c:pt>
                <c:pt idx="2">
                  <c:v>2</c:v>
                </c:pt>
                <c:pt idx="3">
                  <c:v>7</c:v>
                </c:pt>
                <c:pt idx="4">
                  <c:v>27</c:v>
                </c:pt>
                <c:pt idx="5">
                  <c:v>42</c:v>
                </c:pt>
                <c:pt idx="6">
                  <c:v>44</c:v>
                </c:pt>
                <c:pt idx="7">
                  <c:v>53</c:v>
                </c:pt>
              </c:numCache>
            </c:numRef>
          </c:val>
        </c:ser>
        <c:gapWidth val="100"/>
        <c:axId val="140769920"/>
        <c:axId val="140775808"/>
      </c:barChart>
      <c:catAx>
        <c:axId val="140769920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0775808"/>
        <c:crosses val="autoZero"/>
        <c:auto val="1"/>
        <c:lblAlgn val="ctr"/>
        <c:lblOffset val="100"/>
      </c:catAx>
      <c:valAx>
        <c:axId val="140775808"/>
        <c:scaling>
          <c:orientation val="minMax"/>
          <c:max val="60"/>
          <c:min val="0"/>
        </c:scaling>
        <c:delete val="1"/>
        <c:axPos val="b"/>
        <c:numFmt formatCode="0" sourceLinked="1"/>
        <c:tickLblPos val="none"/>
        <c:crossAx val="140769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73693566584602E-2"/>
          <c:y val="9.4083198246535313E-2"/>
          <c:w val="0.95577781758736802"/>
          <c:h val="0.78259473199540319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Hoja1!$A$2:$A$9</c:f>
              <c:strCache>
                <c:ptCount val="8"/>
                <c:pt idx="0">
                  <c:v>Seguridad</c:v>
                </c:pt>
                <c:pt idx="1">
                  <c:v>Transporte</c:v>
                </c:pt>
                <c:pt idx="2">
                  <c:v>Contaminación</c:v>
                </c:pt>
                <c:pt idx="3">
                  <c:v>Estrés </c:v>
                </c:pt>
                <c:pt idx="4">
                  <c:v>Problemas sociales</c:v>
                </c:pt>
                <c:pt idx="5">
                  <c:v>Política</c:v>
                </c:pt>
                <c:pt idx="6">
                  <c:v>Otras</c:v>
                </c:pt>
                <c:pt idx="7">
                  <c:v>NS-NR</c:v>
                </c:pt>
              </c:strCache>
            </c:strRef>
          </c:cat>
          <c:val>
            <c:numRef>
              <c:f>Hoja1!$B$2:$B$9</c:f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Seguridad</c:v>
                </c:pt>
                <c:pt idx="1">
                  <c:v>Transporte</c:v>
                </c:pt>
                <c:pt idx="2">
                  <c:v>Contaminación</c:v>
                </c:pt>
                <c:pt idx="3">
                  <c:v>Estrés </c:v>
                </c:pt>
                <c:pt idx="4">
                  <c:v>Problemas sociales</c:v>
                </c:pt>
                <c:pt idx="5">
                  <c:v>Política</c:v>
                </c:pt>
                <c:pt idx="6">
                  <c:v>Otras</c:v>
                </c:pt>
                <c:pt idx="7">
                  <c:v>NS-NR</c:v>
                </c:pt>
              </c:strCache>
            </c:strRef>
          </c:cat>
          <c:val>
            <c:numRef>
              <c:f>Hoja1!$C$2:$C$9</c:f>
              <c:numCache>
                <c:formatCode>0</c:formatCode>
                <c:ptCount val="8"/>
                <c:pt idx="0">
                  <c:v>30</c:v>
                </c:pt>
                <c:pt idx="1">
                  <c:v>26</c:v>
                </c:pt>
                <c:pt idx="2">
                  <c:v>18</c:v>
                </c:pt>
                <c:pt idx="3">
                  <c:v>15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Seguridad</c:v>
                </c:pt>
                <c:pt idx="1">
                  <c:v>Transporte</c:v>
                </c:pt>
                <c:pt idx="2">
                  <c:v>Contaminación</c:v>
                </c:pt>
                <c:pt idx="3">
                  <c:v>Estrés </c:v>
                </c:pt>
                <c:pt idx="4">
                  <c:v>Problemas sociales</c:v>
                </c:pt>
                <c:pt idx="5">
                  <c:v>Política</c:v>
                </c:pt>
                <c:pt idx="6">
                  <c:v>Otras</c:v>
                </c:pt>
                <c:pt idx="7">
                  <c:v>NS-NR</c:v>
                </c:pt>
              </c:strCache>
            </c:strRef>
          </c:cat>
          <c:val>
            <c:numRef>
              <c:f>Hoja1!$D$2:$D$9</c:f>
            </c:numRef>
          </c:val>
        </c:ser>
        <c:gapWidth val="120"/>
        <c:overlap val="-1"/>
        <c:axId val="140498432"/>
        <c:axId val="140499968"/>
      </c:barChart>
      <c:catAx>
        <c:axId val="140498432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050"/>
            </a:pPr>
            <a:endParaRPr lang="es-CL"/>
          </a:p>
        </c:txPr>
        <c:crossAx val="140499968"/>
        <c:crosses val="autoZero"/>
        <c:auto val="1"/>
        <c:lblAlgn val="ctr"/>
        <c:lblOffset val="200"/>
        <c:tickLblSkip val="1"/>
      </c:catAx>
      <c:valAx>
        <c:axId val="140499968"/>
        <c:scaling>
          <c:orientation val="minMax"/>
          <c:max val="40"/>
          <c:min val="0"/>
        </c:scaling>
        <c:delete val="1"/>
        <c:axPos val="l"/>
        <c:numFmt formatCode="#,##0" sourceLinked="0"/>
        <c:tickLblPos val="none"/>
        <c:crossAx val="140498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760648681097791E-2"/>
          <c:y val="3.8190369643142534E-2"/>
          <c:w val="0.24250589498363109"/>
          <c:h val="0.10021593943546096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73693566584602E-2"/>
          <c:y val="0.14724286928933544"/>
          <c:w val="0.96313113937231343"/>
          <c:h val="0.7294353276228298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Hoja1!$A$2:$A$9</c:f>
              <c:strCache>
                <c:ptCount val="8"/>
                <c:pt idx="0">
                  <c:v>Seguridad</c:v>
                </c:pt>
                <c:pt idx="1">
                  <c:v>Contaminación</c:v>
                </c:pt>
                <c:pt idx="2">
                  <c:v>Transporte</c:v>
                </c:pt>
                <c:pt idx="3">
                  <c:v>Estrés </c:v>
                </c:pt>
                <c:pt idx="4">
                  <c:v>Problemas sociales</c:v>
                </c:pt>
                <c:pt idx="5">
                  <c:v>Política</c:v>
                </c:pt>
                <c:pt idx="6">
                  <c:v>Otras</c:v>
                </c:pt>
                <c:pt idx="7">
                  <c:v>NS-NR</c:v>
                </c:pt>
              </c:strCache>
            </c:strRef>
          </c:cat>
          <c:val>
            <c:numRef>
              <c:f>Hoja1!$B$2:$B$9</c:f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CA71D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Seguridad</c:v>
                </c:pt>
                <c:pt idx="1">
                  <c:v>Contaminación</c:v>
                </c:pt>
                <c:pt idx="2">
                  <c:v>Transporte</c:v>
                </c:pt>
                <c:pt idx="3">
                  <c:v>Estrés </c:v>
                </c:pt>
                <c:pt idx="4">
                  <c:v>Problemas sociales</c:v>
                </c:pt>
                <c:pt idx="5">
                  <c:v>Política</c:v>
                </c:pt>
                <c:pt idx="6">
                  <c:v>Otras</c:v>
                </c:pt>
                <c:pt idx="7">
                  <c:v>NS-NR</c:v>
                </c:pt>
              </c:strCache>
            </c:strRef>
          </c:cat>
          <c:val>
            <c:numRef>
              <c:f>Hoja1!$C$2:$C$9</c:f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400" b="1">
                    <a:solidFill>
                      <a:srgbClr val="7CA71D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Seguridad</c:v>
                </c:pt>
                <c:pt idx="1">
                  <c:v>Contaminación</c:v>
                </c:pt>
                <c:pt idx="2">
                  <c:v>Transporte</c:v>
                </c:pt>
                <c:pt idx="3">
                  <c:v>Estrés </c:v>
                </c:pt>
                <c:pt idx="4">
                  <c:v>Problemas sociales</c:v>
                </c:pt>
                <c:pt idx="5">
                  <c:v>Política</c:v>
                </c:pt>
                <c:pt idx="6">
                  <c:v>Otras</c:v>
                </c:pt>
                <c:pt idx="7">
                  <c:v>NS-NR</c:v>
                </c:pt>
              </c:strCache>
            </c:strRef>
          </c:cat>
          <c:val>
            <c:numRef>
              <c:f>Hoja1!$D$2:$D$9</c:f>
              <c:numCache>
                <c:formatCode>0</c:formatCode>
                <c:ptCount val="8"/>
                <c:pt idx="0">
                  <c:v>53</c:v>
                </c:pt>
                <c:pt idx="1">
                  <c:v>44</c:v>
                </c:pt>
                <c:pt idx="2">
                  <c:v>42</c:v>
                </c:pt>
                <c:pt idx="3">
                  <c:v>27</c:v>
                </c:pt>
                <c:pt idx="4">
                  <c:v>7</c:v>
                </c:pt>
                <c:pt idx="5">
                  <c:v>2</c:v>
                </c:pt>
                <c:pt idx="6">
                  <c:v>12</c:v>
                </c:pt>
                <c:pt idx="7">
                  <c:v>3</c:v>
                </c:pt>
              </c:numCache>
            </c:numRef>
          </c:val>
        </c:ser>
        <c:gapWidth val="120"/>
        <c:overlap val="-1"/>
        <c:axId val="141337728"/>
        <c:axId val="141339264"/>
      </c:barChart>
      <c:catAx>
        <c:axId val="141337728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100"/>
            </a:pPr>
            <a:endParaRPr lang="es-CL"/>
          </a:p>
        </c:txPr>
        <c:crossAx val="141339264"/>
        <c:crosses val="autoZero"/>
        <c:auto val="1"/>
        <c:lblAlgn val="ctr"/>
        <c:lblOffset val="200"/>
        <c:tickLblSkip val="1"/>
      </c:catAx>
      <c:valAx>
        <c:axId val="141339264"/>
        <c:scaling>
          <c:orientation val="minMax"/>
          <c:max val="60"/>
          <c:min val="0"/>
        </c:scaling>
        <c:delete val="1"/>
        <c:axPos val="l"/>
        <c:numFmt formatCode="#,##0" sourceLinked="0"/>
        <c:tickLblPos val="none"/>
        <c:crossAx val="141337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052E-3"/>
          <c:w val="0.24134234851589859"/>
          <c:h val="0.10021593943546096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27969213738156"/>
          <c:y val="1.5677780979161841E-2"/>
          <c:w val="0.75759513823861024"/>
          <c:h val="0.96346225696436349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7CA71D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rgbClr val="7CA71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rgbClr val="7CA71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1" i="0" u="none" strike="noStrike" kern="1200" baseline="0">
                      <a:solidFill>
                        <a:srgbClr val="7CA71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Hoja1!$A$2:$A$29</c:f>
              <c:strCache>
                <c:ptCount val="28"/>
                <c:pt idx="0">
                  <c:v>NS-NR</c:v>
                </c:pt>
                <c:pt idx="1">
                  <c:v>Otro</c:v>
                </c:pt>
                <c:pt idx="2">
                  <c:v>Parque Renato Poblete</c:v>
                </c:pt>
                <c:pt idx="3">
                  <c:v>Quinta Normal</c:v>
                </c:pt>
                <c:pt idx="4">
                  <c:v>Barrio Patronato</c:v>
                </c:pt>
                <c:pt idx="5">
                  <c:v>Barrio Italia</c:v>
                </c:pt>
                <c:pt idx="6">
                  <c:v>Parques</c:v>
                </c:pt>
                <c:pt idx="7">
                  <c:v>Santiago Centro</c:v>
                </c:pt>
                <c:pt idx="8">
                  <c:v>Diferentes comunas</c:v>
                </c:pt>
                <c:pt idx="9">
                  <c:v>La Piojera</c:v>
                </c:pt>
                <c:pt idx="10">
                  <c:v>Parque O'Higgins</c:v>
                </c:pt>
                <c:pt idx="11">
                  <c:v>Barrio Yungay</c:v>
                </c:pt>
                <c:pt idx="12">
                  <c:v>Casa de Pablo Neruda</c:v>
                </c:pt>
                <c:pt idx="13">
                  <c:v>Lugares cercanos a Santiago</c:v>
                </c:pt>
                <c:pt idx="14">
                  <c:v>Mall </c:v>
                </c:pt>
                <c:pt idx="15">
                  <c:v>Parque Bicentenario</c:v>
                </c:pt>
                <c:pt idx="16">
                  <c:v>Plaza Italia</c:v>
                </c:pt>
                <c:pt idx="17">
                  <c:v>Barrio Bellavista</c:v>
                </c:pt>
                <c:pt idx="18">
                  <c:v>Cajón del Maipo</c:v>
                </c:pt>
                <c:pt idx="19">
                  <c:v>Catedral Metropolitana</c:v>
                </c:pt>
                <c:pt idx="20">
                  <c:v>Museo de Bellas Artes</c:v>
                </c:pt>
                <c:pt idx="21">
                  <c:v>Plaza de Armas</c:v>
                </c:pt>
                <c:pt idx="22">
                  <c:v>Zoológico</c:v>
                </c:pt>
                <c:pt idx="23">
                  <c:v>Cordillera, nieve</c:v>
                </c:pt>
                <c:pt idx="24">
                  <c:v>Mercado Central</c:v>
                </c:pt>
                <c:pt idx="25">
                  <c:v>La Moneda</c:v>
                </c:pt>
                <c:pt idx="26">
                  <c:v>Cerro Santa Lucía</c:v>
                </c:pt>
                <c:pt idx="27">
                  <c:v>Cerro San Cristóbal</c:v>
                </c:pt>
              </c:strCache>
            </c:strRef>
          </c:cat>
          <c:val>
            <c:numRef>
              <c:f>Hoja1!$B$2:$B$29</c:f>
              <c:numCache>
                <c:formatCode>0</c:formatCode>
                <c:ptCount val="28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15</c:v>
                </c:pt>
                <c:pt idx="22">
                  <c:v>16</c:v>
                </c:pt>
                <c:pt idx="23">
                  <c:v>20</c:v>
                </c:pt>
                <c:pt idx="24">
                  <c:v>20</c:v>
                </c:pt>
                <c:pt idx="25">
                  <c:v>24</c:v>
                </c:pt>
                <c:pt idx="26">
                  <c:v>28</c:v>
                </c:pt>
                <c:pt idx="27">
                  <c:v>42</c:v>
                </c:pt>
              </c:numCache>
            </c:numRef>
          </c:val>
        </c:ser>
        <c:gapWidth val="84"/>
        <c:axId val="120107008"/>
        <c:axId val="120108544"/>
      </c:barChart>
      <c:catAx>
        <c:axId val="120107008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0108544"/>
        <c:crosses val="autoZero"/>
        <c:auto val="1"/>
        <c:lblAlgn val="ctr"/>
        <c:lblOffset val="100"/>
      </c:catAx>
      <c:valAx>
        <c:axId val="120108544"/>
        <c:scaling>
          <c:orientation val="minMax"/>
          <c:max val="45"/>
          <c:min val="0"/>
        </c:scaling>
        <c:delete val="1"/>
        <c:axPos val="b"/>
        <c:numFmt formatCode="0" sourceLinked="1"/>
        <c:tickLblPos val="none"/>
        <c:crossAx val="120107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6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E7AF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3.2368022456692645E-2"/>
                  <c:y val="-6.907282800499077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05688848699456"/>
                      <c:h val="0.145947794495696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4678955082791728E-2"/>
                  <c:y val="-0.13484930269695641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98125567553197"/>
                      <c:h val="0.205086491893581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7212757232376804E-2"/>
                  <c:y val="6.5978331475325504E-3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09621649890993E-2"/>
                  <c:y val="1.598363956110996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17385073179291E-2"/>
                  <c:y val="-8.77530178657138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093505817153546E-3"/>
                  <c:y val="1.081375625141914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23099858672E-2"/>
                  <c:y val="2.1800532602861303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Progresando</c:v>
                </c:pt>
                <c:pt idx="1">
                  <c:v>Estacanda</c:v>
                </c:pt>
                <c:pt idx="2">
                  <c:v>Retrocediendo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48</c:v>
                </c:pt>
                <c:pt idx="1">
                  <c:v>38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E7AF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1.6185221838593482E-3"/>
                  <c:y val="-5.550890658345746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05688848699456"/>
                      <c:h val="0.145947794495696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9534139336397002E-2"/>
                  <c:y val="-6.43169113049842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98125567553197"/>
                      <c:h val="0.205086491893581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1024232339298539E-3"/>
                  <c:y val="3.1012998508823005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62148015070694"/>
                      <c:h val="0.1567989316329231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4109621649890993E-2"/>
                  <c:y val="1.598363956110995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17385073179291E-2"/>
                  <c:y val="-8.77530178657138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093505817153546E-3"/>
                  <c:y val="1.081375625141914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2309985867092E-2"/>
                  <c:y val="2.180053260286129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Mejor</c:v>
                </c:pt>
                <c:pt idx="1">
                  <c:v>Peor</c:v>
                </c:pt>
                <c:pt idx="2">
                  <c:v>Igual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41</c:v>
                </c:pt>
                <c:pt idx="1">
                  <c:v>27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343469500752302E-4"/>
          <c:y val="0.2365598403015669"/>
          <c:w val="0.99859843178874308"/>
          <c:h val="0.60357071295321063"/>
        </c:manualLayout>
      </c:layout>
      <c:barChart>
        <c:barDir val="col"/>
        <c:grouping val="clustered"/>
        <c:ser>
          <c:idx val="1"/>
          <c:order val="1"/>
          <c:tx>
            <c:strRef>
              <c:f>Hoja1!$A$3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rgbClr val="7CA7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Su calidad de vida actual, en general</c:v>
                </c:pt>
                <c:pt idx="1">
                  <c:v>Columna1</c:v>
                </c:pt>
                <c:pt idx="2">
                  <c:v>Su calidad de vida en la Región Metropolitana de Santiago</c:v>
                </c:pt>
                <c:pt idx="3">
                  <c:v>La calidad de vida en la ciudad</c:v>
                </c:pt>
                <c:pt idx="4">
                  <c:v>La calidad de vida en su comuna</c:v>
                </c:pt>
                <c:pt idx="5">
                  <c:v>La calidad de vida en su barrio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0" formatCode="0">
                  <c:v>72</c:v>
                </c:pt>
                <c:pt idx="2" formatCode="0">
                  <c:v>60</c:v>
                </c:pt>
                <c:pt idx="3" formatCode="0">
                  <c:v>61</c:v>
                </c:pt>
                <c:pt idx="4" formatCode="0">
                  <c:v>80</c:v>
                </c:pt>
                <c:pt idx="5" formatCode="0">
                  <c:v>79</c:v>
                </c:pt>
              </c:numCache>
            </c:numRef>
          </c:val>
        </c:ser>
        <c:ser>
          <c:idx val="0"/>
          <c:order val="2"/>
          <c:tx>
            <c:strRef>
              <c:f>Hoja1!$A$4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rgbClr val="8739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_ ;#,##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rgbClr val="87399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Su calidad de vida actual, en general</c:v>
                </c:pt>
                <c:pt idx="1">
                  <c:v>Columna1</c:v>
                </c:pt>
                <c:pt idx="2">
                  <c:v>Su calidad de vida en la Región Metropolitana de Santiago</c:v>
                </c:pt>
                <c:pt idx="3">
                  <c:v>La calidad de vida en la ciudad</c:v>
                </c:pt>
                <c:pt idx="4">
                  <c:v>La calidad de vida en su comuna</c:v>
                </c:pt>
                <c:pt idx="5">
                  <c:v>La calidad de vida en su barrio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 formatCode="0">
                  <c:v>-28</c:v>
                </c:pt>
                <c:pt idx="2" formatCode="0">
                  <c:v>-39</c:v>
                </c:pt>
                <c:pt idx="3" formatCode="0">
                  <c:v>-37</c:v>
                </c:pt>
                <c:pt idx="4" formatCode="0">
                  <c:v>-19</c:v>
                </c:pt>
                <c:pt idx="5" formatCode="0">
                  <c:v>-20</c:v>
                </c:pt>
              </c:numCache>
            </c:numRef>
          </c:val>
        </c:ser>
        <c:gapWidth val="100"/>
        <c:overlap val="100"/>
        <c:axId val="141915648"/>
        <c:axId val="141917184"/>
      </c:barChart>
      <c:lineChart>
        <c:grouping val="standard"/>
        <c:ser>
          <c:idx val="2"/>
          <c:order val="0"/>
          <c:tx>
            <c:strRef>
              <c:f>Hoja1!$A$2</c:f>
              <c:strCache>
                <c:ptCount val="1"/>
                <c:pt idx="0">
                  <c:v>% Notas 6 a 7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ysClr val="window" lastClr="FFFFFF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CL" sz="1400" b="1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400"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Su calidad de vida actual, en general</c:v>
                </c:pt>
                <c:pt idx="1">
                  <c:v>Columna1</c:v>
                </c:pt>
                <c:pt idx="2">
                  <c:v>Su calidad de vida en la Región Metropolitana de Santiago</c:v>
                </c:pt>
                <c:pt idx="3">
                  <c:v>La calidad de vida en la ciudad</c:v>
                </c:pt>
                <c:pt idx="4">
                  <c:v>La calidad de vida en su comuna</c:v>
                </c:pt>
                <c:pt idx="5">
                  <c:v>La calidad de vida en su barrio</c:v>
                </c:pt>
              </c:strCache>
            </c:strRef>
          </c:cat>
          <c:val>
            <c:numRef>
              <c:f>Hoja1!$B$2:$G$2</c:f>
              <c:numCache>
                <c:formatCode>General</c:formatCode>
                <c:ptCount val="6"/>
                <c:pt idx="0" formatCode="0">
                  <c:v>37</c:v>
                </c:pt>
                <c:pt idx="2" formatCode="0">
                  <c:v>23</c:v>
                </c:pt>
                <c:pt idx="3" formatCode="0">
                  <c:v>24</c:v>
                </c:pt>
                <c:pt idx="4" formatCode="0">
                  <c:v>49</c:v>
                </c:pt>
                <c:pt idx="5" formatCode="0">
                  <c:v>52</c:v>
                </c:pt>
              </c:numCache>
            </c:numRef>
          </c:val>
        </c:ser>
        <c:marker val="1"/>
        <c:axId val="141915648"/>
        <c:axId val="141917184"/>
      </c:lineChart>
      <c:catAx>
        <c:axId val="141915648"/>
        <c:scaling>
          <c:orientation val="minMax"/>
        </c:scaling>
        <c:axPos val="b"/>
        <c:numFmt formatCode="General" sourceLinked="0"/>
        <c:tickLblPos val="low"/>
        <c:spPr>
          <a:ln/>
        </c:spPr>
        <c:txPr>
          <a:bodyPr rot="0"/>
          <a:lstStyle/>
          <a:p>
            <a:pPr>
              <a:defRPr lang="en-US" sz="11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1917184"/>
        <c:crosses val="autoZero"/>
        <c:auto val="1"/>
        <c:lblAlgn val="ctr"/>
        <c:lblOffset val="100"/>
        <c:tickLblSkip val="1"/>
      </c:catAx>
      <c:valAx>
        <c:axId val="141917184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4191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708056013645802E-2"/>
          <c:y val="5.4432906620777502E-3"/>
          <c:w val="0.6019485915547329"/>
          <c:h val="6.1936289925947935E-2"/>
        </c:manualLayout>
      </c:layout>
      <c:txPr>
        <a:bodyPr/>
        <a:lstStyle/>
        <a:p>
          <a:pPr>
            <a:defRPr lang="en-US" sz="125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s-CL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0173693566584602E-2"/>
          <c:y val="7.0775967028916933E-2"/>
          <c:w val="0.95577781758736835"/>
          <c:h val="0.8225991521549436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Su calidad de vida en la Región Metropolitana de Santiago</c:v>
                </c:pt>
                <c:pt idx="1">
                  <c:v>La calidad de vida en la ciudad</c:v>
                </c:pt>
                <c:pt idx="2">
                  <c:v>La calidad de vida en su comuna</c:v>
                </c:pt>
                <c:pt idx="3">
                  <c:v>La calidad de vida en su barrio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0">
                  <c:v>18</c:v>
                </c:pt>
                <c:pt idx="2" formatCode="0">
                  <c:v>34</c:v>
                </c:pt>
                <c:pt idx="3" formatCode="0">
                  <c:v>41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Su calidad de vida en la Región Metropolitana de Santiago</c:v>
                </c:pt>
                <c:pt idx="1">
                  <c:v>La calidad de vida en la ciudad</c:v>
                </c:pt>
                <c:pt idx="2">
                  <c:v>La calidad de vida en su comuna</c:v>
                </c:pt>
                <c:pt idx="3">
                  <c:v>La calidad de vida en su barrio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26</c:v>
                </c:pt>
                <c:pt idx="1">
                  <c:v>27</c:v>
                </c:pt>
                <c:pt idx="2">
                  <c:v>39</c:v>
                </c:pt>
                <c:pt idx="3">
                  <c:v>48</c:v>
                </c:pt>
              </c:numCache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600" b="1">
                    <a:solidFill>
                      <a:srgbClr val="E7AF00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Su calidad de vida en la Región Metropolitana de Santiago</c:v>
                </c:pt>
                <c:pt idx="1">
                  <c:v>La calidad de vida en la ciudad</c:v>
                </c:pt>
                <c:pt idx="2">
                  <c:v>La calidad de vida en su comuna</c:v>
                </c:pt>
                <c:pt idx="3">
                  <c:v>La calidad de vida en su barrio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49</c:v>
                </c:pt>
                <c:pt idx="3">
                  <c:v>52</c:v>
                </c:pt>
              </c:numCache>
            </c:numRef>
          </c:val>
        </c:ser>
        <c:gapWidth val="180"/>
        <c:overlap val="-1"/>
        <c:axId val="120761344"/>
        <c:axId val="141959936"/>
      </c:barChart>
      <c:catAx>
        <c:axId val="120761344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000"/>
            </a:pPr>
            <a:endParaRPr lang="es-CL"/>
          </a:p>
        </c:txPr>
        <c:crossAx val="141959936"/>
        <c:crosses val="autoZero"/>
        <c:auto val="1"/>
        <c:lblAlgn val="ctr"/>
        <c:lblOffset val="200"/>
        <c:tickLblSkip val="1"/>
      </c:catAx>
      <c:valAx>
        <c:axId val="141959936"/>
        <c:scaling>
          <c:orientation val="minMax"/>
          <c:max val="60"/>
          <c:min val="0"/>
        </c:scaling>
        <c:delete val="1"/>
        <c:axPos val="l"/>
        <c:numFmt formatCode="#,##0" sourceLinked="0"/>
        <c:tickLblPos val="none"/>
        <c:crossAx val="120761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122E-3"/>
          <c:w val="0.47497167840737381"/>
          <c:h val="8.6561135460386227E-2"/>
        </c:manualLayout>
      </c:layout>
      <c:txPr>
        <a:bodyPr/>
        <a:lstStyle/>
        <a:p>
          <a:pPr>
            <a:defRPr sz="15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0173693566584602E-2"/>
          <c:y val="2.904256215429158E-2"/>
          <c:w val="0.95577781758736902"/>
          <c:h val="0.81642430375994557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Hoja1!$A$2:$A$11</c:f>
              <c:strCache>
                <c:ptCount val="10"/>
                <c:pt idx="0">
                  <c:v>Seguridad ciudadana</c:v>
                </c:pt>
                <c:pt idx="1">
                  <c:v>Calidad del transporte público</c:v>
                </c:pt>
                <c:pt idx="2">
                  <c:v>La salud</c:v>
                </c:pt>
                <c:pt idx="3">
                  <c:v>Medioambiente</c:v>
                </c:pt>
                <c:pt idx="4">
                  <c:v>Los problemas sociales</c:v>
                </c:pt>
                <c:pt idx="5">
                  <c:v>Mejorar la educación</c:v>
                </c:pt>
                <c:pt idx="6">
                  <c:v>Mejoras laborales</c:v>
                </c:pt>
                <c:pt idx="7">
                  <c:v>Problemas de calle</c:v>
                </c:pt>
                <c:pt idx="8">
                  <c:v>Mejoras en vía pública</c:v>
                </c:pt>
                <c:pt idx="9">
                  <c:v>Mejoras en la vivienda</c:v>
                </c:pt>
              </c:strCache>
            </c:strRef>
          </c:cat>
          <c:val>
            <c:numRef>
              <c:f>Hoja1!$B$2:$B$11</c:f>
              <c:numCache>
                <c:formatCode>0</c:formatCode>
                <c:ptCount val="10"/>
                <c:pt idx="0">
                  <c:v>64</c:v>
                </c:pt>
                <c:pt idx="1">
                  <c:v>59</c:v>
                </c:pt>
                <c:pt idx="2">
                  <c:v>43</c:v>
                </c:pt>
                <c:pt idx="3">
                  <c:v>27</c:v>
                </c:pt>
                <c:pt idx="4">
                  <c:v>17</c:v>
                </c:pt>
                <c:pt idx="5">
                  <c:v>26</c:v>
                </c:pt>
                <c:pt idx="6">
                  <c:v>16</c:v>
                </c:pt>
                <c:pt idx="7">
                  <c:v>3</c:v>
                </c:pt>
                <c:pt idx="8">
                  <c:v>11</c:v>
                </c:pt>
                <c:pt idx="9">
                  <c:v>5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Seguridad ciudadana</c:v>
                </c:pt>
                <c:pt idx="1">
                  <c:v>Calidad del transporte público</c:v>
                </c:pt>
                <c:pt idx="2">
                  <c:v>La salud</c:v>
                </c:pt>
                <c:pt idx="3">
                  <c:v>Medioambiente</c:v>
                </c:pt>
                <c:pt idx="4">
                  <c:v>Los problemas sociales</c:v>
                </c:pt>
                <c:pt idx="5">
                  <c:v>Mejorar la educación</c:v>
                </c:pt>
                <c:pt idx="6">
                  <c:v>Mejoras laborales</c:v>
                </c:pt>
                <c:pt idx="7">
                  <c:v>Problemas de calle</c:v>
                </c:pt>
                <c:pt idx="8">
                  <c:v>Mejoras en vía pública</c:v>
                </c:pt>
                <c:pt idx="9">
                  <c:v>Mejoras en la vivienda</c:v>
                </c:pt>
              </c:strCache>
            </c:strRef>
          </c:cat>
          <c:val>
            <c:numRef>
              <c:f>Hoja1!$C$2:$C$11</c:f>
              <c:numCache>
                <c:formatCode>0</c:formatCode>
                <c:ptCount val="10"/>
                <c:pt idx="0">
                  <c:v>65</c:v>
                </c:pt>
                <c:pt idx="1">
                  <c:v>51</c:v>
                </c:pt>
                <c:pt idx="2">
                  <c:v>42</c:v>
                </c:pt>
                <c:pt idx="3">
                  <c:v>28</c:v>
                </c:pt>
                <c:pt idx="4">
                  <c:v>22</c:v>
                </c:pt>
                <c:pt idx="5">
                  <c:v>21</c:v>
                </c:pt>
                <c:pt idx="6">
                  <c:v>10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</c:ser>
        <c:gapWidth val="180"/>
        <c:overlap val="-1"/>
        <c:axId val="142145792"/>
        <c:axId val="142299136"/>
      </c:barChart>
      <c:catAx>
        <c:axId val="142145792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900"/>
            </a:pPr>
            <a:endParaRPr lang="es-CL"/>
          </a:p>
        </c:txPr>
        <c:crossAx val="142299136"/>
        <c:crosses val="autoZero"/>
        <c:auto val="1"/>
        <c:lblAlgn val="ctr"/>
        <c:lblOffset val="200"/>
        <c:tickLblSkip val="1"/>
      </c:catAx>
      <c:valAx>
        <c:axId val="142299136"/>
        <c:scaling>
          <c:orientation val="minMax"/>
          <c:max val="80"/>
          <c:min val="0"/>
        </c:scaling>
        <c:delete val="1"/>
        <c:axPos val="l"/>
        <c:numFmt formatCode="#,##0" sourceLinked="0"/>
        <c:tickLblPos val="none"/>
        <c:crossAx val="142145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26E-3"/>
          <c:w val="0.31948851451667376"/>
          <c:h val="6.6994960090799929E-2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4.5933072925360884E-2"/>
                  <c:y val="0.10299433348318257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53315193803693E-2"/>
                  <c:y val="-6.3762406515156141E-3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69235371639958"/>
                      <c:h val="0.188809786187741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2080787678474063E-2"/>
                  <c:y val="6.7412666447767028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382072792023974E-3"/>
                  <c:y val="5.059898063392448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2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18 - 34</c:v>
                </c:pt>
                <c:pt idx="1">
                  <c:v>35 - 54</c:v>
                </c:pt>
                <c:pt idx="2">
                  <c:v>55 y +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36</c:v>
                </c:pt>
                <c:pt idx="1">
                  <c:v>37</c:v>
                </c:pt>
                <c:pt idx="2" formatCode="0">
                  <c:v>27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343469500752302E-4"/>
          <c:y val="0.16679457838394468"/>
          <c:w val="0.99859843178874308"/>
          <c:h val="0.46800857876590224"/>
        </c:manualLayout>
      </c:layout>
      <c:barChart>
        <c:barDir val="col"/>
        <c:grouping val="clustered"/>
        <c:ser>
          <c:idx val="1"/>
          <c:order val="1"/>
          <c:tx>
            <c:strRef>
              <c:f>Hoja1!$C$1</c:f>
              <c:strCache>
                <c:ptCount val="1"/>
                <c:pt idx="0">
                  <c:v>% Satisfecho (Notas 5 a 7)</c:v>
                </c:pt>
              </c:strCache>
            </c:strRef>
          </c:tx>
          <c:spPr>
            <a:solidFill>
              <a:srgbClr val="7CA7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Hoja1!$A$2:$A$20</c:f>
              <c:strCache>
                <c:ptCount val="19"/>
                <c:pt idx="0">
                  <c:v>Servicios básicos (luz, agua y gas)</c:v>
                </c:pt>
                <c:pt idx="1">
                  <c:v>Supermercados</c:v>
                </c:pt>
                <c:pt idx="2">
                  <c:v>Iluminación pública</c:v>
                </c:pt>
                <c:pt idx="3">
                  <c:v>Jardines Infantiles</c:v>
                </c:pt>
                <c:pt idx="4">
                  <c:v>Escuelas y Liceos</c:v>
                </c:pt>
                <c:pt idx="5">
                  <c:v>Farmacias</c:v>
                </c:pt>
                <c:pt idx="6">
                  <c:v>Universidades</c:v>
                </c:pt>
                <c:pt idx="7">
                  <c:v>Áreas verdes</c:v>
                </c:pt>
                <c:pt idx="8">
                  <c:v>Seguridad del barrio</c:v>
                </c:pt>
                <c:pt idx="9">
                  <c:v>Restaurantes/Entretención</c:v>
                </c:pt>
                <c:pt idx="10">
                  <c:v>Limpieza de las calles</c:v>
                </c:pt>
                <c:pt idx="11">
                  <c:v>Pavimentación de calles y veredas</c:v>
                </c:pt>
                <c:pt idx="12">
                  <c:v>Consultorios</c:v>
                </c:pt>
                <c:pt idx="13">
                  <c:v>Transporte Público</c:v>
                </c:pt>
                <c:pt idx="14">
                  <c:v>Infraestructura deportiva</c:v>
                </c:pt>
                <c:pt idx="15">
                  <c:v>Centros culturales</c:v>
                </c:pt>
                <c:pt idx="16">
                  <c:v>Hospitales</c:v>
                </c:pt>
                <c:pt idx="17">
                  <c:v>Centros cívicos</c:v>
                </c:pt>
                <c:pt idx="18">
                  <c:v>Acceso a puntos de reciclaje</c:v>
                </c:pt>
              </c:strCache>
            </c:strRef>
          </c:cat>
          <c:val>
            <c:numRef>
              <c:f>Hoja1!$C$2:$C$20</c:f>
              <c:numCache>
                <c:formatCode>0</c:formatCode>
                <c:ptCount val="19"/>
                <c:pt idx="0">
                  <c:v>72</c:v>
                </c:pt>
                <c:pt idx="1">
                  <c:v>71.900000000000006</c:v>
                </c:pt>
                <c:pt idx="2">
                  <c:v>69.400000000000006</c:v>
                </c:pt>
                <c:pt idx="3">
                  <c:v>68.8</c:v>
                </c:pt>
                <c:pt idx="4">
                  <c:v>67.2</c:v>
                </c:pt>
                <c:pt idx="5">
                  <c:v>60.8</c:v>
                </c:pt>
                <c:pt idx="6">
                  <c:v>56.4</c:v>
                </c:pt>
                <c:pt idx="7">
                  <c:v>56.4</c:v>
                </c:pt>
                <c:pt idx="8">
                  <c:v>55.6</c:v>
                </c:pt>
                <c:pt idx="9">
                  <c:v>54.3</c:v>
                </c:pt>
                <c:pt idx="10">
                  <c:v>52.3</c:v>
                </c:pt>
                <c:pt idx="11">
                  <c:v>50.1</c:v>
                </c:pt>
                <c:pt idx="12">
                  <c:v>48.3</c:v>
                </c:pt>
                <c:pt idx="13">
                  <c:v>47</c:v>
                </c:pt>
                <c:pt idx="14">
                  <c:v>44.8</c:v>
                </c:pt>
                <c:pt idx="15">
                  <c:v>39.1</c:v>
                </c:pt>
                <c:pt idx="16">
                  <c:v>38</c:v>
                </c:pt>
                <c:pt idx="17">
                  <c:v>34.9</c:v>
                </c:pt>
                <c:pt idx="18">
                  <c:v>30.5</c:v>
                </c:pt>
              </c:numCache>
            </c:numRef>
          </c:val>
        </c:ser>
        <c:ser>
          <c:idx val="0"/>
          <c:order val="2"/>
          <c:tx>
            <c:strRef>
              <c:f>Hoja1!$D$1</c:f>
              <c:strCache>
                <c:ptCount val="1"/>
                <c:pt idx="0">
                  <c:v>% Insatisfecho (Notas 1 a 4)</c:v>
                </c:pt>
              </c:strCache>
            </c:strRef>
          </c:tx>
          <c:spPr>
            <a:solidFill>
              <a:srgbClr val="8739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_ ;#,##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87399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Hoja1!$A$2:$A$20</c:f>
              <c:strCache>
                <c:ptCount val="19"/>
                <c:pt idx="0">
                  <c:v>Servicios básicos (luz, agua y gas)</c:v>
                </c:pt>
                <c:pt idx="1">
                  <c:v>Supermercados</c:v>
                </c:pt>
                <c:pt idx="2">
                  <c:v>Iluminación pública</c:v>
                </c:pt>
                <c:pt idx="3">
                  <c:v>Jardines Infantiles</c:v>
                </c:pt>
                <c:pt idx="4">
                  <c:v>Escuelas y Liceos</c:v>
                </c:pt>
                <c:pt idx="5">
                  <c:v>Farmacias</c:v>
                </c:pt>
                <c:pt idx="6">
                  <c:v>Universidades</c:v>
                </c:pt>
                <c:pt idx="7">
                  <c:v>Áreas verdes</c:v>
                </c:pt>
                <c:pt idx="8">
                  <c:v>Seguridad del barrio</c:v>
                </c:pt>
                <c:pt idx="9">
                  <c:v>Restaurantes/Entretención</c:v>
                </c:pt>
                <c:pt idx="10">
                  <c:v>Limpieza de las calles</c:v>
                </c:pt>
                <c:pt idx="11">
                  <c:v>Pavimentación de calles y veredas</c:v>
                </c:pt>
                <c:pt idx="12">
                  <c:v>Consultorios</c:v>
                </c:pt>
                <c:pt idx="13">
                  <c:v>Transporte Público</c:v>
                </c:pt>
                <c:pt idx="14">
                  <c:v>Infraestructura deportiva</c:v>
                </c:pt>
                <c:pt idx="15">
                  <c:v>Centros culturales</c:v>
                </c:pt>
                <c:pt idx="16">
                  <c:v>Hospitales</c:v>
                </c:pt>
                <c:pt idx="17">
                  <c:v>Centros cívicos</c:v>
                </c:pt>
                <c:pt idx="18">
                  <c:v>Acceso a puntos de reciclaje</c:v>
                </c:pt>
              </c:strCache>
            </c:strRef>
          </c:cat>
          <c:val>
            <c:numRef>
              <c:f>Hoja1!$D$2:$D$20</c:f>
              <c:numCache>
                <c:formatCode>0</c:formatCode>
                <c:ptCount val="19"/>
                <c:pt idx="0">
                  <c:v>-27</c:v>
                </c:pt>
                <c:pt idx="1">
                  <c:v>-27</c:v>
                </c:pt>
                <c:pt idx="2">
                  <c:v>-30</c:v>
                </c:pt>
                <c:pt idx="3">
                  <c:v>-17</c:v>
                </c:pt>
                <c:pt idx="4">
                  <c:v>-25</c:v>
                </c:pt>
                <c:pt idx="5">
                  <c:v>-37</c:v>
                </c:pt>
                <c:pt idx="6">
                  <c:v>-25</c:v>
                </c:pt>
                <c:pt idx="7">
                  <c:v>-43</c:v>
                </c:pt>
                <c:pt idx="8">
                  <c:v>-44</c:v>
                </c:pt>
                <c:pt idx="9">
                  <c:v>-42</c:v>
                </c:pt>
                <c:pt idx="10">
                  <c:v>-47</c:v>
                </c:pt>
                <c:pt idx="11">
                  <c:v>-49</c:v>
                </c:pt>
                <c:pt idx="12">
                  <c:v>-46</c:v>
                </c:pt>
                <c:pt idx="13">
                  <c:v>-52</c:v>
                </c:pt>
                <c:pt idx="14">
                  <c:v>-53</c:v>
                </c:pt>
                <c:pt idx="15">
                  <c:v>-53</c:v>
                </c:pt>
                <c:pt idx="16">
                  <c:v>-54</c:v>
                </c:pt>
                <c:pt idx="17">
                  <c:v>-58</c:v>
                </c:pt>
                <c:pt idx="18">
                  <c:v>-66</c:v>
                </c:pt>
              </c:numCache>
            </c:numRef>
          </c:val>
        </c:ser>
        <c:gapWidth val="60"/>
        <c:overlap val="100"/>
        <c:axId val="142380032"/>
        <c:axId val="142390016"/>
      </c:barChart>
      <c:lineChart>
        <c:grouping val="standard"/>
        <c:ser>
          <c:idx val="2"/>
          <c:order val="0"/>
          <c:tx>
            <c:strRef>
              <c:f>Hoja1!$B$1</c:f>
              <c:strCache>
                <c:ptCount val="1"/>
                <c:pt idx="0">
                  <c:v>% Notas 6 a 7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ysClr val="window" lastClr="FFFFFF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4"/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CL" sz="1050" b="1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050"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Hoja1!$A$2:$A$20</c:f>
              <c:strCache>
                <c:ptCount val="19"/>
                <c:pt idx="0">
                  <c:v>Servicios básicos (luz, agua y gas)</c:v>
                </c:pt>
                <c:pt idx="1">
                  <c:v>Supermercados</c:v>
                </c:pt>
                <c:pt idx="2">
                  <c:v>Iluminación pública</c:v>
                </c:pt>
                <c:pt idx="3">
                  <c:v>Jardines Infantiles</c:v>
                </c:pt>
                <c:pt idx="4">
                  <c:v>Escuelas y Liceos</c:v>
                </c:pt>
                <c:pt idx="5">
                  <c:v>Farmacias</c:v>
                </c:pt>
                <c:pt idx="6">
                  <c:v>Universidades</c:v>
                </c:pt>
                <c:pt idx="7">
                  <c:v>Áreas verdes</c:v>
                </c:pt>
                <c:pt idx="8">
                  <c:v>Seguridad del barrio</c:v>
                </c:pt>
                <c:pt idx="9">
                  <c:v>Restaurantes/Entretención</c:v>
                </c:pt>
                <c:pt idx="10">
                  <c:v>Limpieza de las calles</c:v>
                </c:pt>
                <c:pt idx="11">
                  <c:v>Pavimentación de calles y veredas</c:v>
                </c:pt>
                <c:pt idx="12">
                  <c:v>Consultorios</c:v>
                </c:pt>
                <c:pt idx="13">
                  <c:v>Transporte Público</c:v>
                </c:pt>
                <c:pt idx="14">
                  <c:v>Infraestructura deportiva</c:v>
                </c:pt>
                <c:pt idx="15">
                  <c:v>Centros culturales</c:v>
                </c:pt>
                <c:pt idx="16">
                  <c:v>Hospitales</c:v>
                </c:pt>
                <c:pt idx="17">
                  <c:v>Centros cívicos</c:v>
                </c:pt>
                <c:pt idx="18">
                  <c:v>Acceso a puntos de reciclaje</c:v>
                </c:pt>
              </c:strCache>
            </c:strRef>
          </c:cat>
          <c:val>
            <c:numRef>
              <c:f>Hoja1!$B$2:$B$20</c:f>
              <c:numCache>
                <c:formatCode>0</c:formatCode>
                <c:ptCount val="19"/>
                <c:pt idx="0">
                  <c:v>47.3</c:v>
                </c:pt>
                <c:pt idx="1">
                  <c:v>33.4</c:v>
                </c:pt>
                <c:pt idx="2">
                  <c:v>40.5</c:v>
                </c:pt>
                <c:pt idx="3">
                  <c:v>46</c:v>
                </c:pt>
                <c:pt idx="4">
                  <c:v>37.800000000000004</c:v>
                </c:pt>
                <c:pt idx="5">
                  <c:v>24.7</c:v>
                </c:pt>
                <c:pt idx="6">
                  <c:v>29.3</c:v>
                </c:pt>
                <c:pt idx="7">
                  <c:v>28.8</c:v>
                </c:pt>
                <c:pt idx="8">
                  <c:v>25.8</c:v>
                </c:pt>
                <c:pt idx="9">
                  <c:v>23</c:v>
                </c:pt>
                <c:pt idx="10">
                  <c:v>26.7</c:v>
                </c:pt>
                <c:pt idx="11">
                  <c:v>22.8</c:v>
                </c:pt>
                <c:pt idx="12">
                  <c:v>27.7</c:v>
                </c:pt>
                <c:pt idx="13">
                  <c:v>22.9</c:v>
                </c:pt>
                <c:pt idx="14">
                  <c:v>20.3</c:v>
                </c:pt>
                <c:pt idx="15">
                  <c:v>14.6</c:v>
                </c:pt>
                <c:pt idx="16">
                  <c:v>12.8</c:v>
                </c:pt>
                <c:pt idx="17">
                  <c:v>14.9</c:v>
                </c:pt>
                <c:pt idx="18">
                  <c:v>13.4</c:v>
                </c:pt>
              </c:numCache>
            </c:numRef>
          </c:val>
        </c:ser>
        <c:marker val="1"/>
        <c:axId val="142380032"/>
        <c:axId val="142390016"/>
      </c:lineChart>
      <c:catAx>
        <c:axId val="142380032"/>
        <c:scaling>
          <c:orientation val="minMax"/>
        </c:scaling>
        <c:axPos val="b"/>
        <c:numFmt formatCode="General" sourceLinked="0"/>
        <c:tickLblPos val="low"/>
        <c:spPr>
          <a:ln/>
        </c:spPr>
        <c:txPr>
          <a:bodyPr rot="-5400000" vert="horz"/>
          <a:lstStyle/>
          <a:p>
            <a:pPr>
              <a:defRPr lang="en-US" sz="85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2390016"/>
        <c:crosses val="autoZero"/>
        <c:auto val="1"/>
        <c:lblAlgn val="ctr"/>
        <c:lblOffset val="100"/>
        <c:tickLblSkip val="1"/>
      </c:catAx>
      <c:valAx>
        <c:axId val="142390016"/>
        <c:scaling>
          <c:orientation val="minMax"/>
          <c:max val="110"/>
          <c:min val="-100"/>
        </c:scaling>
        <c:delete val="1"/>
        <c:axPos val="l"/>
        <c:numFmt formatCode="0" sourceLinked="1"/>
        <c:tickLblPos val="none"/>
        <c:crossAx val="14238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793058568541182"/>
          <c:y val="7.3479686092304394E-3"/>
          <c:w val="0.78206941431459176"/>
          <c:h val="4.5656848108862266E-2"/>
        </c:manualLayout>
      </c:layout>
      <c:txPr>
        <a:bodyPr/>
        <a:lstStyle/>
        <a:p>
          <a:pPr>
            <a:defRPr lang="en-US"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s-CL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8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E7AF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3.236795874036389E-2"/>
                  <c:y val="5.0289680504500986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05688848699456"/>
                      <c:h val="0.18392677447598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8700497828420798E-3"/>
                  <c:y val="-8.5452491350597098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667991286664604"/>
                      <c:h val="0.191522570472047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680360410139465"/>
                  <c:y val="-1.23915500400830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2515862180052"/>
                      <c:h val="0.107968814515403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9337878948975146E-2"/>
                  <c:y val="-7.8963810389622052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10216938807604"/>
                      <c:h val="0.1391658337849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545176533734865E-3"/>
                  <c:y val="-3.6567050522082812E-3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41344582748686E-2"/>
                  <c:y val="1.352664733825665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8047023160375789E-2"/>
                      <c:h val="9.5490006807593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1.0925630046173961E-2"/>
                  <c:y val="1.77313561764010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2170285201933"/>
                      <c:h val="0.12533063393496624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3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Presidenta de la República</c:v>
                </c:pt>
                <c:pt idx="1">
                  <c:v>Ministro del Interior</c:v>
                </c:pt>
                <c:pt idx="2">
                  <c:v>Intendente</c:v>
                </c:pt>
                <c:pt idx="3">
                  <c:v>Alcaldesa de Santiago</c:v>
                </c:pt>
                <c:pt idx="4">
                  <c:v>Consejo Regional</c:v>
                </c:pt>
                <c:pt idx="5">
                  <c:v>Otro</c:v>
                </c:pt>
                <c:pt idx="6">
                  <c:v>NS-NR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16</c:v>
                </c:pt>
                <c:pt idx="1">
                  <c:v>3</c:v>
                </c:pt>
                <c:pt idx="2">
                  <c:v>55</c:v>
                </c:pt>
                <c:pt idx="3">
                  <c:v>12</c:v>
                </c:pt>
                <c:pt idx="4">
                  <c:v>1</c:v>
                </c:pt>
                <c:pt idx="5">
                  <c:v>2</c:v>
                </c:pt>
                <c:pt idx="6">
                  <c:v>11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0173693566584602E-2"/>
          <c:y val="0.11978112188829258"/>
          <c:w val="0.96754313244328716"/>
          <c:h val="0.7486137726560012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Intendente</c:v>
                </c:pt>
                <c:pt idx="1">
                  <c:v>Presidenta de la República</c:v>
                </c:pt>
                <c:pt idx="2">
                  <c:v>Alcaldesa de Santiago</c:v>
                </c:pt>
                <c:pt idx="3">
                  <c:v>Ministro del Interior</c:v>
                </c:pt>
                <c:pt idx="4">
                  <c:v>Consejo Regional</c:v>
                </c:pt>
                <c:pt idx="5">
                  <c:v>Otro</c:v>
                </c:pt>
                <c:pt idx="6">
                  <c:v>NS-NR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34</c:v>
                </c:pt>
                <c:pt idx="1">
                  <c:v>25</c:v>
                </c:pt>
                <c:pt idx="2">
                  <c:v>29</c:v>
                </c:pt>
                <c:pt idx="4">
                  <c:v>2</c:v>
                </c:pt>
                <c:pt idx="5">
                  <c:v>1</c:v>
                </c:pt>
                <c:pt idx="6">
                  <c:v>9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Intendente</c:v>
                </c:pt>
                <c:pt idx="1">
                  <c:v>Presidenta de la República</c:v>
                </c:pt>
                <c:pt idx="2">
                  <c:v>Alcaldesa de Santiago</c:v>
                </c:pt>
                <c:pt idx="3">
                  <c:v>Ministro del Interior</c:v>
                </c:pt>
                <c:pt idx="4">
                  <c:v>Consejo Regional</c:v>
                </c:pt>
                <c:pt idx="5">
                  <c:v>Otro</c:v>
                </c:pt>
                <c:pt idx="6">
                  <c:v>NS-NR</c:v>
                </c:pt>
              </c:strCache>
            </c:strRef>
          </c:cat>
          <c:val>
            <c:numRef>
              <c:f>Hoja1!$C$2:$C$8</c:f>
              <c:numCache>
                <c:formatCode>0</c:formatCode>
                <c:ptCount val="7"/>
                <c:pt idx="0">
                  <c:v>36</c:v>
                </c:pt>
                <c:pt idx="1">
                  <c:v>23</c:v>
                </c:pt>
                <c:pt idx="2">
                  <c:v>19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16</c:v>
                </c:pt>
              </c:numCache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200" b="1">
                    <a:solidFill>
                      <a:srgbClr val="E7AF00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Intendente</c:v>
                </c:pt>
                <c:pt idx="1">
                  <c:v>Presidenta de la República</c:v>
                </c:pt>
                <c:pt idx="2">
                  <c:v>Alcaldesa de Santiago</c:v>
                </c:pt>
                <c:pt idx="3">
                  <c:v>Ministro del Interior</c:v>
                </c:pt>
                <c:pt idx="4">
                  <c:v>Consejo Regional</c:v>
                </c:pt>
                <c:pt idx="5">
                  <c:v>Otro</c:v>
                </c:pt>
                <c:pt idx="6">
                  <c:v>NS-NR</c:v>
                </c:pt>
              </c:strCache>
            </c:strRef>
          </c:cat>
          <c:val>
            <c:numRef>
              <c:f>Hoja1!$D$2:$D$8</c:f>
              <c:numCache>
                <c:formatCode>0</c:formatCode>
                <c:ptCount val="7"/>
                <c:pt idx="0">
                  <c:v>55</c:v>
                </c:pt>
                <c:pt idx="1">
                  <c:v>16</c:v>
                </c:pt>
                <c:pt idx="2">
                  <c:v>12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11</c:v>
                </c:pt>
              </c:numCache>
            </c:numRef>
          </c:val>
        </c:ser>
        <c:overlap val="-1"/>
        <c:axId val="142619776"/>
        <c:axId val="142621312"/>
      </c:barChart>
      <c:catAx>
        <c:axId val="142619776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s-CL"/>
          </a:p>
        </c:txPr>
        <c:crossAx val="142621312"/>
        <c:crosses val="autoZero"/>
        <c:auto val="1"/>
        <c:lblAlgn val="ctr"/>
        <c:lblOffset val="200"/>
        <c:tickLblSkip val="1"/>
      </c:catAx>
      <c:valAx>
        <c:axId val="142621312"/>
        <c:scaling>
          <c:orientation val="minMax"/>
          <c:max val="60"/>
          <c:min val="0"/>
        </c:scaling>
        <c:delete val="1"/>
        <c:axPos val="l"/>
        <c:numFmt formatCode="#,##0" sourceLinked="0"/>
        <c:tickLblPos val="none"/>
        <c:crossAx val="142619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226E-3"/>
          <c:w val="0.44715538194253457"/>
          <c:h val="7.290633148531192E-2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82E-2"/>
          <c:y val="3.5541849777074128E-2"/>
          <c:w val="0.96958545546291097"/>
          <c:h val="0.8427886703629418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1D735">
                <a:lumMod val="75000"/>
              </a:srgbClr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CA71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El Alcalde o Alcaldesa de su comuna</c:v>
                </c:pt>
                <c:pt idx="1">
                  <c:v>La Intendencia de Santiago</c:v>
                </c:pt>
                <c:pt idx="2">
                  <c:v>El Gobierno Regional Metropolitano</c:v>
                </c:pt>
                <c:pt idx="3">
                  <c:v>El Consejo Regional Metropolitano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93</c:v>
                </c:pt>
                <c:pt idx="1">
                  <c:v>75</c:v>
                </c:pt>
                <c:pt idx="2">
                  <c:v>46</c:v>
                </c:pt>
                <c:pt idx="3">
                  <c:v>37</c:v>
                </c:pt>
              </c:numCache>
            </c:numRef>
          </c:val>
        </c:ser>
        <c:axId val="142685312"/>
        <c:axId val="142686848"/>
      </c:barChart>
      <c:catAx>
        <c:axId val="14268531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2686848"/>
        <c:crosses val="autoZero"/>
        <c:auto val="1"/>
        <c:lblAlgn val="ctr"/>
        <c:lblOffset val="100"/>
      </c:catAx>
      <c:valAx>
        <c:axId val="142686848"/>
        <c:scaling>
          <c:orientation val="minMax"/>
          <c:max val="100"/>
          <c:min val="0"/>
        </c:scaling>
        <c:delete val="1"/>
        <c:axPos val="l"/>
        <c:numFmt formatCode="0" sourceLinked="1"/>
        <c:tickLblPos val="none"/>
        <c:crossAx val="142685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0173693566584602E-2"/>
          <c:y val="0.11933627485983979"/>
          <c:w val="0.96018981065833731"/>
          <c:h val="0.76131558928634557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La Intendencia de Santiago</c:v>
                </c:pt>
                <c:pt idx="1">
                  <c:v>El Gobierno Regional Metropolitano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58</c:v>
                </c:pt>
                <c:pt idx="1">
                  <c:v>30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La Intendencia de Santiago</c:v>
                </c:pt>
                <c:pt idx="1">
                  <c:v>El Gobierno Regional Metropolitano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45</c:v>
                </c:pt>
                <c:pt idx="1">
                  <c:v>25</c:v>
                </c:pt>
              </c:numCache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600" b="1">
                    <a:solidFill>
                      <a:srgbClr val="E7AF00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La Intendencia de Santiago</c:v>
                </c:pt>
                <c:pt idx="1">
                  <c:v>El Gobierno Regional Metropolitano</c:v>
                </c:pt>
              </c:strCache>
            </c:strRef>
          </c:cat>
          <c:val>
            <c:numRef>
              <c:f>Hoja1!$D$2:$D$3</c:f>
              <c:numCache>
                <c:formatCode>0</c:formatCode>
                <c:ptCount val="2"/>
                <c:pt idx="0">
                  <c:v>75</c:v>
                </c:pt>
                <c:pt idx="1">
                  <c:v>46</c:v>
                </c:pt>
              </c:numCache>
            </c:numRef>
          </c:val>
        </c:ser>
        <c:gapWidth val="200"/>
        <c:overlap val="-1"/>
        <c:axId val="142516608"/>
        <c:axId val="142518144"/>
      </c:barChart>
      <c:catAx>
        <c:axId val="142516608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600"/>
            </a:pPr>
            <a:endParaRPr lang="es-CL"/>
          </a:p>
        </c:txPr>
        <c:crossAx val="142518144"/>
        <c:crosses val="autoZero"/>
        <c:auto val="1"/>
        <c:lblAlgn val="ctr"/>
        <c:lblOffset val="200"/>
        <c:tickLblSkip val="1"/>
      </c:catAx>
      <c:valAx>
        <c:axId val="142518144"/>
        <c:scaling>
          <c:orientation val="minMax"/>
          <c:max val="85"/>
          <c:min val="0"/>
        </c:scaling>
        <c:delete val="1"/>
        <c:axPos val="l"/>
        <c:numFmt formatCode="#,##0" sourceLinked="0"/>
        <c:tickLblPos val="none"/>
        <c:crossAx val="142516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226E-3"/>
          <c:w val="0.4692153472973879"/>
          <c:h val="6.957839996397476E-2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02036496518095E-3"/>
          <c:y val="7.9622118245580409E-2"/>
          <c:w val="0.98938285812146431"/>
          <c:h val="0.69908897981247953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% Mejor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CL" sz="1200" b="1" i="0" u="none" strike="noStrike" kern="1200" baseline="0">
                    <a:solidFill>
                      <a:srgbClr val="7AA51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 formatCode="0">
                  <c:v>74.599999999999994</c:v>
                </c:pt>
                <c:pt idx="2" formatCode="0">
                  <c:v>77.7</c:v>
                </c:pt>
                <c:pt idx="3" formatCode="0">
                  <c:v>71.7</c:v>
                </c:pt>
                <c:pt idx="5" formatCode="0">
                  <c:v>64.900000000000006</c:v>
                </c:pt>
                <c:pt idx="6" formatCode="0">
                  <c:v>80.5</c:v>
                </c:pt>
                <c:pt idx="7" formatCode="0">
                  <c:v>79.5</c:v>
                </c:pt>
                <c:pt idx="9" formatCode="0">
                  <c:v>84.9</c:v>
                </c:pt>
                <c:pt idx="10" formatCode="0">
                  <c:v>82.7</c:v>
                </c:pt>
                <c:pt idx="11" formatCode="0">
                  <c:v>75.599999999999994</c:v>
                </c:pt>
                <c:pt idx="12" formatCode="0">
                  <c:v>68.5</c:v>
                </c:pt>
                <c:pt idx="14" formatCode="0">
                  <c:v>75</c:v>
                </c:pt>
                <c:pt idx="15" formatCode="0">
                  <c:v>73.5</c:v>
                </c:pt>
                <c:pt idx="16" formatCode="0">
                  <c:v>70.900000000000006</c:v>
                </c:pt>
                <c:pt idx="17" formatCode="0">
                  <c:v>83</c:v>
                </c:pt>
              </c:numCache>
            </c:numRef>
          </c:val>
        </c:ser>
        <c:gapWidth val="129"/>
        <c:axId val="142457088"/>
        <c:axId val="145133568"/>
      </c:barChart>
      <c:catAx>
        <c:axId val="142457088"/>
        <c:scaling>
          <c:orientation val="minMax"/>
        </c:scaling>
        <c:axPos val="b"/>
        <c:numFmt formatCode="General" sourceLinked="0"/>
        <c:tickLblPos val="low"/>
        <c:spPr>
          <a:ln/>
          <a:effectLst/>
        </c:spPr>
        <c:txPr>
          <a:bodyPr rot="-540000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5133568"/>
        <c:crosses val="autoZero"/>
        <c:auto val="1"/>
        <c:lblAlgn val="ctr"/>
        <c:lblOffset val="200"/>
        <c:tickLblSkip val="1"/>
      </c:catAx>
      <c:valAx>
        <c:axId val="145133568"/>
        <c:scaling>
          <c:orientation val="minMax"/>
        </c:scaling>
        <c:delete val="1"/>
        <c:axPos val="l"/>
        <c:numFmt formatCode="0%" sourceLinked="0"/>
        <c:tickLblPos val="none"/>
        <c:crossAx val="142457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343469500752302E-4"/>
          <c:y val="0.25771966838787663"/>
          <c:w val="0.99859843178874308"/>
          <c:h val="0.58996248629801551"/>
        </c:manualLayout>
      </c:layout>
      <c:barChart>
        <c:barDir val="col"/>
        <c:grouping val="clustered"/>
        <c:ser>
          <c:idx val="1"/>
          <c:order val="1"/>
          <c:tx>
            <c:strRef>
              <c:f>Hoja1!$A$3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rgbClr val="7CA7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Hoja1!$B$1:$E$1</c:f>
              <c:strCache>
                <c:ptCount val="4"/>
                <c:pt idx="0">
                  <c:v>El Alcalde o Alcaldesa de su comuna</c:v>
                </c:pt>
                <c:pt idx="1">
                  <c:v>La Intendencia de Santiago</c:v>
                </c:pt>
                <c:pt idx="2">
                  <c:v>El Consejo Regional Metropolitano</c:v>
                </c:pt>
                <c:pt idx="3">
                  <c:v>El Gobierno Regional Metropolitano</c:v>
                </c:pt>
              </c:strCache>
            </c:strRef>
          </c:cat>
          <c:val>
            <c:numRef>
              <c:f>Hoja1!$B$3:$E$3</c:f>
              <c:numCache>
                <c:formatCode>0</c:formatCode>
                <c:ptCount val="4"/>
                <c:pt idx="0">
                  <c:v>67</c:v>
                </c:pt>
                <c:pt idx="1">
                  <c:v>63</c:v>
                </c:pt>
                <c:pt idx="2">
                  <c:v>51</c:v>
                </c:pt>
                <c:pt idx="3">
                  <c:v>48</c:v>
                </c:pt>
              </c:numCache>
            </c:numRef>
          </c:val>
        </c:ser>
        <c:ser>
          <c:idx val="0"/>
          <c:order val="2"/>
          <c:tx>
            <c:strRef>
              <c:f>Hoja1!$A$4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rgbClr val="8739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_ ;#,##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rgbClr val="87399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Hoja1!$B$1:$E$1</c:f>
              <c:strCache>
                <c:ptCount val="4"/>
                <c:pt idx="0">
                  <c:v>El Alcalde o Alcaldesa de su comuna</c:v>
                </c:pt>
                <c:pt idx="1">
                  <c:v>La Intendencia de Santiago</c:v>
                </c:pt>
                <c:pt idx="2">
                  <c:v>El Consejo Regional Metropolitano</c:v>
                </c:pt>
                <c:pt idx="3">
                  <c:v>El Gobierno Regional Metropolitano</c:v>
                </c:pt>
              </c:strCache>
            </c:strRef>
          </c:cat>
          <c:val>
            <c:numRef>
              <c:f>Hoja1!$B$4:$E$4</c:f>
              <c:numCache>
                <c:formatCode>0</c:formatCode>
                <c:ptCount val="4"/>
                <c:pt idx="0">
                  <c:v>-31</c:v>
                </c:pt>
                <c:pt idx="1">
                  <c:v>-33</c:v>
                </c:pt>
                <c:pt idx="2">
                  <c:v>-45</c:v>
                </c:pt>
                <c:pt idx="3">
                  <c:v>-46</c:v>
                </c:pt>
              </c:numCache>
            </c:numRef>
          </c:val>
        </c:ser>
        <c:gapWidth val="100"/>
        <c:overlap val="100"/>
        <c:axId val="145108352"/>
        <c:axId val="145245312"/>
      </c:barChart>
      <c:lineChart>
        <c:grouping val="standard"/>
        <c:ser>
          <c:idx val="2"/>
          <c:order val="0"/>
          <c:tx>
            <c:strRef>
              <c:f>Hoja1!$A$2</c:f>
              <c:strCache>
                <c:ptCount val="1"/>
                <c:pt idx="0">
                  <c:v>% Notas 6 a 7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ysClr val="window" lastClr="FFFFFF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400"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Hoja1!$B$1:$E$1</c:f>
              <c:strCache>
                <c:ptCount val="4"/>
                <c:pt idx="0">
                  <c:v>El Alcalde o Alcaldesa de su comuna</c:v>
                </c:pt>
                <c:pt idx="1">
                  <c:v>La Intendencia de Santiago</c:v>
                </c:pt>
                <c:pt idx="2">
                  <c:v>El Consejo Regional Metropolitano</c:v>
                </c:pt>
                <c:pt idx="3">
                  <c:v>El Gobierno Regional Metropolitano</c:v>
                </c:pt>
              </c:strCache>
            </c:strRef>
          </c:cat>
          <c:val>
            <c:numRef>
              <c:f>Hoja1!$B$2:$E$2</c:f>
              <c:numCache>
                <c:formatCode>0</c:formatCode>
                <c:ptCount val="4"/>
                <c:pt idx="0">
                  <c:v>40</c:v>
                </c:pt>
                <c:pt idx="1">
                  <c:v>24</c:v>
                </c:pt>
                <c:pt idx="2">
                  <c:v>19</c:v>
                </c:pt>
                <c:pt idx="3">
                  <c:v>20</c:v>
                </c:pt>
              </c:numCache>
            </c:numRef>
          </c:val>
        </c:ser>
        <c:marker val="1"/>
        <c:axId val="145108352"/>
        <c:axId val="145245312"/>
      </c:lineChart>
      <c:catAx>
        <c:axId val="145108352"/>
        <c:scaling>
          <c:orientation val="minMax"/>
        </c:scaling>
        <c:axPos val="b"/>
        <c:numFmt formatCode="General" sourceLinked="0"/>
        <c:tickLblPos val="low"/>
        <c:spPr>
          <a:ln/>
        </c:spPr>
        <c:txPr>
          <a:bodyPr rot="0"/>
          <a:lstStyle/>
          <a:p>
            <a:pPr>
              <a:defRPr lang="en-US" sz="115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5245312"/>
        <c:crosses val="autoZero"/>
        <c:auto val="1"/>
        <c:lblAlgn val="ctr"/>
        <c:lblOffset val="100"/>
        <c:tickLblSkip val="1"/>
      </c:catAx>
      <c:valAx>
        <c:axId val="145245312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4510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831813998395412"/>
          <c:y val="0"/>
          <c:w val="0.58967753555428015"/>
          <c:h val="7.2822871250103491E-2"/>
        </c:manualLayout>
      </c:layout>
      <c:txPr>
        <a:bodyPr/>
        <a:lstStyle/>
        <a:p>
          <a:pPr>
            <a:defRPr lang="en-US"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s-CL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0173693566584602E-2"/>
          <c:y val="0.1551731788967152"/>
          <c:w val="0.95577781758736879"/>
          <c:h val="0.7153878777305177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La Intendencia de Santiago</c:v>
                </c:pt>
                <c:pt idx="1">
                  <c:v>El Gobierno Regional Metropolitano</c:v>
                </c:pt>
              </c:strCache>
            </c:strRef>
          </c:cat>
          <c:val>
            <c:numRef>
              <c:f>Hoja1!$B$2:$B$3</c:f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CA71D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La Intendencia de Santiago</c:v>
                </c:pt>
                <c:pt idx="1">
                  <c:v>El Gobierno Regional Metropolitano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37</c:v>
                </c:pt>
                <c:pt idx="1">
                  <c:v>27</c:v>
                </c:pt>
              </c:numCache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6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La Intendencia de Santiago</c:v>
                </c:pt>
                <c:pt idx="1">
                  <c:v>El Gobierno Regional Metropolitano</c:v>
                </c:pt>
              </c:strCache>
            </c:strRef>
          </c:cat>
          <c:val>
            <c:numRef>
              <c:f>Hoja1!$D$2:$D$3</c:f>
              <c:numCache>
                <c:formatCode>0</c:formatCode>
                <c:ptCount val="2"/>
                <c:pt idx="0">
                  <c:v>24</c:v>
                </c:pt>
                <c:pt idx="1">
                  <c:v>20</c:v>
                </c:pt>
              </c:numCache>
            </c:numRef>
          </c:val>
        </c:ser>
        <c:gapWidth val="200"/>
        <c:overlap val="-1"/>
        <c:axId val="145400192"/>
        <c:axId val="145401728"/>
      </c:barChart>
      <c:catAx>
        <c:axId val="145400192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600"/>
            </a:pPr>
            <a:endParaRPr lang="es-CL"/>
          </a:p>
        </c:txPr>
        <c:crossAx val="145401728"/>
        <c:crosses val="autoZero"/>
        <c:auto val="1"/>
        <c:lblAlgn val="ctr"/>
        <c:lblOffset val="200"/>
        <c:tickLblSkip val="1"/>
      </c:catAx>
      <c:valAx>
        <c:axId val="145401728"/>
        <c:scaling>
          <c:orientation val="minMax"/>
          <c:max val="40"/>
          <c:min val="0"/>
        </c:scaling>
        <c:delete val="1"/>
        <c:axPos val="l"/>
        <c:numFmt formatCode="#,##0" sourceLinked="0"/>
        <c:tickLblPos val="none"/>
        <c:crossAx val="14540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226E-3"/>
          <c:w val="0.44907227568155333"/>
          <c:h val="7.1908587852037339E-2"/>
        </c:manualLayout>
      </c:layout>
      <c:txPr>
        <a:bodyPr/>
        <a:lstStyle/>
        <a:p>
          <a:pPr>
            <a:defRPr sz="16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02036496518095E-3"/>
          <c:y val="0.14182891120127802"/>
          <c:w val="0.98938285812146431"/>
          <c:h val="0.663503782270300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CL" sz="1200" b="1" i="0" u="none" strike="noStrike" kern="1200" baseline="0">
                    <a:solidFill>
                      <a:srgbClr val="7AA51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 formatCode="0">
                  <c:v>63.2</c:v>
                </c:pt>
                <c:pt idx="2" formatCode="0">
                  <c:v>61.7</c:v>
                </c:pt>
                <c:pt idx="3" formatCode="0">
                  <c:v>64.599999999999994</c:v>
                </c:pt>
                <c:pt idx="5" formatCode="0">
                  <c:v>55.6</c:v>
                </c:pt>
                <c:pt idx="6" formatCode="0">
                  <c:v>65.2</c:v>
                </c:pt>
                <c:pt idx="7" formatCode="0">
                  <c:v>68.7</c:v>
                </c:pt>
                <c:pt idx="9" formatCode="0">
                  <c:v>57.5</c:v>
                </c:pt>
                <c:pt idx="10" formatCode="0">
                  <c:v>67.900000000000006</c:v>
                </c:pt>
                <c:pt idx="11" formatCode="0">
                  <c:v>52</c:v>
                </c:pt>
                <c:pt idx="12" formatCode="0">
                  <c:v>69</c:v>
                </c:pt>
                <c:pt idx="14" formatCode="0">
                  <c:v>70.2</c:v>
                </c:pt>
                <c:pt idx="15" formatCode="0">
                  <c:v>69.3</c:v>
                </c:pt>
                <c:pt idx="16" formatCode="0">
                  <c:v>48</c:v>
                </c:pt>
                <c:pt idx="17" formatCode="0">
                  <c:v>68.5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3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3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3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3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3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3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4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4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z="1200" smtClean="0">
                        <a:solidFill>
                          <a:srgbClr val="7030A0"/>
                        </a:solidFill>
                      </a:rPr>
                      <a:t>2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Hoja1!$C$2:$C$19</c:f>
              <c:numCache>
                <c:formatCode>General</c:formatCode>
                <c:ptCount val="18"/>
                <c:pt idx="0" formatCode="0">
                  <c:v>-33</c:v>
                </c:pt>
                <c:pt idx="2" formatCode="0">
                  <c:v>-33</c:v>
                </c:pt>
                <c:pt idx="3" formatCode="0">
                  <c:v>-33</c:v>
                </c:pt>
                <c:pt idx="5" formatCode="0">
                  <c:v>-38</c:v>
                </c:pt>
                <c:pt idx="6" formatCode="0">
                  <c:v>-33</c:v>
                </c:pt>
                <c:pt idx="7" formatCode="0">
                  <c:v>-28</c:v>
                </c:pt>
                <c:pt idx="9" formatCode="0">
                  <c:v>-38</c:v>
                </c:pt>
                <c:pt idx="10" formatCode="0">
                  <c:v>-28</c:v>
                </c:pt>
                <c:pt idx="11" formatCode="0">
                  <c:v>-45</c:v>
                </c:pt>
                <c:pt idx="12" formatCode="0">
                  <c:v>-27</c:v>
                </c:pt>
                <c:pt idx="14" formatCode="0">
                  <c:v>-28</c:v>
                </c:pt>
                <c:pt idx="15" formatCode="0">
                  <c:v>-27</c:v>
                </c:pt>
                <c:pt idx="16" formatCode="0">
                  <c:v>-47</c:v>
                </c:pt>
                <c:pt idx="17" formatCode="0">
                  <c:v>-27</c:v>
                </c:pt>
              </c:numCache>
            </c:numRef>
          </c:val>
        </c:ser>
        <c:gapWidth val="59"/>
        <c:overlap val="100"/>
        <c:axId val="145570432"/>
        <c:axId val="145609088"/>
      </c:barChart>
      <c:catAx>
        <c:axId val="145570432"/>
        <c:scaling>
          <c:orientation val="minMax"/>
        </c:scaling>
        <c:axPos val="b"/>
        <c:numFmt formatCode="General" sourceLinked="0"/>
        <c:tickLblPos val="low"/>
        <c:spPr>
          <a:ln/>
          <a:effectLst/>
        </c:spPr>
        <c:txPr>
          <a:bodyPr rot="-540000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5609088"/>
        <c:crosses val="autoZero"/>
        <c:auto val="1"/>
        <c:lblAlgn val="ctr"/>
        <c:lblOffset val="200"/>
        <c:tickLblSkip val="1"/>
      </c:catAx>
      <c:valAx>
        <c:axId val="145609088"/>
        <c:scaling>
          <c:orientation val="minMax"/>
        </c:scaling>
        <c:delete val="1"/>
        <c:axPos val="l"/>
        <c:numFmt formatCode="0%" sourceLinked="0"/>
        <c:tickLblPos val="none"/>
        <c:crossAx val="14557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037240891198278E-2"/>
          <c:y val="1.3864928942625081E-2"/>
          <c:w val="0.73686993820111668"/>
          <c:h val="5.5970769765408546E-2"/>
        </c:manualLayout>
      </c:layout>
      <c:txPr>
        <a:bodyPr/>
        <a:lstStyle/>
        <a:p>
          <a:pPr>
            <a:defRPr sz="125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343469500752302E-4"/>
          <c:y val="0.23322486040852539"/>
          <c:w val="0.99859843178874308"/>
          <c:h val="0.64439539291879788"/>
        </c:manualLayout>
      </c:layout>
      <c:barChart>
        <c:barDir val="col"/>
        <c:grouping val="clustered"/>
        <c:ser>
          <c:idx val="1"/>
          <c:order val="1"/>
          <c:tx>
            <c:strRef>
              <c:f>Hoja1!$A$3</c:f>
              <c:strCache>
                <c:ptCount val="1"/>
                <c:pt idx="0">
                  <c:v>% Notas 5 a 7</c:v>
                </c:pt>
              </c:strCache>
            </c:strRef>
          </c:tx>
          <c:spPr>
            <a:solidFill>
              <a:srgbClr val="7CA7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Hoja1!$B$1:$E$1</c:f>
              <c:strCache>
                <c:ptCount val="4"/>
                <c:pt idx="0">
                  <c:v>La Intendencia de Santiago</c:v>
                </c:pt>
                <c:pt idx="1">
                  <c:v>El Alcalde o Alcaldesa de su comuna</c:v>
                </c:pt>
                <c:pt idx="2">
                  <c:v>El Consejo Regional Metropolitano</c:v>
                </c:pt>
                <c:pt idx="3">
                  <c:v>El Gobierno Regional Metropolitano</c:v>
                </c:pt>
              </c:strCache>
            </c:strRef>
          </c:cat>
          <c:val>
            <c:numRef>
              <c:f>Hoja1!$B$3:$E$3</c:f>
              <c:numCache>
                <c:formatCode>0</c:formatCode>
                <c:ptCount val="4"/>
                <c:pt idx="0">
                  <c:v>83</c:v>
                </c:pt>
                <c:pt idx="1">
                  <c:v>81</c:v>
                </c:pt>
                <c:pt idx="2">
                  <c:v>73</c:v>
                </c:pt>
                <c:pt idx="3">
                  <c:v>72</c:v>
                </c:pt>
              </c:numCache>
            </c:numRef>
          </c:val>
        </c:ser>
        <c:ser>
          <c:idx val="0"/>
          <c:order val="2"/>
          <c:tx>
            <c:strRef>
              <c:f>Hoja1!$A$4</c:f>
              <c:strCache>
                <c:ptCount val="1"/>
                <c:pt idx="0">
                  <c:v>% Notas 1 a 4</c:v>
                </c:pt>
              </c:strCache>
            </c:strRef>
          </c:tx>
          <c:spPr>
            <a:solidFill>
              <a:srgbClr val="8739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_ ;#,##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>
                    <a:solidFill>
                      <a:srgbClr val="87399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Hoja1!$B$1:$E$1</c:f>
              <c:strCache>
                <c:ptCount val="4"/>
                <c:pt idx="0">
                  <c:v>La Intendencia de Santiago</c:v>
                </c:pt>
                <c:pt idx="1">
                  <c:v>El Alcalde o Alcaldesa de su comuna</c:v>
                </c:pt>
                <c:pt idx="2">
                  <c:v>El Consejo Regional Metropolitano</c:v>
                </c:pt>
                <c:pt idx="3">
                  <c:v>El Gobierno Regional Metropolitano</c:v>
                </c:pt>
              </c:strCache>
            </c:strRef>
          </c:cat>
          <c:val>
            <c:numRef>
              <c:f>Hoja1!$B$4:$E$4</c:f>
              <c:numCache>
                <c:formatCode>0</c:formatCode>
                <c:ptCount val="4"/>
                <c:pt idx="0">
                  <c:v>-16</c:v>
                </c:pt>
                <c:pt idx="1">
                  <c:v>-19</c:v>
                </c:pt>
                <c:pt idx="2">
                  <c:v>-24</c:v>
                </c:pt>
                <c:pt idx="3">
                  <c:v>-25</c:v>
                </c:pt>
              </c:numCache>
            </c:numRef>
          </c:val>
        </c:ser>
        <c:gapWidth val="100"/>
        <c:overlap val="100"/>
        <c:axId val="145789312"/>
        <c:axId val="145790848"/>
      </c:barChart>
      <c:lineChart>
        <c:grouping val="standard"/>
        <c:ser>
          <c:idx val="2"/>
          <c:order val="0"/>
          <c:tx>
            <c:strRef>
              <c:f>Hoja1!$A$2</c:f>
              <c:strCache>
                <c:ptCount val="1"/>
                <c:pt idx="0">
                  <c:v>% Notas 6 a 7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ysClr val="window" lastClr="FFFFFF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400"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Hoja1!$B$1:$E$1</c:f>
              <c:strCache>
                <c:ptCount val="4"/>
                <c:pt idx="0">
                  <c:v>La Intendencia de Santiago</c:v>
                </c:pt>
                <c:pt idx="1">
                  <c:v>El Alcalde o Alcaldesa de su comuna</c:v>
                </c:pt>
                <c:pt idx="2">
                  <c:v>El Consejo Regional Metropolitano</c:v>
                </c:pt>
                <c:pt idx="3">
                  <c:v>El Gobierno Regional Metropolitano</c:v>
                </c:pt>
              </c:strCache>
            </c:strRef>
          </c:cat>
          <c:val>
            <c:numRef>
              <c:f>Hoja1!$B$2:$E$2</c:f>
              <c:numCache>
                <c:formatCode>0</c:formatCode>
                <c:ptCount val="4"/>
                <c:pt idx="0">
                  <c:v>58</c:v>
                </c:pt>
                <c:pt idx="1">
                  <c:v>62</c:v>
                </c:pt>
                <c:pt idx="2">
                  <c:v>43</c:v>
                </c:pt>
                <c:pt idx="3">
                  <c:v>45</c:v>
                </c:pt>
              </c:numCache>
            </c:numRef>
          </c:val>
        </c:ser>
        <c:marker val="1"/>
        <c:axId val="145789312"/>
        <c:axId val="145790848"/>
      </c:lineChart>
      <c:catAx>
        <c:axId val="145789312"/>
        <c:scaling>
          <c:orientation val="minMax"/>
        </c:scaling>
        <c:axPos val="b"/>
        <c:numFmt formatCode="General" sourceLinked="0"/>
        <c:tickLblPos val="low"/>
        <c:spPr>
          <a:ln/>
        </c:spPr>
        <c:txPr>
          <a:bodyPr rot="0"/>
          <a:lstStyle/>
          <a:p>
            <a:pPr>
              <a:defRPr lang="en-US" sz="11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5790848"/>
        <c:crosses val="autoZero"/>
        <c:auto val="1"/>
        <c:lblAlgn val="ctr"/>
        <c:lblOffset val="100"/>
        <c:tickLblSkip val="1"/>
      </c:catAx>
      <c:valAx>
        <c:axId val="145790848"/>
        <c:scaling>
          <c:orientation val="minMax"/>
        </c:scaling>
        <c:delete val="1"/>
        <c:axPos val="l"/>
        <c:numFmt formatCode="0" sourceLinked="1"/>
        <c:majorTickMark val="none"/>
        <c:tickLblPos val="none"/>
        <c:crossAx val="14578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054164774683522"/>
          <c:y val="0"/>
          <c:w val="0.59114005857462271"/>
          <c:h val="8.6431097905297447E-2"/>
        </c:manualLayout>
      </c:layout>
      <c:txPr>
        <a:bodyPr/>
        <a:lstStyle/>
        <a:p>
          <a:pPr>
            <a:defRPr lang="en-US"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s-CL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6499849764631291E-2"/>
                  <c:y val="2.245679650849000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74979690403858"/>
                      <c:h val="0.260494189037030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4732914900010016E-2"/>
                  <c:y val="-2.8747602546198112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69236247899486"/>
                      <c:h val="0.215655637557126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5422717813463539E-2"/>
                  <c:y val="-1.3429968982831342E-3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277156433968765E-2"/>
                  <c:y val="-0.25608822911837131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382072792023974E-3"/>
                  <c:y val="5.059898063392448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2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D/E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19</c:v>
                </c:pt>
                <c:pt idx="2" formatCode="0">
                  <c:v>25</c:v>
                </c:pt>
                <c:pt idx="3" formatCode="0">
                  <c:v>46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02036496518095E-3"/>
          <c:y val="0.129425877001107"/>
          <c:w val="0.98938285812146409"/>
          <c:h val="0.66806638823611053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% Alta importancia (Notas 5 a 7)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CL" sz="1200" b="1" i="0" u="none" strike="noStrike" kern="1200" baseline="0">
                    <a:solidFill>
                      <a:srgbClr val="7AA51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 formatCode="0">
                  <c:v>82.9</c:v>
                </c:pt>
                <c:pt idx="2" formatCode="0">
                  <c:v>80.599999999999994</c:v>
                </c:pt>
                <c:pt idx="3" formatCode="0">
                  <c:v>85.2</c:v>
                </c:pt>
                <c:pt idx="5" formatCode="0">
                  <c:v>82.5</c:v>
                </c:pt>
                <c:pt idx="6" formatCode="0">
                  <c:v>82</c:v>
                </c:pt>
                <c:pt idx="7" formatCode="0">
                  <c:v>84.6</c:v>
                </c:pt>
                <c:pt idx="9" formatCode="0">
                  <c:v>85.4</c:v>
                </c:pt>
                <c:pt idx="10" formatCode="0">
                  <c:v>75.900000000000006</c:v>
                </c:pt>
                <c:pt idx="11" formatCode="0">
                  <c:v>78.2</c:v>
                </c:pt>
                <c:pt idx="12" formatCode="0">
                  <c:v>88.5</c:v>
                </c:pt>
                <c:pt idx="14" formatCode="0">
                  <c:v>91.9</c:v>
                </c:pt>
                <c:pt idx="15" formatCode="0">
                  <c:v>87.9</c:v>
                </c:pt>
                <c:pt idx="16" formatCode="0">
                  <c:v>64.8</c:v>
                </c:pt>
                <c:pt idx="17" formatCode="0">
                  <c:v>92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Baja importancia (Notas 1 a 4)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12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Hoja1!$C$2:$C$19</c:f>
              <c:numCache>
                <c:formatCode>General</c:formatCode>
                <c:ptCount val="18"/>
                <c:pt idx="0" formatCode="0">
                  <c:v>-16</c:v>
                </c:pt>
                <c:pt idx="2" formatCode="0">
                  <c:v>-19</c:v>
                </c:pt>
                <c:pt idx="3" formatCode="0">
                  <c:v>-13</c:v>
                </c:pt>
                <c:pt idx="5" formatCode="0">
                  <c:v>-16</c:v>
                </c:pt>
                <c:pt idx="6" formatCode="0">
                  <c:v>-17</c:v>
                </c:pt>
                <c:pt idx="7" formatCode="0">
                  <c:v>-14</c:v>
                </c:pt>
                <c:pt idx="9" formatCode="0">
                  <c:v>-15</c:v>
                </c:pt>
                <c:pt idx="10" formatCode="0">
                  <c:v>-24</c:v>
                </c:pt>
                <c:pt idx="11" formatCode="0">
                  <c:v>-21</c:v>
                </c:pt>
                <c:pt idx="12" formatCode="0">
                  <c:v>-10</c:v>
                </c:pt>
                <c:pt idx="14" formatCode="0">
                  <c:v>-7</c:v>
                </c:pt>
                <c:pt idx="15" formatCode="0">
                  <c:v>-10</c:v>
                </c:pt>
                <c:pt idx="16" formatCode="0">
                  <c:v>-34</c:v>
                </c:pt>
                <c:pt idx="17" formatCode="0">
                  <c:v>-7</c:v>
                </c:pt>
              </c:numCache>
            </c:numRef>
          </c:val>
        </c:ser>
        <c:gapWidth val="59"/>
        <c:overlap val="100"/>
        <c:axId val="145901440"/>
        <c:axId val="145902976"/>
      </c:barChart>
      <c:catAx>
        <c:axId val="145901440"/>
        <c:scaling>
          <c:orientation val="minMax"/>
        </c:scaling>
        <c:axPos val="b"/>
        <c:numFmt formatCode="General" sourceLinked="0"/>
        <c:tickLblPos val="low"/>
        <c:spPr>
          <a:ln/>
          <a:effectLst/>
        </c:spPr>
        <c:txPr>
          <a:bodyPr rot="-540000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5902976"/>
        <c:crosses val="autoZero"/>
        <c:auto val="1"/>
        <c:lblAlgn val="ctr"/>
        <c:lblOffset val="200"/>
        <c:tickLblSkip val="1"/>
      </c:catAx>
      <c:valAx>
        <c:axId val="145902976"/>
        <c:scaling>
          <c:orientation val="minMax"/>
          <c:max val="110"/>
          <c:min val="-55"/>
        </c:scaling>
        <c:delete val="1"/>
        <c:axPos val="l"/>
        <c:numFmt formatCode="0%" sourceLinked="0"/>
        <c:tickLblPos val="none"/>
        <c:crossAx val="145901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793413206696951E-2"/>
          <c:y val="5.4927790499352024E-3"/>
          <c:w val="0.69390190093157655"/>
          <c:h val="5.4448145462629265E-2"/>
        </c:manualLayout>
      </c:layout>
      <c:txPr>
        <a:bodyPr/>
        <a:lstStyle/>
        <a:p>
          <a:pPr>
            <a:defRPr sz="125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0173693566584602E-2"/>
          <c:y val="0.16574753754056562"/>
          <c:w val="0.95577781758736879"/>
          <c:h val="0.7341127559362845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Conocimiento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4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El alcalde o alcaldesa de su comuna</c:v>
                </c:pt>
                <c:pt idx="1">
                  <c:v>La Intendencia de Santiago</c:v>
                </c:pt>
                <c:pt idx="2">
                  <c:v>El Gobierno regional Metropolitano</c:v>
                </c:pt>
                <c:pt idx="3">
                  <c:v>El Consejo regional Metropolitano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93</c:v>
                </c:pt>
                <c:pt idx="1">
                  <c:v>75</c:v>
                </c:pt>
                <c:pt idx="2">
                  <c:v>46</c:v>
                </c:pt>
                <c:pt idx="3">
                  <c:v>37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Evaluación (Notas 5 a 7)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El alcalde o alcaldesa de su comuna</c:v>
                </c:pt>
                <c:pt idx="1">
                  <c:v>La Intendencia de Santiago</c:v>
                </c:pt>
                <c:pt idx="2">
                  <c:v>El Gobierno regional Metropolitano</c:v>
                </c:pt>
                <c:pt idx="3">
                  <c:v>El Consejo regional Metropolitano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67</c:v>
                </c:pt>
                <c:pt idx="1">
                  <c:v>63</c:v>
                </c:pt>
                <c:pt idx="2">
                  <c:v>48</c:v>
                </c:pt>
                <c:pt idx="3">
                  <c:v>51</c:v>
                </c:pt>
              </c:numCache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Importancia (Notas 5 a 7)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El alcalde o alcaldesa de su comuna</c:v>
                </c:pt>
                <c:pt idx="1">
                  <c:v>La Intendencia de Santiago</c:v>
                </c:pt>
                <c:pt idx="2">
                  <c:v>El Gobierno regional Metropolitano</c:v>
                </c:pt>
                <c:pt idx="3">
                  <c:v>El Consejo regional Metropolitano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81</c:v>
                </c:pt>
                <c:pt idx="1">
                  <c:v>83</c:v>
                </c:pt>
                <c:pt idx="2">
                  <c:v>72</c:v>
                </c:pt>
                <c:pt idx="3">
                  <c:v>73</c:v>
                </c:pt>
              </c:numCache>
            </c:numRef>
          </c:val>
        </c:ser>
        <c:gapWidth val="180"/>
        <c:overlap val="-1"/>
        <c:axId val="145999360"/>
        <c:axId val="146000896"/>
      </c:barChart>
      <c:catAx>
        <c:axId val="145999360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150"/>
            </a:pPr>
            <a:endParaRPr lang="es-CL"/>
          </a:p>
        </c:txPr>
        <c:crossAx val="146000896"/>
        <c:crosses val="autoZero"/>
        <c:auto val="1"/>
        <c:lblAlgn val="ctr"/>
        <c:lblOffset val="200"/>
        <c:tickLblSkip val="1"/>
      </c:catAx>
      <c:valAx>
        <c:axId val="146000896"/>
        <c:scaling>
          <c:orientation val="minMax"/>
          <c:max val="95"/>
          <c:min val="0"/>
        </c:scaling>
        <c:delete val="1"/>
        <c:axPos val="l"/>
        <c:numFmt formatCode="#,##0" sourceLinked="0"/>
        <c:tickLblPos val="none"/>
        <c:crossAx val="145999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226E-3"/>
          <c:w val="0.82833838203529053"/>
          <c:h val="6.6994960090799929E-2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2.2657590233153356E-2"/>
                  <c:y val="0.14388073831307957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18799400862615"/>
                      <c:h val="0.2842997929953346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9534139336397099E-2"/>
                  <c:y val="-7.472759480486869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05951920677757"/>
                      <c:h val="0.207799276177887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2371832693154137E-2"/>
                  <c:y val="1.3270855276803203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17385073179291E-2"/>
                  <c:y val="-8.77530178657138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093505817153546E-3"/>
                  <c:y val="1.081375625141914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2309985867092E-2"/>
                  <c:y val="2.180053260286129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35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Siga siendo nombrado por la Presidenta de la República</c:v>
                </c:pt>
                <c:pt idx="1">
                  <c:v>Sea electo a través de votación directa de los ciudadanos</c:v>
                </c:pt>
                <c:pt idx="2">
                  <c:v>No sabe, no responde</c:v>
                </c:pt>
              </c:strCache>
            </c:strRef>
          </c:cat>
          <c:val>
            <c:numRef>
              <c:f>Hoja1!$B$2:$B$4</c:f>
              <c:numCache>
                <c:formatCode>0</c:formatCode>
                <c:ptCount val="3"/>
                <c:pt idx="0">
                  <c:v>25</c:v>
                </c:pt>
                <c:pt idx="1">
                  <c:v>71</c:v>
                </c:pt>
                <c:pt idx="2">
                  <c:v>4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27182504006612379"/>
          <c:y val="0.12105804522748059"/>
          <c:w val="0.7000561327767989"/>
          <c:h val="0.84890854388541792"/>
        </c:manualLayout>
      </c:layout>
      <c:barChart>
        <c:barDir val="bar"/>
        <c:grouping val="stacked"/>
        <c:ser>
          <c:idx val="1"/>
          <c:order val="0"/>
          <c:tx>
            <c:strRef>
              <c:f>Hoja1!$B$1</c:f>
              <c:strCache>
                <c:ptCount val="1"/>
                <c:pt idx="0">
                  <c:v>% No</c:v>
                </c:pt>
              </c:strCache>
            </c:strRef>
          </c:tx>
          <c:spPr>
            <a:solidFill>
              <a:srgbClr val="7B2C88"/>
            </a:solidFill>
            <a:ln w="9525">
              <a:solidFill>
                <a:prstClr val="white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0.12971185096243745"/>
                  <c:y val="2.678756597223536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3.6642805478195442E-2"/>
                      <c:h val="4.780761659376967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702474825087767"/>
                  <c:y val="7.656089965817624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901059057218059"/>
                  <c:y val="2.56561730804448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743989470480844"/>
                  <c:y val="-7.46540353642797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932922589955024"/>
                  <c:y val="2.605583911076194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372796470471865"/>
                  <c:y val="-7.495030520764749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017635808694806"/>
                  <c:y val="2.67259259377089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701189398353093"/>
                  <c:y val="3.9767764219822373E-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0785468619922138"/>
                  <c:y val="2.568997568002388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7539562604683619E-2"/>
                  <c:y val="-2.40495554063380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0117063282656271E-2"/>
                  <c:y val="7.696056568849230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2.7408554145761519E-2"/>
                      <c:h val="4.4570715933093918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8.5928362364401392E-2"/>
                  <c:y val="2.70944905714652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3359840931107284E-2"/>
                  <c:y val="2.0198665999302741E-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1402050339191434E-2"/>
                  <c:y val="7.785330249598924E-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9858375733953292E-2"/>
                  <c:y val="2.0198666001654211E-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3915833929593523E-2"/>
                  <c:y val="-2.67226200455841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11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Plan integral para Bajos de Mena y La Legua</c:v>
                </c:pt>
                <c:pt idx="1">
                  <c:v>Parque Nacional Río Clarillo</c:v>
                </c:pt>
                <c:pt idx="2">
                  <c:v>Proyecto nueva Alameda-Providencia</c:v>
                </c:pt>
                <c:pt idx="3">
                  <c:v>Aplicación para celulares 'Aire Santiago' para restricción vehicular</c:v>
                </c:pt>
                <c:pt idx="4">
                  <c:v>Programa para reinsertar socialmente a personas con condenas</c:v>
                </c:pt>
                <c:pt idx="5">
                  <c:v>Campaña contra microbasurales y vertederos ilegales</c:v>
                </c:pt>
                <c:pt idx="6">
                  <c:v>Programa para evitar deserción y mejorar convivencia escolar</c:v>
                </c:pt>
                <c:pt idx="7">
                  <c:v>Plan de Invierno</c:v>
                </c:pt>
                <c:pt idx="8">
                  <c:v>Nuevo parque metropolitano en Cerro Chena</c:v>
                </c:pt>
                <c:pt idx="9">
                  <c:v>Plan de pavimentación de veredas</c:v>
                </c:pt>
                <c:pt idx="10">
                  <c:v>Plan Santiago recicla</c:v>
                </c:pt>
                <c:pt idx="11">
                  <c:v>Mapocho pedaleable</c:v>
                </c:pt>
                <c:pt idx="12">
                  <c:v>Metro-tren Rancagua express</c:v>
                </c:pt>
                <c:pt idx="13">
                  <c:v>Programa sobre tenencia responsable de mascotas</c:v>
                </c:pt>
                <c:pt idx="14">
                  <c:v>Sistema de bicicletas públicas naranjas</c:v>
                </c:pt>
                <c:pt idx="15">
                  <c:v>Mejoramiento seguridad en estadios</c:v>
                </c:pt>
              </c:strCache>
            </c:strRef>
          </c:cat>
          <c:val>
            <c:numRef>
              <c:f>Hoja1!$B$2:$B$17</c:f>
              <c:numCache>
                <c:formatCode>0</c:formatCode>
                <c:ptCount val="16"/>
                <c:pt idx="0">
                  <c:v>-78</c:v>
                </c:pt>
                <c:pt idx="1">
                  <c:v>-76</c:v>
                </c:pt>
                <c:pt idx="2">
                  <c:v>-70</c:v>
                </c:pt>
                <c:pt idx="3">
                  <c:v>-69</c:v>
                </c:pt>
                <c:pt idx="4">
                  <c:v>-70</c:v>
                </c:pt>
                <c:pt idx="5">
                  <c:v>-67</c:v>
                </c:pt>
                <c:pt idx="6">
                  <c:v>-63</c:v>
                </c:pt>
                <c:pt idx="7">
                  <c:v>-63</c:v>
                </c:pt>
                <c:pt idx="8">
                  <c:v>-63</c:v>
                </c:pt>
                <c:pt idx="9">
                  <c:v>-55</c:v>
                </c:pt>
                <c:pt idx="10">
                  <c:v>-51</c:v>
                </c:pt>
                <c:pt idx="11">
                  <c:v>-42</c:v>
                </c:pt>
                <c:pt idx="12">
                  <c:v>-37</c:v>
                </c:pt>
                <c:pt idx="13">
                  <c:v>-35</c:v>
                </c:pt>
                <c:pt idx="14">
                  <c:v>-28</c:v>
                </c:pt>
                <c:pt idx="15">
                  <c:v>-26</c:v>
                </c:pt>
              </c:numCache>
            </c:numRef>
          </c:val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% Si</c:v>
                </c:pt>
              </c:strCache>
            </c:strRef>
          </c:tx>
          <c:spPr>
            <a:solidFill>
              <a:srgbClr val="7CA71D"/>
            </a:solidFill>
            <a:ln w="9525">
              <a:solidFill>
                <a:prstClr val="white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5.5267187705931434E-2"/>
                  <c:y val="-2.6837967513273896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253985367148722E-2"/>
                  <c:y val="-1.2625270942748521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0518037386229555E-2"/>
                      <c:h val="5.277222078505940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3803168676022745E-2"/>
                  <c:y val="-9.4057368111345914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971140387993202E-2"/>
                  <c:y val="2.8298331065023291E-4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4459934982932579E-2"/>
                  <c:y val="-9.4057368111345914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985786416473963E-2"/>
                  <c:y val="-5.130461163822919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03113661939448E-2"/>
                  <c:y val="-2.6722835117077622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5383510854065736E-2"/>
                  <c:y val="-2.5652305819114656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3985027452854929E-2"/>
                  <c:y val="-2.5979524208303191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2633747563202797E-2"/>
                  <c:y val="7.9933206063139474E-5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9859895111829027E-2"/>
                  <c:y val="2.485286424339097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0597375571307355"/>
                  <c:y val="2.126978868801976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0945638186450286"/>
                  <c:y val="-4.6295770689103878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1635998953106043"/>
                  <c:y val="-2.531019353181291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3511405254992828"/>
                  <c:y val="-5.1304611638229632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.13442663870243743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Plan integral para Bajos de Mena y La Legua</c:v>
                </c:pt>
                <c:pt idx="1">
                  <c:v>Parque Nacional Río Clarillo</c:v>
                </c:pt>
                <c:pt idx="2">
                  <c:v>Proyecto nueva Alameda-Providencia</c:v>
                </c:pt>
                <c:pt idx="3">
                  <c:v>Aplicación para celulares 'Aire Santiago' para restricción vehicular</c:v>
                </c:pt>
                <c:pt idx="4">
                  <c:v>Programa para reinsertar socialmente a personas con condenas</c:v>
                </c:pt>
                <c:pt idx="5">
                  <c:v>Campaña contra microbasurales y vertederos ilegales</c:v>
                </c:pt>
                <c:pt idx="6">
                  <c:v>Programa para evitar deserción y mejorar convivencia escolar</c:v>
                </c:pt>
                <c:pt idx="7">
                  <c:v>Plan de Invierno</c:v>
                </c:pt>
                <c:pt idx="8">
                  <c:v>Nuevo parque metropolitano en Cerro Chena</c:v>
                </c:pt>
                <c:pt idx="9">
                  <c:v>Plan de pavimentación de veredas</c:v>
                </c:pt>
                <c:pt idx="10">
                  <c:v>Plan Santiago recicla</c:v>
                </c:pt>
                <c:pt idx="11">
                  <c:v>Mapocho pedaleable</c:v>
                </c:pt>
                <c:pt idx="12">
                  <c:v>Metro-tren Rancagua express</c:v>
                </c:pt>
                <c:pt idx="13">
                  <c:v>Programa sobre tenencia responsable de mascotas</c:v>
                </c:pt>
                <c:pt idx="14">
                  <c:v>Sistema de bicicletas públicas naranjas</c:v>
                </c:pt>
                <c:pt idx="15">
                  <c:v>Mejoramiento seguridad en estadios</c:v>
                </c:pt>
              </c:strCache>
            </c:strRef>
          </c:cat>
          <c:val>
            <c:numRef>
              <c:f>Hoja1!$C$2:$C$17</c:f>
              <c:numCache>
                <c:formatCode>0</c:formatCode>
                <c:ptCount val="16"/>
                <c:pt idx="0">
                  <c:v>21</c:v>
                </c:pt>
                <c:pt idx="1">
                  <c:v>23</c:v>
                </c:pt>
                <c:pt idx="2">
                  <c:v>28</c:v>
                </c:pt>
                <c:pt idx="3">
                  <c:v>29</c:v>
                </c:pt>
                <c:pt idx="4">
                  <c:v>29</c:v>
                </c:pt>
                <c:pt idx="5">
                  <c:v>31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44</c:v>
                </c:pt>
                <c:pt idx="10">
                  <c:v>48</c:v>
                </c:pt>
                <c:pt idx="11">
                  <c:v>57</c:v>
                </c:pt>
                <c:pt idx="12">
                  <c:v>62</c:v>
                </c:pt>
                <c:pt idx="13">
                  <c:v>65</c:v>
                </c:pt>
                <c:pt idx="14">
                  <c:v>71</c:v>
                </c:pt>
                <c:pt idx="15">
                  <c:v>72</c:v>
                </c:pt>
              </c:numCache>
            </c:numRef>
          </c:val>
        </c:ser>
        <c:dLbls>
          <c:showVal val="1"/>
        </c:dLbls>
        <c:gapWidth val="62"/>
        <c:overlap val="100"/>
        <c:axId val="146308096"/>
        <c:axId val="144900864"/>
      </c:barChart>
      <c:catAx>
        <c:axId val="146308096"/>
        <c:scaling>
          <c:orientation val="minMax"/>
        </c:scaling>
        <c:axPos val="l"/>
        <c:numFmt formatCode="General" sourceLinked="1"/>
        <c:tickLblPos val="low"/>
        <c:txPr>
          <a:bodyPr/>
          <a:lstStyle/>
          <a:p>
            <a:pPr>
              <a:defRPr lang="es-ES"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4900864"/>
        <c:crosses val="autoZero"/>
        <c:auto val="1"/>
        <c:lblAlgn val="ctr"/>
        <c:lblOffset val="100"/>
      </c:catAx>
      <c:valAx>
        <c:axId val="144900864"/>
        <c:scaling>
          <c:orientation val="minMax"/>
          <c:max val="85"/>
          <c:min val="-95"/>
        </c:scaling>
        <c:delete val="1"/>
        <c:axPos val="b"/>
        <c:numFmt formatCode="0" sourceLinked="1"/>
        <c:tickLblPos val="none"/>
        <c:crossAx val="146308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5334151791102062"/>
          <c:y val="8.1018866026180709E-3"/>
          <c:w val="0.50801048976367746"/>
          <c:h val="6.3322509620143422E-2"/>
        </c:manualLayout>
      </c:layout>
      <c:txPr>
        <a:bodyPr/>
        <a:lstStyle/>
        <a:p>
          <a:pPr>
            <a:defRPr lang="es-ES"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400">
          <a:latin typeface="+mj-lt"/>
        </a:defRPr>
      </a:pPr>
      <a:endParaRPr lang="es-CL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68E-2"/>
          <c:y val="0.10616950130097209"/>
          <c:w val="0.96958545546291097"/>
          <c:h val="0.7799170034438004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Sistema de bicicletas públicas naranjas</c:v>
                </c:pt>
                <c:pt idx="1">
                  <c:v>Programa sobre tenencia responsable de mascotas</c:v>
                </c:pt>
                <c:pt idx="2">
                  <c:v>Plan Santiago recicla</c:v>
                </c:pt>
                <c:pt idx="3">
                  <c:v>Plan de pavimentación de veredas</c:v>
                </c:pt>
                <c:pt idx="4">
                  <c:v>Nuevo parque metropolitano en Cerro Chena</c:v>
                </c:pt>
                <c:pt idx="5">
                  <c:v>Programa para evitar deserción y mejorar convivencia escolar</c:v>
                </c:pt>
                <c:pt idx="6">
                  <c:v>Campaña contra microbasurales y vertederos ilegales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49</c:v>
                </c:pt>
                <c:pt idx="1">
                  <c:v>31</c:v>
                </c:pt>
                <c:pt idx="2">
                  <c:v>44</c:v>
                </c:pt>
                <c:pt idx="3">
                  <c:v>35</c:v>
                </c:pt>
                <c:pt idx="4">
                  <c:v>36</c:v>
                </c:pt>
                <c:pt idx="5">
                  <c:v>33</c:v>
                </c:pt>
                <c:pt idx="6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B2C88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B2C8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Sistema de bicicletas públicas naranjas</c:v>
                </c:pt>
                <c:pt idx="1">
                  <c:v>Programa sobre tenencia responsable de mascotas</c:v>
                </c:pt>
                <c:pt idx="2">
                  <c:v>Plan Santiago recicla</c:v>
                </c:pt>
                <c:pt idx="3">
                  <c:v>Plan de pavimentación de veredas</c:v>
                </c:pt>
                <c:pt idx="4">
                  <c:v>Nuevo parque metropolitano en Cerro Chena</c:v>
                </c:pt>
                <c:pt idx="5">
                  <c:v>Programa para evitar deserción y mejorar convivencia escolar</c:v>
                </c:pt>
                <c:pt idx="6">
                  <c:v>Campaña contra microbasurales y vertederos ilegales</c:v>
                </c:pt>
              </c:strCache>
            </c:strRef>
          </c:cat>
          <c:val>
            <c:numRef>
              <c:f>Hoja1!$C$2:$C$8</c:f>
              <c:numCache>
                <c:formatCode>0</c:formatCode>
                <c:ptCount val="7"/>
                <c:pt idx="0">
                  <c:v>71</c:v>
                </c:pt>
                <c:pt idx="1">
                  <c:v>65</c:v>
                </c:pt>
                <c:pt idx="2">
                  <c:v>48</c:v>
                </c:pt>
                <c:pt idx="3">
                  <c:v>44</c:v>
                </c:pt>
                <c:pt idx="4">
                  <c:v>36</c:v>
                </c:pt>
                <c:pt idx="5">
                  <c:v>34</c:v>
                </c:pt>
                <c:pt idx="6">
                  <c:v>31</c:v>
                </c:pt>
              </c:numCache>
            </c:numRef>
          </c:val>
        </c:ser>
        <c:gapWidth val="84"/>
        <c:axId val="146373248"/>
        <c:axId val="146399616"/>
      </c:barChart>
      <c:catAx>
        <c:axId val="146373248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6399616"/>
        <c:crosses val="autoZero"/>
        <c:auto val="1"/>
        <c:lblAlgn val="ctr"/>
        <c:lblOffset val="100"/>
      </c:catAx>
      <c:valAx>
        <c:axId val="146399616"/>
        <c:scaling>
          <c:orientation val="minMax"/>
          <c:max val="80"/>
          <c:min val="0"/>
        </c:scaling>
        <c:delete val="1"/>
        <c:axPos val="l"/>
        <c:numFmt formatCode="0" sourceLinked="1"/>
        <c:tickLblPos val="none"/>
        <c:crossAx val="146373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547014458882093E-2"/>
          <c:y val="1.2487497411610817E-2"/>
          <c:w val="0.29872584698292698"/>
          <c:h val="6.7955818202240489E-2"/>
        </c:manualLayout>
      </c:layout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0343469500752302E-4"/>
          <c:y val="0.15955387436726473"/>
          <c:w val="0.99859843178874308"/>
          <c:h val="0.41323945773349374"/>
        </c:manualLayout>
      </c:layout>
      <c:barChart>
        <c:barDir val="col"/>
        <c:grouping val="clustered"/>
        <c:ser>
          <c:idx val="1"/>
          <c:order val="1"/>
          <c:tx>
            <c:strRef>
              <c:f>Hoja1!$C$1</c:f>
              <c:strCache>
                <c:ptCount val="1"/>
                <c:pt idx="0">
                  <c:v>% Evaluación positiva (Notas 5 a 7)</c:v>
                </c:pt>
              </c:strCache>
            </c:strRef>
          </c:tx>
          <c:spPr>
            <a:solidFill>
              <a:srgbClr val="7CA71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Bicicletas públicas naranjas</c:v>
                </c:pt>
                <c:pt idx="1">
                  <c:v>Plan de Invierno</c:v>
                </c:pt>
                <c:pt idx="2">
                  <c:v>Metro-tren Rancagua </c:v>
                </c:pt>
                <c:pt idx="3">
                  <c:v>Plan Santiago recicla</c:v>
                </c:pt>
                <c:pt idx="4">
                  <c:v>Parque Nacional Río Clarillo</c:v>
                </c:pt>
                <c:pt idx="5">
                  <c:v>Programa sobre mascotas</c:v>
                </c:pt>
                <c:pt idx="6">
                  <c:v>Plan integral para Bajos de Mena y La Legua</c:v>
                </c:pt>
                <c:pt idx="7">
                  <c:v>Aplicación para celulares 'Aire Santiago' </c:v>
                </c:pt>
                <c:pt idx="8">
                  <c:v>Campaña contra microbasurales/vertederos </c:v>
                </c:pt>
                <c:pt idx="9">
                  <c:v>Mapocho pedaleable</c:v>
                </c:pt>
                <c:pt idx="10">
                  <c:v>Proyecto nueva Alameda-Providencia</c:v>
                </c:pt>
                <c:pt idx="11">
                  <c:v>Nuevo parque en Cerro Chena</c:v>
                </c:pt>
                <c:pt idx="12">
                  <c:v>Plan pavimentación veredas</c:v>
                </c:pt>
                <c:pt idx="13">
                  <c:v>Programa para deserción y convivencia escolar</c:v>
                </c:pt>
                <c:pt idx="14">
                  <c:v>Programa de reinserción social</c:v>
                </c:pt>
                <c:pt idx="15">
                  <c:v>Mejoramiento seguridad en estadios</c:v>
                </c:pt>
              </c:strCache>
            </c:strRef>
          </c:cat>
          <c:val>
            <c:numRef>
              <c:f>Hoja1!$C$2:$C$17</c:f>
              <c:numCache>
                <c:formatCode>0</c:formatCode>
                <c:ptCount val="16"/>
                <c:pt idx="0">
                  <c:v>89</c:v>
                </c:pt>
                <c:pt idx="1">
                  <c:v>87</c:v>
                </c:pt>
                <c:pt idx="2">
                  <c:v>87</c:v>
                </c:pt>
                <c:pt idx="3">
                  <c:v>87</c:v>
                </c:pt>
                <c:pt idx="4">
                  <c:v>85</c:v>
                </c:pt>
                <c:pt idx="5">
                  <c:v>84</c:v>
                </c:pt>
                <c:pt idx="6">
                  <c:v>84</c:v>
                </c:pt>
                <c:pt idx="7">
                  <c:v>83</c:v>
                </c:pt>
                <c:pt idx="8">
                  <c:v>82</c:v>
                </c:pt>
                <c:pt idx="9">
                  <c:v>81</c:v>
                </c:pt>
                <c:pt idx="10">
                  <c:v>80</c:v>
                </c:pt>
                <c:pt idx="11">
                  <c:v>79</c:v>
                </c:pt>
                <c:pt idx="12">
                  <c:v>79</c:v>
                </c:pt>
                <c:pt idx="13">
                  <c:v>77</c:v>
                </c:pt>
                <c:pt idx="14">
                  <c:v>73</c:v>
                </c:pt>
                <c:pt idx="15">
                  <c:v>60</c:v>
                </c:pt>
              </c:numCache>
            </c:numRef>
          </c:val>
        </c:ser>
        <c:ser>
          <c:idx val="0"/>
          <c:order val="2"/>
          <c:tx>
            <c:strRef>
              <c:f>Hoja1!$D$1</c:f>
              <c:strCache>
                <c:ptCount val="1"/>
                <c:pt idx="0">
                  <c:v>% Evaluación negativa (Notas 1 a 4)</c:v>
                </c:pt>
              </c:strCache>
            </c:strRef>
          </c:tx>
          <c:spPr>
            <a:solidFill>
              <a:srgbClr val="8739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#,##0_ ;#,##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>
                    <a:solidFill>
                      <a:srgbClr val="87399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Bicicletas públicas naranjas</c:v>
                </c:pt>
                <c:pt idx="1">
                  <c:v>Plan de Invierno</c:v>
                </c:pt>
                <c:pt idx="2">
                  <c:v>Metro-tren Rancagua </c:v>
                </c:pt>
                <c:pt idx="3">
                  <c:v>Plan Santiago recicla</c:v>
                </c:pt>
                <c:pt idx="4">
                  <c:v>Parque Nacional Río Clarillo</c:v>
                </c:pt>
                <c:pt idx="5">
                  <c:v>Programa sobre mascotas</c:v>
                </c:pt>
                <c:pt idx="6">
                  <c:v>Plan integral para Bajos de Mena y La Legua</c:v>
                </c:pt>
                <c:pt idx="7">
                  <c:v>Aplicación para celulares 'Aire Santiago' </c:v>
                </c:pt>
                <c:pt idx="8">
                  <c:v>Campaña contra microbasurales/vertederos </c:v>
                </c:pt>
                <c:pt idx="9">
                  <c:v>Mapocho pedaleable</c:v>
                </c:pt>
                <c:pt idx="10">
                  <c:v>Proyecto nueva Alameda-Providencia</c:v>
                </c:pt>
                <c:pt idx="11">
                  <c:v>Nuevo parque en Cerro Chena</c:v>
                </c:pt>
                <c:pt idx="12">
                  <c:v>Plan pavimentación veredas</c:v>
                </c:pt>
                <c:pt idx="13">
                  <c:v>Programa para deserción y convivencia escolar</c:v>
                </c:pt>
                <c:pt idx="14">
                  <c:v>Programa de reinserción social</c:v>
                </c:pt>
                <c:pt idx="15">
                  <c:v>Mejoramiento seguridad en estadios</c:v>
                </c:pt>
              </c:strCache>
            </c:strRef>
          </c:cat>
          <c:val>
            <c:numRef>
              <c:f>Hoja1!$D$2:$D$17</c:f>
              <c:numCache>
                <c:formatCode>0</c:formatCode>
                <c:ptCount val="16"/>
                <c:pt idx="0">
                  <c:v>-11</c:v>
                </c:pt>
                <c:pt idx="1">
                  <c:v>-11</c:v>
                </c:pt>
                <c:pt idx="2">
                  <c:v>-12</c:v>
                </c:pt>
                <c:pt idx="3">
                  <c:v>-13</c:v>
                </c:pt>
                <c:pt idx="4">
                  <c:v>-13</c:v>
                </c:pt>
                <c:pt idx="5">
                  <c:v>-16</c:v>
                </c:pt>
                <c:pt idx="6">
                  <c:v>-15</c:v>
                </c:pt>
                <c:pt idx="7">
                  <c:v>-16</c:v>
                </c:pt>
                <c:pt idx="8">
                  <c:v>-18</c:v>
                </c:pt>
                <c:pt idx="9">
                  <c:v>-19</c:v>
                </c:pt>
                <c:pt idx="10">
                  <c:v>-18</c:v>
                </c:pt>
                <c:pt idx="11">
                  <c:v>-18</c:v>
                </c:pt>
                <c:pt idx="12">
                  <c:v>-21</c:v>
                </c:pt>
                <c:pt idx="13">
                  <c:v>-23</c:v>
                </c:pt>
                <c:pt idx="14">
                  <c:v>-27</c:v>
                </c:pt>
                <c:pt idx="15">
                  <c:v>-39</c:v>
                </c:pt>
              </c:numCache>
            </c:numRef>
          </c:val>
        </c:ser>
        <c:gapWidth val="60"/>
        <c:overlap val="100"/>
        <c:axId val="146473728"/>
        <c:axId val="146475264"/>
      </c:barChart>
      <c:lineChart>
        <c:grouping val="standard"/>
        <c:ser>
          <c:idx val="2"/>
          <c:order val="0"/>
          <c:tx>
            <c:strRef>
              <c:f>Hoja1!$B$1</c:f>
              <c:strCache>
                <c:ptCount val="1"/>
                <c:pt idx="0">
                  <c:v>% Notas 6 a 7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ysClr val="window" lastClr="FFFFFF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0"/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CL" sz="1200" b="1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200" b="1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Bicicletas públicas naranjas</c:v>
                </c:pt>
                <c:pt idx="1">
                  <c:v>Plan de Invierno</c:v>
                </c:pt>
                <c:pt idx="2">
                  <c:v>Metro-tren Rancagua </c:v>
                </c:pt>
                <c:pt idx="3">
                  <c:v>Plan Santiago recicla</c:v>
                </c:pt>
                <c:pt idx="4">
                  <c:v>Parque Nacional Río Clarillo</c:v>
                </c:pt>
                <c:pt idx="5">
                  <c:v>Programa sobre mascotas</c:v>
                </c:pt>
                <c:pt idx="6">
                  <c:v>Plan integral para Bajos de Mena y La Legua</c:v>
                </c:pt>
                <c:pt idx="7">
                  <c:v>Aplicación para celulares 'Aire Santiago' </c:v>
                </c:pt>
                <c:pt idx="8">
                  <c:v>Campaña contra microbasurales/vertederos </c:v>
                </c:pt>
                <c:pt idx="9">
                  <c:v>Mapocho pedaleable</c:v>
                </c:pt>
                <c:pt idx="10">
                  <c:v>Proyecto nueva Alameda-Providencia</c:v>
                </c:pt>
                <c:pt idx="11">
                  <c:v>Nuevo parque en Cerro Chena</c:v>
                </c:pt>
                <c:pt idx="12">
                  <c:v>Plan pavimentación veredas</c:v>
                </c:pt>
                <c:pt idx="13">
                  <c:v>Programa para deserción y convivencia escolar</c:v>
                </c:pt>
                <c:pt idx="14">
                  <c:v>Programa de reinserción social</c:v>
                </c:pt>
                <c:pt idx="15">
                  <c:v>Mejoramiento seguridad en estadios</c:v>
                </c:pt>
              </c:strCache>
            </c:strRef>
          </c:cat>
          <c:val>
            <c:numRef>
              <c:f>Hoja1!$B$2:$B$17</c:f>
              <c:numCache>
                <c:formatCode>0</c:formatCode>
                <c:ptCount val="16"/>
                <c:pt idx="0">
                  <c:v>70</c:v>
                </c:pt>
                <c:pt idx="1">
                  <c:v>65</c:v>
                </c:pt>
                <c:pt idx="2">
                  <c:v>69</c:v>
                </c:pt>
                <c:pt idx="3">
                  <c:v>68</c:v>
                </c:pt>
                <c:pt idx="4">
                  <c:v>63</c:v>
                </c:pt>
                <c:pt idx="5">
                  <c:v>63</c:v>
                </c:pt>
                <c:pt idx="6">
                  <c:v>66</c:v>
                </c:pt>
                <c:pt idx="7">
                  <c:v>62</c:v>
                </c:pt>
                <c:pt idx="8">
                  <c:v>58</c:v>
                </c:pt>
                <c:pt idx="9">
                  <c:v>55</c:v>
                </c:pt>
                <c:pt idx="10">
                  <c:v>60</c:v>
                </c:pt>
                <c:pt idx="11">
                  <c:v>51</c:v>
                </c:pt>
                <c:pt idx="12">
                  <c:v>63</c:v>
                </c:pt>
                <c:pt idx="13">
                  <c:v>57</c:v>
                </c:pt>
                <c:pt idx="14">
                  <c:v>55</c:v>
                </c:pt>
                <c:pt idx="15">
                  <c:v>50</c:v>
                </c:pt>
              </c:numCache>
            </c:numRef>
          </c:val>
        </c:ser>
        <c:marker val="1"/>
        <c:axId val="146473728"/>
        <c:axId val="146475264"/>
      </c:lineChart>
      <c:catAx>
        <c:axId val="146473728"/>
        <c:scaling>
          <c:orientation val="minMax"/>
        </c:scaling>
        <c:axPos val="b"/>
        <c:numFmt formatCode="General" sourceLinked="0"/>
        <c:tickLblPos val="low"/>
        <c:spPr>
          <a:ln/>
        </c:spPr>
        <c:txPr>
          <a:bodyPr rot="-5400000" vert="horz"/>
          <a:lstStyle/>
          <a:p>
            <a:pPr>
              <a:defRPr lang="en-US" sz="75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6475264"/>
        <c:crosses val="autoZero"/>
        <c:auto val="1"/>
        <c:lblAlgn val="ctr"/>
        <c:lblOffset val="100"/>
        <c:tickLblSkip val="1"/>
      </c:catAx>
      <c:valAx>
        <c:axId val="146475264"/>
        <c:scaling>
          <c:orientation val="minMax"/>
          <c:max val="110"/>
          <c:min val="-70"/>
        </c:scaling>
        <c:delete val="1"/>
        <c:axPos val="l"/>
        <c:numFmt formatCode="0" sourceLinked="1"/>
        <c:tickLblPos val="none"/>
        <c:crossAx val="14647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830027046737891"/>
          <c:y val="0"/>
          <c:w val="0.7516166921151799"/>
          <c:h val="5.1255010010792156E-2"/>
        </c:manualLayout>
      </c:layout>
      <c:txPr>
        <a:bodyPr/>
        <a:lstStyle/>
        <a:p>
          <a:pPr>
            <a:defRPr lang="en-US"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+mj-lt"/>
        </a:defRPr>
      </a:pPr>
      <a:endParaRPr lang="es-CL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68E-2"/>
          <c:y val="0.10678273246075327"/>
          <c:w val="0.96958545546291097"/>
          <c:h val="0.77657821104876923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Sistema de bicicletas públicas naranjas</c:v>
                </c:pt>
                <c:pt idx="1">
                  <c:v>Plan Santiago recicla</c:v>
                </c:pt>
                <c:pt idx="2">
                  <c:v>Programa sobre tenencia responsable de mascotas</c:v>
                </c:pt>
                <c:pt idx="3">
                  <c:v>Plan de pavimentación de veredas</c:v>
                </c:pt>
                <c:pt idx="4">
                  <c:v>Campaña contra microbasurales y vertederos ilegales</c:v>
                </c:pt>
                <c:pt idx="5">
                  <c:v>Programa para evitar deserción y mejorar convivencia escolar</c:v>
                </c:pt>
                <c:pt idx="6">
                  <c:v>Nuevo parque metropolitano en Cerro Chena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53</c:v>
                </c:pt>
                <c:pt idx="1">
                  <c:v>34</c:v>
                </c:pt>
                <c:pt idx="2">
                  <c:v>25</c:v>
                </c:pt>
                <c:pt idx="3">
                  <c:v>26</c:v>
                </c:pt>
                <c:pt idx="4">
                  <c:v>40</c:v>
                </c:pt>
                <c:pt idx="5">
                  <c:v>48</c:v>
                </c:pt>
                <c:pt idx="6">
                  <c:v>43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B2C88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B2C8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Hoja1!$A$2:$A$8</c:f>
              <c:strCache>
                <c:ptCount val="7"/>
                <c:pt idx="0">
                  <c:v>Sistema de bicicletas públicas naranjas</c:v>
                </c:pt>
                <c:pt idx="1">
                  <c:v>Plan Santiago recicla</c:v>
                </c:pt>
                <c:pt idx="2">
                  <c:v>Programa sobre tenencia responsable de mascotas</c:v>
                </c:pt>
                <c:pt idx="3">
                  <c:v>Plan de pavimentación de veredas</c:v>
                </c:pt>
                <c:pt idx="4">
                  <c:v>Campaña contra microbasurales y vertederos ilegales</c:v>
                </c:pt>
                <c:pt idx="5">
                  <c:v>Programa para evitar deserción y mejorar convivencia escolar</c:v>
                </c:pt>
                <c:pt idx="6">
                  <c:v>Nuevo parque metropolitano en Cerro Chena</c:v>
                </c:pt>
              </c:strCache>
            </c:strRef>
          </c:cat>
          <c:val>
            <c:numRef>
              <c:f>Hoja1!$C$2:$C$8</c:f>
              <c:numCache>
                <c:formatCode>0</c:formatCode>
                <c:ptCount val="7"/>
                <c:pt idx="0">
                  <c:v>70</c:v>
                </c:pt>
                <c:pt idx="1">
                  <c:v>68</c:v>
                </c:pt>
                <c:pt idx="2">
                  <c:v>63</c:v>
                </c:pt>
                <c:pt idx="3">
                  <c:v>63</c:v>
                </c:pt>
                <c:pt idx="4">
                  <c:v>58</c:v>
                </c:pt>
                <c:pt idx="5">
                  <c:v>57</c:v>
                </c:pt>
                <c:pt idx="6">
                  <c:v>51</c:v>
                </c:pt>
              </c:numCache>
            </c:numRef>
          </c:val>
        </c:ser>
        <c:gapWidth val="84"/>
        <c:axId val="146628608"/>
        <c:axId val="146630144"/>
      </c:barChart>
      <c:catAx>
        <c:axId val="146628608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6630144"/>
        <c:crosses val="autoZero"/>
        <c:auto val="1"/>
        <c:lblAlgn val="ctr"/>
        <c:lblOffset val="100"/>
      </c:catAx>
      <c:valAx>
        <c:axId val="146630144"/>
        <c:scaling>
          <c:orientation val="minMax"/>
          <c:max val="80"/>
          <c:min val="0"/>
        </c:scaling>
        <c:delete val="1"/>
        <c:axPos val="l"/>
        <c:numFmt formatCode="0" sourceLinked="1"/>
        <c:tickLblPos val="none"/>
        <c:crossAx val="146628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266104866097977E-2"/>
          <c:y val="1.0061563697719749E-2"/>
          <c:w val="0.2384206784094042"/>
          <c:h val="8.978994901282801E-2"/>
        </c:manualLayout>
      </c:layout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autoTitleDeleted val="1"/>
    <c:plotArea>
      <c:layout>
        <c:manualLayout>
          <c:layoutTarget val="inner"/>
          <c:xMode val="edge"/>
          <c:yMode val="edge"/>
          <c:x val="3.4416823175503188E-2"/>
          <c:y val="3.8814537459023558E-2"/>
          <c:w val="0.92148512992678056"/>
          <c:h val="0.8980222338995994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3.3349026936258623E-2"/>
                  <c:y val="5.019200855582847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r>
                      <a:rPr lang="es-CL"/>
                      <a:t>Plan integral para Bajos de Mena y La Legua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5226416438204024"/>
                      <c:h val="9.680298561186159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0321815435986397E-2"/>
                  <c:y val="-4.951723353157411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r>
                      <a:rPr lang="en-US"/>
                      <a:t>Parque Nacional Río Clarillo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2493592784805695"/>
                      <c:h val="7.3735330597379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138622801839292"/>
                  <c:y val="3.86774863623427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Proyecto nueva Alameda-Providencia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160130281048487E-2"/>
                  <c:y val="-4.2397244297741984E-2"/>
                </c:manualLayout>
              </c:layout>
              <c:tx>
                <c:rich>
                  <a:bodyPr/>
                  <a:lstStyle/>
                  <a:p>
                    <a:r>
                      <a:rPr lang="es-CL" dirty="0"/>
                      <a:t>Aplicación para celulares 'Aire </a:t>
                    </a:r>
                    <a:r>
                      <a:rPr lang="es-CL" dirty="0" smtClean="0"/>
                      <a:t>Santiago'</a:t>
                    </a:r>
                    <a:endParaRPr lang="es-CL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480635904790544"/>
                  <c:y val="5.1852492584088132E-2"/>
                </c:manualLayout>
              </c:layout>
              <c:tx>
                <c:rich>
                  <a:bodyPr/>
                  <a:lstStyle/>
                  <a:p>
                    <a:r>
                      <a:rPr lang="es-CL"/>
                      <a:t>Programa de</a:t>
                    </a:r>
                    <a:r>
                      <a:rPr lang="es-CL" baseline="0"/>
                      <a:t> reinserción social para personas con condenas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72527261599117E-3"/>
                  <c:y val="-1.1946919097749803E-2"/>
                </c:manualLayout>
              </c:layout>
              <c:tx>
                <c:rich>
                  <a:bodyPr/>
                  <a:lstStyle/>
                  <a:p>
                    <a:r>
                      <a:rPr lang="es-CL"/>
                      <a:t>Campaña contra microbasurales y vertederos ilegales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7079999951712113"/>
                  <c:y val="4.988254421676452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r>
                      <a:rPr lang="es-CL"/>
                      <a:t>Programa</a:t>
                    </a:r>
                    <a:r>
                      <a:rPr lang="es-CL" baseline="0"/>
                      <a:t> para evitar deserción y mejorar convivencia escolar</a:t>
                    </a:r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4610865043465243"/>
                      <c:h val="0.10806241982085975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8961059342341391E-2"/>
                  <c:y val="-3.50146092781776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Plan de Invierno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9833032136877513E-2"/>
                  <c:y val="4.250641760595951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r>
                      <a:rPr lang="es-CL"/>
                      <a:t>Nuevo parque metropolitano en Cerro Chena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1973084263782907"/>
                      <c:h val="9.3988127059612056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8.1563276003395191E-3"/>
                  <c:y val="1.80221872913791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Plan pavimentación de veredas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Plan Santiago recicla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Mapocho pedaleable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Metro-tren Rancagua express</a:t>
                    </a:r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800965160075382E-2"/>
                  <c:y val="-3.80979792239766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Programa de tenencia</a:t>
                    </a:r>
                    <a:r>
                      <a:rPr lang="en-US" baseline="0"/>
                      <a:t> responsable de mascotas</a:t>
                    </a:r>
                    <a:endParaRPr lang="en-US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4025904102428416E-2"/>
                  <c:y val="-3.89257430450829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Sistema de bicicletas públicas naranjas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1394895716008573E-2"/>
                  <c:y val="-4.27716648802293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Mejoramiento seguridad en estadios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1764890512975643E-2"/>
                  <c:y val="-6.841177400537372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Promedio</a:t>
                    </a:r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CL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Proyectos!$B$2:$B$18</c:f>
              <c:numCache>
                <c:formatCode>0</c:formatCode>
                <c:ptCount val="17"/>
                <c:pt idx="0">
                  <c:v>21</c:v>
                </c:pt>
                <c:pt idx="1">
                  <c:v>23</c:v>
                </c:pt>
                <c:pt idx="2">
                  <c:v>28</c:v>
                </c:pt>
                <c:pt idx="3">
                  <c:v>29</c:v>
                </c:pt>
                <c:pt idx="4">
                  <c:v>29</c:v>
                </c:pt>
                <c:pt idx="5">
                  <c:v>31</c:v>
                </c:pt>
                <c:pt idx="6">
                  <c:v>34</c:v>
                </c:pt>
                <c:pt idx="7">
                  <c:v>35</c:v>
                </c:pt>
                <c:pt idx="8">
                  <c:v>36</c:v>
                </c:pt>
                <c:pt idx="9">
                  <c:v>44</c:v>
                </c:pt>
                <c:pt idx="10">
                  <c:v>48</c:v>
                </c:pt>
                <c:pt idx="11">
                  <c:v>57</c:v>
                </c:pt>
                <c:pt idx="12">
                  <c:v>62</c:v>
                </c:pt>
                <c:pt idx="13">
                  <c:v>65</c:v>
                </c:pt>
                <c:pt idx="14">
                  <c:v>71</c:v>
                </c:pt>
                <c:pt idx="15">
                  <c:v>72</c:v>
                </c:pt>
                <c:pt idx="16">
                  <c:v>42.8125</c:v>
                </c:pt>
              </c:numCache>
            </c:numRef>
          </c:xVal>
          <c:yVal>
            <c:numRef>
              <c:f>Proyectos!$C$2:$C$18</c:f>
              <c:numCache>
                <c:formatCode>0</c:formatCode>
                <c:ptCount val="17"/>
                <c:pt idx="0">
                  <c:v>84</c:v>
                </c:pt>
                <c:pt idx="1">
                  <c:v>85</c:v>
                </c:pt>
                <c:pt idx="2">
                  <c:v>80</c:v>
                </c:pt>
                <c:pt idx="3">
                  <c:v>83</c:v>
                </c:pt>
                <c:pt idx="4">
                  <c:v>73</c:v>
                </c:pt>
                <c:pt idx="5">
                  <c:v>82</c:v>
                </c:pt>
                <c:pt idx="6">
                  <c:v>77</c:v>
                </c:pt>
                <c:pt idx="7">
                  <c:v>87</c:v>
                </c:pt>
                <c:pt idx="8">
                  <c:v>79</c:v>
                </c:pt>
                <c:pt idx="9">
                  <c:v>79</c:v>
                </c:pt>
                <c:pt idx="10">
                  <c:v>87</c:v>
                </c:pt>
                <c:pt idx="11">
                  <c:v>81</c:v>
                </c:pt>
                <c:pt idx="12">
                  <c:v>87</c:v>
                </c:pt>
                <c:pt idx="13">
                  <c:v>84</c:v>
                </c:pt>
                <c:pt idx="14">
                  <c:v>89</c:v>
                </c:pt>
                <c:pt idx="15">
                  <c:v>60</c:v>
                </c:pt>
                <c:pt idx="16">
                  <c:v>81.0625</c:v>
                </c:pt>
              </c:numCache>
            </c:numRef>
          </c:yVal>
        </c:ser>
        <c:dLbls>
          <c:showVal val="1"/>
        </c:dLbls>
        <c:axId val="102105472"/>
        <c:axId val="102107008"/>
      </c:scatterChart>
      <c:valAx>
        <c:axId val="102105472"/>
        <c:scaling>
          <c:orientation val="minMax"/>
          <c:max val="74"/>
          <c:min val="20"/>
        </c:scaling>
        <c:axPos val="b"/>
        <c:numFmt formatCode="0" sourceLinked="1"/>
        <c:tickLblPos val="nextTo"/>
        <c:crossAx val="102107008"/>
        <c:crosses val="autoZero"/>
        <c:crossBetween val="midCat"/>
      </c:valAx>
      <c:valAx>
        <c:axId val="102107008"/>
        <c:scaling>
          <c:orientation val="minMax"/>
          <c:max val="92"/>
          <c:min val="56"/>
        </c:scaling>
        <c:axPos val="l"/>
        <c:numFmt formatCode="0" sourceLinked="1"/>
        <c:tickLblPos val="nextTo"/>
        <c:crossAx val="102105472"/>
        <c:crosses val="autoZero"/>
        <c:crossBetween val="midCat"/>
      </c:valAx>
    </c:plotArea>
    <c:plotVisOnly val="1"/>
    <c:dispBlanksAs val="gap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58E-2"/>
          <c:y val="6.0892527498499133E-2"/>
          <c:w val="0.96958545546291097"/>
          <c:h val="0.81743799264151662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1D735">
                <a:lumMod val="75000"/>
              </a:srgbClr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6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7CA71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Micro, Buses</c:v>
                </c:pt>
                <c:pt idx="1">
                  <c:v>Automóvil</c:v>
                </c:pt>
                <c:pt idx="2">
                  <c:v>Metro, Metrotren</c:v>
                </c:pt>
                <c:pt idx="3">
                  <c:v>Taxi, colectivo</c:v>
                </c:pt>
                <c:pt idx="4">
                  <c:v>Bicicleta</c:v>
                </c:pt>
                <c:pt idx="6">
                  <c:v>Otro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47</c:v>
                </c:pt>
                <c:pt idx="1">
                  <c:v>29</c:v>
                </c:pt>
                <c:pt idx="2">
                  <c:v>14</c:v>
                </c:pt>
                <c:pt idx="3">
                  <c:v>7</c:v>
                </c:pt>
                <c:pt idx="4">
                  <c:v>2</c:v>
                </c:pt>
                <c:pt idx="6">
                  <c:v>1</c:v>
                </c:pt>
              </c:numCache>
            </c:numRef>
          </c:val>
        </c:ser>
        <c:gapWidth val="84"/>
        <c:axId val="147025920"/>
        <c:axId val="147027456"/>
      </c:barChart>
      <c:catAx>
        <c:axId val="14702592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7027456"/>
        <c:crosses val="autoZero"/>
        <c:auto val="1"/>
        <c:lblAlgn val="ctr"/>
        <c:lblOffset val="100"/>
      </c:catAx>
      <c:valAx>
        <c:axId val="147027456"/>
        <c:scaling>
          <c:orientation val="minMax"/>
          <c:max val="50"/>
          <c:min val="0"/>
        </c:scaling>
        <c:delete val="1"/>
        <c:axPos val="l"/>
        <c:numFmt formatCode="0" sourceLinked="1"/>
        <c:tickLblPos val="none"/>
        <c:crossAx val="147025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54E-2"/>
          <c:y val="3.5541849777074065E-2"/>
          <c:w val="0.96051345462268944"/>
          <c:h val="0.78463534072129859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6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Transporte público, las micros</c:v>
                </c:pt>
                <c:pt idx="1">
                  <c:v>Camiones</c:v>
                </c:pt>
                <c:pt idx="2">
                  <c:v>Autos particulares bencineros</c:v>
                </c:pt>
                <c:pt idx="3">
                  <c:v>Autos particulares diésel</c:v>
                </c:pt>
                <c:pt idx="4">
                  <c:v>Taxis y colectivos</c:v>
                </c:pt>
                <c:pt idx="6">
                  <c:v>Otro</c:v>
                </c:pt>
                <c:pt idx="7">
                  <c:v>NS-NR</c:v>
                </c:pt>
              </c:strCache>
            </c:strRef>
          </c:cat>
          <c:val>
            <c:numRef>
              <c:f>Hoja1!$B$2:$B$9</c:f>
              <c:numCache>
                <c:formatCode>0</c:formatCode>
                <c:ptCount val="8"/>
                <c:pt idx="0">
                  <c:v>66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4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gapWidth val="84"/>
        <c:axId val="146963840"/>
        <c:axId val="147072128"/>
      </c:barChart>
      <c:catAx>
        <c:axId val="14696384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47072128"/>
        <c:crosses val="autoZero"/>
        <c:auto val="1"/>
        <c:lblAlgn val="ctr"/>
        <c:lblOffset val="100"/>
      </c:catAx>
      <c:valAx>
        <c:axId val="147072128"/>
        <c:scaling>
          <c:orientation val="minMax"/>
          <c:max val="75"/>
          <c:min val="0"/>
        </c:scaling>
        <c:delete val="1"/>
        <c:axPos val="l"/>
        <c:numFmt formatCode="0" sourceLinked="1"/>
        <c:tickLblPos val="none"/>
        <c:crossAx val="146963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8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6499849764631291E-2"/>
                  <c:y val="2.245679650849000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74979690403858"/>
                      <c:h val="0.260494189037030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2399759623410013E-2"/>
                  <c:y val="7.0468583314426559E-3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69236247899486"/>
                      <c:h val="0.215655637557126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4822777907610841E-2"/>
                  <c:y val="-9.530345670209004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410409641772114E-2"/>
                  <c:y val="2.131884268334466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382072792023974E-3"/>
                  <c:y val="5.059898063392448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1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Nor-Poniente</c:v>
                </c:pt>
                <c:pt idx="1">
                  <c:v>Sur-Poniente</c:v>
                </c:pt>
                <c:pt idx="2">
                  <c:v>Sur-Oriente</c:v>
                </c:pt>
                <c:pt idx="3">
                  <c:v>Oriente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  <c:pt idx="2" formatCode="0">
                  <c:v>31</c:v>
                </c:pt>
                <c:pt idx="3" formatCode="0">
                  <c:v>15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autoTitleDeleted val="1"/>
    <c:plotArea>
      <c:layout>
        <c:manualLayout>
          <c:layoutTarget val="inner"/>
          <c:xMode val="edge"/>
          <c:yMode val="edge"/>
          <c:x val="1.3995779388734962E-3"/>
          <c:y val="0.13974718395383359"/>
          <c:w val="0.98936883329419389"/>
          <c:h val="0.712629984056382"/>
        </c:manualLayout>
      </c:layout>
      <c:barChart>
        <c:barDir val="col"/>
        <c:grouping val="clustered"/>
        <c:ser>
          <c:idx val="1"/>
          <c:order val="0"/>
          <c:tx>
            <c:strRef>
              <c:f>Hoja1!$B$1</c:f>
              <c:strCache>
                <c:ptCount val="1"/>
                <c:pt idx="0">
                  <c:v>% Total menciones</c:v>
                </c:pt>
              </c:strCache>
            </c:strRef>
          </c:tx>
          <c:spPr>
            <a:solidFill>
              <a:srgbClr val="7CA71D"/>
            </a:solidFill>
            <a:ln w="9525">
              <a:solidFill>
                <a:prstClr val="white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8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7CA71D"/>
                      </a:solidFill>
                      <a:latin typeface="+mj-lt"/>
                    </a:defRPr>
                  </a:pPr>
                  <a:endParaRPr lang="es-CL"/>
                </a:p>
              </c:txPr>
            </c:dLbl>
            <c:dLbl>
              <c:idx val="8"/>
              <c:layout>
                <c:manualLayout>
                  <c:x val="1.4480320674112659E-3"/>
                  <c:y val="-5.13083839919471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7AA51C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L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AA51C"/>
                    </a:solidFill>
                    <a:latin typeface="+mj-lt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Vías exclusivas para el transporte público</c:v>
                </c:pt>
                <c:pt idx="1">
                  <c:v>Restricción a autos catalíticos particulares permanente durante el invierno</c:v>
                </c:pt>
                <c:pt idx="2">
                  <c:v>Vías exclusivas para bicicletas</c:v>
                </c:pt>
                <c:pt idx="3">
                  <c:v>Pagar a las personas por ir a trabajar en bicicleta</c:v>
                </c:pt>
                <c:pt idx="4">
                  <c:v>Cobrar una tarifa por circular en automóvil por el centro de Santiago</c:v>
                </c:pt>
                <c:pt idx="5">
                  <c:v>Hacer más caros los estacionamientos en el centro de Santiago</c:v>
                </c:pt>
                <c:pt idx="6">
                  <c:v>Otro</c:v>
                </c:pt>
                <c:pt idx="7">
                  <c:v>NS-NR</c:v>
                </c:pt>
              </c:strCache>
            </c:strRef>
          </c:cat>
          <c:val>
            <c:numRef>
              <c:f>Hoja1!$B$2:$B$9</c:f>
              <c:numCache>
                <c:formatCode>0</c:formatCode>
                <c:ptCount val="8"/>
                <c:pt idx="0">
                  <c:v>47</c:v>
                </c:pt>
                <c:pt idx="1">
                  <c:v>42</c:v>
                </c:pt>
                <c:pt idx="2">
                  <c:v>42</c:v>
                </c:pt>
                <c:pt idx="3">
                  <c:v>25</c:v>
                </c:pt>
                <c:pt idx="4">
                  <c:v>18</c:v>
                </c:pt>
                <c:pt idx="5">
                  <c:v>14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</c:ser>
        <c:gapWidth val="92"/>
        <c:axId val="147110144"/>
        <c:axId val="147124224"/>
      </c:barChart>
      <c:lineChart>
        <c:grouping val="standard"/>
        <c:ser>
          <c:idx val="0"/>
          <c:order val="1"/>
          <c:tx>
            <c:strRef>
              <c:f>Hoja1!$C$1</c:f>
              <c:strCache>
                <c:ptCount val="1"/>
                <c:pt idx="0">
                  <c:v>% Primera mención</c:v>
                </c:pt>
              </c:strCache>
            </c:strRef>
          </c:tx>
          <c:spPr>
            <a:ln w="34925">
              <a:solidFill>
                <a:srgbClr val="7030A0"/>
              </a:solidFill>
            </a:ln>
            <a:effectLst/>
          </c:spPr>
          <c:marker>
            <c:symbol val="diamond"/>
            <c:size val="1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837396224980992E-2"/>
                  <c:y val="3.492600729453646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068786626771042E-2"/>
                  <c:y val="4.1536570125426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518250057094074E-2"/>
                  <c:y val="3.903398724313309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619323196448062E-2"/>
                  <c:y val="3.402882147854566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32304100166824E-2"/>
                  <c:y val="3.9033987243132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62707657036049E-2"/>
                  <c:y val="3.55634762413253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463561450521167E-3"/>
                  <c:y val="-3.0185931012229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345573842028711E-3"/>
                  <c:y val="-1.363115440787442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214666332947777E-2"/>
                  <c:y val="3.236056425952997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Vías exclusivas para el transporte público</c:v>
                </c:pt>
                <c:pt idx="1">
                  <c:v>Restricción a autos catalíticos particulares permanente durante el invierno</c:v>
                </c:pt>
                <c:pt idx="2">
                  <c:v>Vías exclusivas para bicicletas</c:v>
                </c:pt>
                <c:pt idx="3">
                  <c:v>Pagar a las personas por ir a trabajar en bicicleta</c:v>
                </c:pt>
                <c:pt idx="4">
                  <c:v>Cobrar una tarifa por circular en automóvil por el centro de Santiago</c:v>
                </c:pt>
                <c:pt idx="5">
                  <c:v>Hacer más caros los estacionamientos en el centro de Santiago</c:v>
                </c:pt>
                <c:pt idx="6">
                  <c:v>Otro</c:v>
                </c:pt>
                <c:pt idx="7">
                  <c:v>NS-NR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18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</c:ser>
        <c:marker val="1"/>
        <c:axId val="147110144"/>
        <c:axId val="147124224"/>
      </c:lineChart>
      <c:catAx>
        <c:axId val="1471101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850" b="0"/>
            </a:pPr>
            <a:endParaRPr lang="es-CL"/>
          </a:p>
        </c:txPr>
        <c:crossAx val="147124224"/>
        <c:crosses val="autoZero"/>
        <c:auto val="1"/>
        <c:lblAlgn val="ctr"/>
        <c:lblOffset val="100"/>
      </c:catAx>
      <c:valAx>
        <c:axId val="147124224"/>
        <c:scaling>
          <c:orientation val="minMax"/>
          <c:max val="55"/>
          <c:min val="0"/>
        </c:scaling>
        <c:delete val="1"/>
        <c:axPos val="l"/>
        <c:numFmt formatCode="0" sourceLinked="1"/>
        <c:tickLblPos val="none"/>
        <c:crossAx val="147110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466800610783564"/>
          <c:y val="5.5644240699603865E-2"/>
          <c:w val="0.57089050290708465"/>
          <c:h val="6.0790738957892748E-2"/>
        </c:manualLayout>
      </c:layout>
      <c:txPr>
        <a:bodyPr/>
        <a:lstStyle/>
        <a:p>
          <a:pPr>
            <a:defRPr sz="1500">
              <a:latin typeface="+mj-lt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400">
          <a:latin typeface="+mj-lt"/>
        </a:defRPr>
      </a:pPr>
      <a:endParaRPr lang="es-CL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789961235224781E-2"/>
          <c:y val="0.11761454436847522"/>
          <c:w val="0.98002750169521657"/>
          <c:h val="0.72313640167711168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Vías exclusivas para el transporte público</c:v>
                </c:pt>
                <c:pt idx="1">
                  <c:v>Restricción a autos catalíticos particulares permanente durante el invierno</c:v>
                </c:pt>
                <c:pt idx="2">
                  <c:v>Vías exclusivas para bicicletas</c:v>
                </c:pt>
                <c:pt idx="3">
                  <c:v>Pagar a las personas por ir a trabajar en bicicleta</c:v>
                </c:pt>
                <c:pt idx="4">
                  <c:v>Cobrar una tarifa por circular en automóvil por el centro de Santiago</c:v>
                </c:pt>
                <c:pt idx="5">
                  <c:v>Hacer más caros los estacionamientos en el centro de Santiago</c:v>
                </c:pt>
              </c:strCache>
            </c:strRef>
          </c:cat>
          <c:val>
            <c:numRef>
              <c:f>Hoja1!$B$2:$B$7</c:f>
              <c:numCache>
                <c:formatCode>0</c:formatCode>
                <c:ptCount val="6"/>
                <c:pt idx="0">
                  <c:v>47</c:v>
                </c:pt>
                <c:pt idx="1">
                  <c:v>42</c:v>
                </c:pt>
                <c:pt idx="2">
                  <c:v>42</c:v>
                </c:pt>
                <c:pt idx="3">
                  <c:v>25</c:v>
                </c:pt>
                <c:pt idx="4">
                  <c:v>18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Transporte público (Micro+Metro)</c:v>
                </c:pt>
              </c:strCache>
            </c:strRef>
          </c:tx>
          <c:spPr>
            <a:solidFill>
              <a:srgbClr val="7B2C88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Vías exclusivas para el transporte público</c:v>
                </c:pt>
                <c:pt idx="1">
                  <c:v>Restricción a autos catalíticos particulares permanente durante el invierno</c:v>
                </c:pt>
                <c:pt idx="2">
                  <c:v>Vías exclusivas para bicicletas</c:v>
                </c:pt>
                <c:pt idx="3">
                  <c:v>Pagar a las personas por ir a trabajar en bicicleta</c:v>
                </c:pt>
                <c:pt idx="4">
                  <c:v>Cobrar una tarifa por circular en automóvil por el centro de Santiago</c:v>
                </c:pt>
                <c:pt idx="5">
                  <c:v>Hacer más caros los estacionamientos en el centro de Santiago</c:v>
                </c:pt>
              </c:strCache>
            </c:strRef>
          </c:cat>
          <c:val>
            <c:numRef>
              <c:f>Hoja1!$C$2:$C$7</c:f>
              <c:numCache>
                <c:formatCode>0</c:formatCode>
                <c:ptCount val="6"/>
                <c:pt idx="0">
                  <c:v>49</c:v>
                </c:pt>
                <c:pt idx="1">
                  <c:v>50</c:v>
                </c:pt>
                <c:pt idx="2">
                  <c:v>42</c:v>
                </c:pt>
                <c:pt idx="3">
                  <c:v>20</c:v>
                </c:pt>
                <c:pt idx="4">
                  <c:v>20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Taxis, colectivos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E7A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Vías exclusivas para el transporte público</c:v>
                </c:pt>
                <c:pt idx="1">
                  <c:v>Restricción a autos catalíticos particulares permanente durante el invierno</c:v>
                </c:pt>
                <c:pt idx="2">
                  <c:v>Vías exclusivas para bicicletas</c:v>
                </c:pt>
                <c:pt idx="3">
                  <c:v>Pagar a las personas por ir a trabajar en bicicleta</c:v>
                </c:pt>
                <c:pt idx="4">
                  <c:v>Cobrar una tarifa por circular en automóvil por el centro de Santiago</c:v>
                </c:pt>
                <c:pt idx="5">
                  <c:v>Hacer más caros los estacionamientos en el centro de Santiago</c:v>
                </c:pt>
              </c:strCache>
            </c:strRef>
          </c:cat>
          <c:val>
            <c:numRef>
              <c:f>Hoja1!$D$2:$D$7</c:f>
              <c:numCache>
                <c:formatCode>0</c:formatCode>
                <c:ptCount val="6"/>
                <c:pt idx="0">
                  <c:v>22</c:v>
                </c:pt>
                <c:pt idx="1">
                  <c:v>22.5</c:v>
                </c:pt>
                <c:pt idx="2">
                  <c:v>34.300000000000004</c:v>
                </c:pt>
                <c:pt idx="3">
                  <c:v>63.9</c:v>
                </c:pt>
                <c:pt idx="4">
                  <c:v>8.2000000000000011</c:v>
                </c:pt>
                <c:pt idx="5">
                  <c:v>36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Automóvil particular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Vías exclusivas para el transporte público</c:v>
                </c:pt>
                <c:pt idx="1">
                  <c:v>Restricción a autos catalíticos particulares permanente durante el invierno</c:v>
                </c:pt>
                <c:pt idx="2">
                  <c:v>Vías exclusivas para bicicletas</c:v>
                </c:pt>
                <c:pt idx="3">
                  <c:v>Pagar a las personas por ir a trabajar en bicicleta</c:v>
                </c:pt>
                <c:pt idx="4">
                  <c:v>Cobrar una tarifa por circular en automóvil por el centro de Santiago</c:v>
                </c:pt>
                <c:pt idx="5">
                  <c:v>Hacer más caros los estacionamientos en el centro de Santiago</c:v>
                </c:pt>
              </c:strCache>
            </c:strRef>
          </c:cat>
          <c:val>
            <c:numRef>
              <c:f>Hoja1!$E$2:$E$7</c:f>
              <c:numCache>
                <c:formatCode>0</c:formatCode>
                <c:ptCount val="6"/>
                <c:pt idx="0">
                  <c:v>48.4</c:v>
                </c:pt>
                <c:pt idx="1">
                  <c:v>30.4</c:v>
                </c:pt>
                <c:pt idx="2">
                  <c:v>43.2</c:v>
                </c:pt>
                <c:pt idx="3">
                  <c:v>26.4</c:v>
                </c:pt>
                <c:pt idx="4">
                  <c:v>17</c:v>
                </c:pt>
                <c:pt idx="5">
                  <c:v>10.200000000000001</c:v>
                </c:pt>
              </c:numCache>
            </c:numRef>
          </c:val>
        </c:ser>
        <c:gapWidth val="184"/>
        <c:axId val="147183872"/>
        <c:axId val="124715008"/>
      </c:barChart>
      <c:catAx>
        <c:axId val="14718387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4715008"/>
        <c:crosses val="autoZero"/>
        <c:auto val="1"/>
        <c:lblAlgn val="ctr"/>
        <c:lblOffset val="100"/>
      </c:catAx>
      <c:valAx>
        <c:axId val="124715008"/>
        <c:scaling>
          <c:orientation val="minMax"/>
          <c:max val="70"/>
          <c:min val="0"/>
        </c:scaling>
        <c:delete val="1"/>
        <c:axPos val="l"/>
        <c:numFmt formatCode="0" sourceLinked="1"/>
        <c:tickLblPos val="none"/>
        <c:crossAx val="147183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344062674955241E-2"/>
          <c:y val="2.3706880906627443E-2"/>
          <c:w val="0.8063216979156006"/>
          <c:h val="5.0774621815101291E-2"/>
        </c:manualLayout>
      </c:layout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autoTitleDeleted val="1"/>
    <c:plotArea>
      <c:layout>
        <c:manualLayout>
          <c:layoutTarget val="inner"/>
          <c:xMode val="edge"/>
          <c:yMode val="edge"/>
          <c:x val="1.3995779388734962E-3"/>
          <c:y val="0.1222291037777772"/>
          <c:w val="0.98861703270183521"/>
          <c:h val="0.71832621739326663"/>
        </c:manualLayout>
      </c:layout>
      <c:barChart>
        <c:barDir val="col"/>
        <c:grouping val="clustered"/>
        <c:ser>
          <c:idx val="1"/>
          <c:order val="0"/>
          <c:tx>
            <c:strRef>
              <c:f>Hoja1!$B$1</c:f>
              <c:strCache>
                <c:ptCount val="1"/>
                <c:pt idx="0">
                  <c:v>% Total menciones</c:v>
                </c:pt>
              </c:strCache>
            </c:strRef>
          </c:tx>
          <c:spPr>
            <a:solidFill>
              <a:srgbClr val="7CA71D"/>
            </a:solidFill>
            <a:ln w="9525">
              <a:solidFill>
                <a:prstClr val="white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7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7CA71D"/>
                      </a:solidFill>
                      <a:latin typeface="+mj-lt"/>
                    </a:defRPr>
                  </a:pPr>
                  <a:endParaRPr lang="es-CL"/>
                </a:p>
              </c:txPr>
            </c:dLbl>
            <c:dLbl>
              <c:idx val="7"/>
              <c:layout>
                <c:manualLayout>
                  <c:x val="1.4480320674112659E-3"/>
                  <c:y val="-5.13083839919471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7AA51C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CL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AA51C"/>
                    </a:solidFill>
                    <a:latin typeface="+mj-lt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Construir más líneas del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  <c:pt idx="6">
                  <c:v>NS-NR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67</c:v>
                </c:pt>
                <c:pt idx="1">
                  <c:v>38</c:v>
                </c:pt>
                <c:pt idx="2">
                  <c:v>35</c:v>
                </c:pt>
                <c:pt idx="3">
                  <c:v>21</c:v>
                </c:pt>
                <c:pt idx="4">
                  <c:v>19</c:v>
                </c:pt>
                <c:pt idx="5">
                  <c:v>11</c:v>
                </c:pt>
                <c:pt idx="6">
                  <c:v>3</c:v>
                </c:pt>
              </c:numCache>
            </c:numRef>
          </c:val>
        </c:ser>
        <c:gapWidth val="92"/>
        <c:axId val="124779136"/>
        <c:axId val="147169664"/>
      </c:barChart>
      <c:lineChart>
        <c:grouping val="standard"/>
        <c:ser>
          <c:idx val="0"/>
          <c:order val="1"/>
          <c:tx>
            <c:strRef>
              <c:f>Hoja1!$C$1</c:f>
              <c:strCache>
                <c:ptCount val="1"/>
                <c:pt idx="0">
                  <c:v>% Primera mención</c:v>
                </c:pt>
              </c:strCache>
            </c:strRef>
          </c:tx>
          <c:spPr>
            <a:ln w="34925">
              <a:solidFill>
                <a:srgbClr val="7030A0"/>
              </a:solidFill>
            </a:ln>
            <a:effectLst/>
          </c:spPr>
          <c:marker>
            <c:symbol val="diamond"/>
            <c:size val="1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017219739684363E-3"/>
                  <c:y val="-2.427505395824863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6420649352769987E-3"/>
                  <c:y val="-1.3764205852616178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  <a:latin typeface="+mj-lt"/>
                  </a:defRPr>
                </a:pPr>
                <a:endParaRPr lang="es-CL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Construir más líneas del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  <c:pt idx="6">
                  <c:v>NS-NR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49</c:v>
                </c:pt>
                <c:pt idx="1">
                  <c:v>16</c:v>
                </c:pt>
                <c:pt idx="2">
                  <c:v>14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marker val="1"/>
        <c:axId val="124779136"/>
        <c:axId val="147169664"/>
      </c:lineChart>
      <c:catAx>
        <c:axId val="1247791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950" b="0"/>
            </a:pPr>
            <a:endParaRPr lang="es-CL"/>
          </a:p>
        </c:txPr>
        <c:crossAx val="147169664"/>
        <c:crosses val="autoZero"/>
        <c:auto val="1"/>
        <c:lblAlgn val="ctr"/>
        <c:lblOffset val="100"/>
      </c:catAx>
      <c:valAx>
        <c:axId val="147169664"/>
        <c:scaling>
          <c:orientation val="minMax"/>
          <c:min val="0"/>
        </c:scaling>
        <c:delete val="1"/>
        <c:axPos val="l"/>
        <c:numFmt formatCode="0" sourceLinked="1"/>
        <c:tickLblPos val="none"/>
        <c:crossAx val="124779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466800610783564"/>
          <c:y val="5.5644240699603865E-2"/>
          <c:w val="0.57089050290708465"/>
          <c:h val="6.0790738957892748E-2"/>
        </c:manualLayout>
      </c:layout>
      <c:txPr>
        <a:bodyPr/>
        <a:lstStyle/>
        <a:p>
          <a:pPr>
            <a:defRPr sz="1500">
              <a:latin typeface="+mj-lt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400">
          <a:latin typeface="+mj-lt"/>
        </a:defRPr>
      </a:pPr>
      <a:endParaRPr lang="es-CL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789961235224781E-2"/>
          <c:y val="0.14201469620705953"/>
          <c:w val="0.98002750169521657"/>
          <c:h val="0.72182162384864224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Construir más líneas del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</c:strCache>
            </c:strRef>
          </c:cat>
          <c:val>
            <c:numRef>
              <c:f>Hoja1!$B$2:$B$7</c:f>
              <c:numCache>
                <c:formatCode>0</c:formatCode>
                <c:ptCount val="6"/>
                <c:pt idx="0">
                  <c:v>67</c:v>
                </c:pt>
                <c:pt idx="1">
                  <c:v>38</c:v>
                </c:pt>
                <c:pt idx="2">
                  <c:v>35</c:v>
                </c:pt>
                <c:pt idx="3">
                  <c:v>21</c:v>
                </c:pt>
                <c:pt idx="4">
                  <c:v>19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Transporte público (Micro+Metro)</c:v>
                </c:pt>
              </c:strCache>
            </c:strRef>
          </c:tx>
          <c:spPr>
            <a:solidFill>
              <a:srgbClr val="7B2C88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Construir más líneas del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</c:strCache>
            </c:strRef>
          </c:cat>
          <c:val>
            <c:numRef>
              <c:f>Hoja1!$C$2:$C$7</c:f>
              <c:numCache>
                <c:formatCode>0</c:formatCode>
                <c:ptCount val="6"/>
                <c:pt idx="0">
                  <c:v>69.400000000000006</c:v>
                </c:pt>
                <c:pt idx="1">
                  <c:v>40.300000000000004</c:v>
                </c:pt>
                <c:pt idx="2">
                  <c:v>37.200000000000003</c:v>
                </c:pt>
                <c:pt idx="3">
                  <c:v>17.899999999999999</c:v>
                </c:pt>
                <c:pt idx="4">
                  <c:v>19</c:v>
                </c:pt>
                <c:pt idx="5">
                  <c:v>11.2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Taxis, colectivos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E7A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Construir más líneas del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</c:strCache>
            </c:strRef>
          </c:cat>
          <c:val>
            <c:numRef>
              <c:f>Hoja1!$D$2:$D$7</c:f>
              <c:numCache>
                <c:formatCode>0</c:formatCode>
                <c:ptCount val="6"/>
                <c:pt idx="0">
                  <c:v>74</c:v>
                </c:pt>
                <c:pt idx="1">
                  <c:v>26</c:v>
                </c:pt>
                <c:pt idx="2">
                  <c:v>39</c:v>
                </c:pt>
                <c:pt idx="3">
                  <c:v>18</c:v>
                </c:pt>
                <c:pt idx="4">
                  <c:v>13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Automóvil particular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Construir más líneas del Metro</c:v>
                </c:pt>
                <c:pt idx="1">
                  <c:v>Más ciclovías</c:v>
                </c:pt>
                <c:pt idx="2">
                  <c:v>Ensanchar las calles para el transporte público</c:v>
                </c:pt>
                <c:pt idx="3">
                  <c:v>Implementar nuevas líneas de metro-tren</c:v>
                </c:pt>
                <c:pt idx="4">
                  <c:v>Construir más autopistas para los vehículos particulares</c:v>
                </c:pt>
                <c:pt idx="5">
                  <c:v>Construir un sistema de teleférico que conecte distintas comunas</c:v>
                </c:pt>
              </c:strCache>
            </c:strRef>
          </c:cat>
          <c:val>
            <c:numRef>
              <c:f>Hoja1!$E$2:$E$7</c:f>
              <c:numCache>
                <c:formatCode>0</c:formatCode>
                <c:ptCount val="6"/>
                <c:pt idx="0">
                  <c:v>62.1</c:v>
                </c:pt>
                <c:pt idx="1">
                  <c:v>32.9</c:v>
                </c:pt>
                <c:pt idx="2">
                  <c:v>28.4</c:v>
                </c:pt>
                <c:pt idx="3">
                  <c:v>27.9</c:v>
                </c:pt>
                <c:pt idx="4">
                  <c:v>19.899999999999999</c:v>
                </c:pt>
                <c:pt idx="5">
                  <c:v>11.2</c:v>
                </c:pt>
              </c:numCache>
            </c:numRef>
          </c:val>
        </c:ser>
        <c:gapWidth val="84"/>
        <c:axId val="124992512"/>
        <c:axId val="124998400"/>
      </c:barChart>
      <c:catAx>
        <c:axId val="12499251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4998400"/>
        <c:crosses val="autoZero"/>
        <c:auto val="1"/>
        <c:lblAlgn val="ctr"/>
        <c:lblOffset val="100"/>
      </c:catAx>
      <c:valAx>
        <c:axId val="124998400"/>
        <c:scaling>
          <c:orientation val="minMax"/>
          <c:max val="79"/>
          <c:min val="0"/>
        </c:scaling>
        <c:delete val="1"/>
        <c:axPos val="l"/>
        <c:numFmt formatCode="0" sourceLinked="1"/>
        <c:tickLblPos val="none"/>
        <c:crossAx val="124992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2851049789767382E-2"/>
          <c:y val="3.8026016582137792E-2"/>
          <c:w val="0.83197678741344661"/>
          <c:h val="4.8865726841856534E-2"/>
        </c:manualLayout>
      </c:layout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autoTitleDeleted val="1"/>
    <c:plotArea>
      <c:layout>
        <c:manualLayout>
          <c:layoutTarget val="inner"/>
          <c:xMode val="edge"/>
          <c:yMode val="edge"/>
          <c:x val="0.49256167875807338"/>
          <c:y val="0.13437357045156087"/>
          <c:w val="0.46118662193391236"/>
          <c:h val="0.83559305867658473"/>
        </c:manualLayout>
      </c:layout>
      <c:barChart>
        <c:barDir val="bar"/>
        <c:grouping val="stacked"/>
        <c:ser>
          <c:idx val="1"/>
          <c:order val="0"/>
          <c:tx>
            <c:strRef>
              <c:f>Hoja1!$B$1</c:f>
              <c:strCache>
                <c:ptCount val="1"/>
                <c:pt idx="0">
                  <c:v>% En desacuerdo</c:v>
                </c:pt>
              </c:strCache>
            </c:strRef>
          </c:tx>
          <c:spPr>
            <a:solidFill>
              <a:srgbClr val="7B2C88"/>
            </a:solidFill>
            <a:ln w="9525">
              <a:solidFill>
                <a:prstClr val="white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4.5856295197110993E-2"/>
                  <c:y val="2.568866341791341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779672034026052E-2"/>
                  <c:y val="2.0198665999302741E-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18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Para mejorar la congestión del tránsito es importante que el transporte público tenga vías exclusivas, aunque esto signifique menos espacio para los autos particulares</c:v>
                </c:pt>
                <c:pt idx="1">
                  <c:v>El aumento de ciclovías conectadas ayudaría a disminuir los problemas de congestión del tránsito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-11</c:v>
                </c:pt>
                <c:pt idx="1">
                  <c:v>-6</c:v>
                </c:pt>
              </c:numCache>
            </c:numRef>
          </c:val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% De acuerdo</c:v>
                </c:pt>
              </c:strCache>
            </c:strRef>
          </c:tx>
          <c:spPr>
            <a:solidFill>
              <a:srgbClr val="7CA71D"/>
            </a:solidFill>
            <a:ln w="9525">
              <a:solidFill>
                <a:prstClr val="white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0.17462082990976166"/>
                  <c:y val="-5.163183002741770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99213896410693"/>
                  <c:y val="-4.7028684055672951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Para mejorar la congestión del tránsito es importante que el transporte público tenga vías exclusivas, aunque esto signifique menos espacio para los autos particulares</c:v>
                </c:pt>
                <c:pt idx="1">
                  <c:v>El aumento de ciclovías conectadas ayudaría a disminuir los problemas de congestión del tránsito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83</c:v>
                </c:pt>
                <c:pt idx="1">
                  <c:v>90</c:v>
                </c:pt>
              </c:numCache>
            </c:numRef>
          </c:val>
        </c:ser>
        <c:dLbls>
          <c:showVal val="1"/>
        </c:dLbls>
        <c:gapWidth val="120"/>
        <c:overlap val="100"/>
        <c:axId val="124801024"/>
        <c:axId val="124802560"/>
      </c:barChart>
      <c:catAx>
        <c:axId val="124801024"/>
        <c:scaling>
          <c:orientation val="minMax"/>
        </c:scaling>
        <c:axPos val="l"/>
        <c:numFmt formatCode="General" sourceLinked="1"/>
        <c:tickLblPos val="low"/>
        <c:txPr>
          <a:bodyPr/>
          <a:lstStyle/>
          <a:p>
            <a:pPr>
              <a:defRPr lang="es-ES" sz="13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4802560"/>
        <c:crosses val="autoZero"/>
        <c:auto val="1"/>
        <c:lblAlgn val="ctr"/>
        <c:lblOffset val="100"/>
      </c:catAx>
      <c:valAx>
        <c:axId val="124802560"/>
        <c:scaling>
          <c:orientation val="minMax"/>
          <c:max val="120"/>
          <c:min val="-30"/>
        </c:scaling>
        <c:delete val="1"/>
        <c:axPos val="b"/>
        <c:numFmt formatCode="0" sourceLinked="1"/>
        <c:tickLblPos val="none"/>
        <c:crossAx val="124801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278245048914332"/>
          <c:y val="3.1108917191020647E-2"/>
          <c:w val="0.59874731567644968"/>
          <c:h val="6.3322509620143422E-2"/>
        </c:manualLayout>
      </c:layout>
      <c:txPr>
        <a:bodyPr/>
        <a:lstStyle/>
        <a:p>
          <a:pPr>
            <a:defRPr lang="es-ES"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400">
          <a:latin typeface="+mj-lt"/>
        </a:defRPr>
      </a:pPr>
      <a:endParaRPr lang="es-CL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68E-2"/>
          <c:y val="0.16940732139563341"/>
          <c:w val="0.95317652566928668"/>
          <c:h val="0.699771140365346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El aumento de ciclovías conectadas ayudaría a disminuir los problemas de congestión del tránsito</c:v>
                </c:pt>
                <c:pt idx="1">
                  <c:v>Para mejorar la congestión del tránsito es importante que el transporte público tenga vías exclusivas, aunque esto signifique menos espacio para los autos particulares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90</c:v>
                </c:pt>
                <c:pt idx="1">
                  <c:v>83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Transporte público (Micro+Metro)</c:v>
                </c:pt>
              </c:strCache>
            </c:strRef>
          </c:tx>
          <c:spPr>
            <a:solidFill>
              <a:srgbClr val="7B2C88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El aumento de ciclovías conectadas ayudaría a disminuir los problemas de congestión del tránsito</c:v>
                </c:pt>
                <c:pt idx="1">
                  <c:v>Para mejorar la congestión del tránsito es importante que el transporte público tenga vías exclusivas, aunque esto signifique menos espacio para los autos particulares</c:v>
                </c:pt>
              </c:strCache>
            </c:strRef>
          </c:cat>
          <c:val>
            <c:numRef>
              <c:f>Hoja1!$C$2:$C$3</c:f>
              <c:numCache>
                <c:formatCode>0</c:formatCode>
                <c:ptCount val="2"/>
                <c:pt idx="0">
                  <c:v>91</c:v>
                </c:pt>
                <c:pt idx="1">
                  <c:v>86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Taxis, colectivos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E7A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El aumento de ciclovías conectadas ayudaría a disminuir los problemas de congestión del tránsito</c:v>
                </c:pt>
                <c:pt idx="1">
                  <c:v>Para mejorar la congestión del tránsito es importante que el transporte público tenga vías exclusivas, aunque esto signifique menos espacio para los autos particulares</c:v>
                </c:pt>
              </c:strCache>
            </c:strRef>
          </c:cat>
          <c:val>
            <c:numRef>
              <c:f>Hoja1!$D$2:$D$3</c:f>
              <c:numCache>
                <c:formatCode>0</c:formatCode>
                <c:ptCount val="2"/>
                <c:pt idx="0">
                  <c:v>89</c:v>
                </c:pt>
                <c:pt idx="1">
                  <c:v>85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Automóvil particular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El aumento de ciclovías conectadas ayudaría a disminuir los problemas de congestión del tránsito</c:v>
                </c:pt>
                <c:pt idx="1">
                  <c:v>Para mejorar la congestión del tránsito es importante que el transporte público tenga vías exclusivas, aunque esto signifique menos espacio para los autos particulares</c:v>
                </c:pt>
              </c:strCache>
            </c:strRef>
          </c:cat>
          <c:val>
            <c:numRef>
              <c:f>Hoja1!$E$2:$E$3</c:f>
              <c:numCache>
                <c:formatCode>0</c:formatCode>
                <c:ptCount val="2"/>
                <c:pt idx="0">
                  <c:v>88</c:v>
                </c:pt>
                <c:pt idx="1">
                  <c:v>78</c:v>
                </c:pt>
              </c:numCache>
            </c:numRef>
          </c:val>
        </c:ser>
        <c:gapWidth val="290"/>
        <c:axId val="125214080"/>
        <c:axId val="125228160"/>
      </c:barChart>
      <c:catAx>
        <c:axId val="12521408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5228160"/>
        <c:crosses val="autoZero"/>
        <c:auto val="1"/>
        <c:lblAlgn val="ctr"/>
        <c:lblOffset val="100"/>
      </c:catAx>
      <c:valAx>
        <c:axId val="125228160"/>
        <c:scaling>
          <c:orientation val="minMax"/>
          <c:max val="100"/>
          <c:min val="0"/>
        </c:scaling>
        <c:delete val="1"/>
        <c:axPos val="l"/>
        <c:numFmt formatCode="0" sourceLinked="1"/>
        <c:tickLblPos val="none"/>
        <c:crossAx val="125214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395872067667295E-2"/>
          <c:y val="3.8026016582137792E-2"/>
          <c:w val="0.7825444459413855"/>
          <c:h val="7.9863617346092056E-2"/>
        </c:manualLayout>
      </c:layout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02036496518095E-3"/>
          <c:y val="0.20147777619618021"/>
          <c:w val="0.98938285812146476"/>
          <c:h val="0.5849517239334726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Aumento de ciclovías conectadas 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05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 formatCode="0">
                  <c:v>89.8</c:v>
                </c:pt>
                <c:pt idx="2" formatCode="0">
                  <c:v>87.5</c:v>
                </c:pt>
                <c:pt idx="3" formatCode="0">
                  <c:v>92</c:v>
                </c:pt>
                <c:pt idx="5" formatCode="0">
                  <c:v>90.8</c:v>
                </c:pt>
                <c:pt idx="6" formatCode="0">
                  <c:v>89.4</c:v>
                </c:pt>
                <c:pt idx="7" formatCode="0">
                  <c:v>89.1</c:v>
                </c:pt>
                <c:pt idx="9" formatCode="0">
                  <c:v>87.2</c:v>
                </c:pt>
                <c:pt idx="10" formatCode="0">
                  <c:v>91.5</c:v>
                </c:pt>
                <c:pt idx="11" formatCode="0">
                  <c:v>89.1</c:v>
                </c:pt>
                <c:pt idx="12" formatCode="0">
                  <c:v>90.1</c:v>
                </c:pt>
                <c:pt idx="14" formatCode="0">
                  <c:v>87</c:v>
                </c:pt>
                <c:pt idx="15" formatCode="0">
                  <c:v>92</c:v>
                </c:pt>
                <c:pt idx="16" formatCode="0">
                  <c:v>93.2</c:v>
                </c:pt>
                <c:pt idx="17" formatCode="0">
                  <c:v>84.3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Vías exclusivas para el transporte público, aunque estos signifique menos espacio para los autos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CL" sz="1050" b="1" i="0" u="none" strike="noStrike" kern="1200" baseline="0">
                    <a:solidFill>
                      <a:srgbClr val="7B2C8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Hoja1!$C$2:$C$19</c:f>
              <c:numCache>
                <c:formatCode>General</c:formatCode>
                <c:ptCount val="18"/>
                <c:pt idx="0" formatCode="0">
                  <c:v>83.4</c:v>
                </c:pt>
                <c:pt idx="2" formatCode="0">
                  <c:v>82.6</c:v>
                </c:pt>
                <c:pt idx="3" formatCode="0">
                  <c:v>84.2</c:v>
                </c:pt>
                <c:pt idx="5" formatCode="0">
                  <c:v>81.8</c:v>
                </c:pt>
                <c:pt idx="6" formatCode="0">
                  <c:v>84</c:v>
                </c:pt>
                <c:pt idx="7" formatCode="0">
                  <c:v>84.9</c:v>
                </c:pt>
                <c:pt idx="9" formatCode="0">
                  <c:v>86</c:v>
                </c:pt>
                <c:pt idx="10" formatCode="0">
                  <c:v>76.7</c:v>
                </c:pt>
                <c:pt idx="11" formatCode="0">
                  <c:v>77.2</c:v>
                </c:pt>
                <c:pt idx="12" formatCode="0">
                  <c:v>89</c:v>
                </c:pt>
                <c:pt idx="14" formatCode="0">
                  <c:v>85.4</c:v>
                </c:pt>
                <c:pt idx="15" formatCode="0">
                  <c:v>84.1</c:v>
                </c:pt>
                <c:pt idx="16" formatCode="0">
                  <c:v>79.900000000000006</c:v>
                </c:pt>
                <c:pt idx="17" formatCode="0">
                  <c:v>85.7</c:v>
                </c:pt>
              </c:numCache>
            </c:numRef>
          </c:val>
        </c:ser>
        <c:gapWidth val="129"/>
        <c:axId val="125143296"/>
        <c:axId val="125165568"/>
      </c:barChart>
      <c:catAx>
        <c:axId val="125143296"/>
        <c:scaling>
          <c:orientation val="minMax"/>
        </c:scaling>
        <c:axPos val="b"/>
        <c:numFmt formatCode="General" sourceLinked="0"/>
        <c:tickLblPos val="low"/>
        <c:spPr>
          <a:ln/>
          <a:effectLst/>
        </c:spPr>
        <c:txPr>
          <a:bodyPr rot="-540000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5165568"/>
        <c:crosses val="autoZero"/>
        <c:auto val="1"/>
        <c:lblAlgn val="ctr"/>
        <c:lblOffset val="200"/>
        <c:tickLblSkip val="1"/>
      </c:catAx>
      <c:valAx>
        <c:axId val="125165568"/>
        <c:scaling>
          <c:orientation val="minMax"/>
        </c:scaling>
        <c:delete val="1"/>
        <c:axPos val="l"/>
        <c:numFmt formatCode="0%" sourceLinked="0"/>
        <c:tickLblPos val="none"/>
        <c:crossAx val="125143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751324241767047E-2"/>
          <c:y val="2.2647624169116552E-2"/>
          <c:w val="0.82453655110773161"/>
          <c:h val="9.8833994103692618E-2"/>
        </c:manualLayout>
      </c:layout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E7AF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6.4735152884782404E-3"/>
                  <c:y val="1.77362690928214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05688848699456"/>
                      <c:h val="0.145947794495696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3639887033497825E-2"/>
                  <c:y val="3.063043184321720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98125567553197"/>
                      <c:h val="0.205086491893581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4839010500705434E-3"/>
                  <c:y val="6.5978331475324324E-3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819990157101472E-2"/>
                  <c:y val="1.598363956110985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17385073179274E-2"/>
                  <c:y val="-8.77530178657138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093505817153546E-3"/>
                  <c:y val="1.081375625141914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2309985867092E-2"/>
                  <c:y val="2.18005326028612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Buena idea</c:v>
                </c:pt>
                <c:pt idx="1">
                  <c:v>Mala idea</c:v>
                </c:pt>
                <c:pt idx="2">
                  <c:v>Ni buena ni mala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71</c:v>
                </c:pt>
                <c:pt idx="1">
                  <c:v>20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58E-2"/>
          <c:y val="0.14961989952348775"/>
          <c:w val="0.95615996744994569"/>
          <c:h val="0.7499792403899011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4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Buena idea</c:v>
                </c:pt>
                <c:pt idx="1">
                  <c:v>Mala idea</c:v>
                </c:pt>
                <c:pt idx="2">
                  <c:v>Ni buena ni mala</c:v>
                </c:pt>
                <c:pt idx="3">
                  <c:v>NS-NR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71</c:v>
                </c:pt>
                <c:pt idx="1">
                  <c:v>20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Transporte público (Micro+Metro)</c:v>
                </c:pt>
              </c:strCache>
            </c:strRef>
          </c:tx>
          <c:spPr>
            <a:solidFill>
              <a:srgbClr val="7B2C88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Buena idea</c:v>
                </c:pt>
                <c:pt idx="1">
                  <c:v>Mala idea</c:v>
                </c:pt>
                <c:pt idx="2">
                  <c:v>Ni buena ni mala</c:v>
                </c:pt>
                <c:pt idx="3">
                  <c:v>NS-NR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78.8</c:v>
                </c:pt>
                <c:pt idx="1">
                  <c:v>14.5</c:v>
                </c:pt>
                <c:pt idx="2">
                  <c:v>5.4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Taxis, colectivos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400" b="1" i="0" u="none" strike="noStrike" kern="1200" baseline="0">
                    <a:solidFill>
                      <a:srgbClr val="E7A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Buena idea</c:v>
                </c:pt>
                <c:pt idx="1">
                  <c:v>Mala idea</c:v>
                </c:pt>
                <c:pt idx="2">
                  <c:v>Ni buena ni mala</c:v>
                </c:pt>
                <c:pt idx="3">
                  <c:v>NS-NR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69.599999999999994</c:v>
                </c:pt>
                <c:pt idx="1">
                  <c:v>9.6</c:v>
                </c:pt>
                <c:pt idx="2">
                  <c:v>5.7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Automóvil particular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Buena idea</c:v>
                </c:pt>
                <c:pt idx="1">
                  <c:v>Mala idea</c:v>
                </c:pt>
                <c:pt idx="2">
                  <c:v>Ni buena ni mala</c:v>
                </c:pt>
                <c:pt idx="3">
                  <c:v>NS-NR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56.6</c:v>
                </c:pt>
                <c:pt idx="1">
                  <c:v>34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gapWidth val="200"/>
        <c:axId val="125606144"/>
        <c:axId val="125620224"/>
      </c:barChart>
      <c:catAx>
        <c:axId val="125606144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5620224"/>
        <c:crosses val="autoZero"/>
        <c:auto val="1"/>
        <c:lblAlgn val="ctr"/>
        <c:lblOffset val="100"/>
      </c:catAx>
      <c:valAx>
        <c:axId val="125620224"/>
        <c:scaling>
          <c:orientation val="minMax"/>
          <c:max val="90"/>
          <c:min val="0"/>
        </c:scaling>
        <c:delete val="1"/>
        <c:axPos val="l"/>
        <c:numFmt formatCode="0" sourceLinked="1"/>
        <c:tickLblPos val="none"/>
        <c:crossAx val="125606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395872067667295E-2"/>
          <c:y val="3.8026016582137792E-2"/>
          <c:w val="0.81088714285764385"/>
          <c:h val="7.9863617346092014E-2"/>
        </c:manualLayout>
      </c:layout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E7AF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0.11652435837019749"/>
                  <c:y val="1.502348480851480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05688848699456"/>
                      <c:h val="0.145947794495696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622260293436641E-2"/>
                  <c:y val="-3.1763713498366056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98125567553197"/>
                      <c:h val="0.205086491893581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6343862754008331E-2"/>
                  <c:y val="6.5978331475324324E-3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09621649890993E-2"/>
                  <c:y val="1.598363956110995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17385073179274E-2"/>
                  <c:y val="-8.77530178657138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093505817153546E-3"/>
                  <c:y val="1.081375625141914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2309985867092E-2"/>
                  <c:y val="2.18005326028612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De 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86</c:v>
                </c:pt>
                <c:pt idx="1">
                  <c:v>2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25507252641309"/>
          <c:y val="3.5541849777074058E-2"/>
          <c:w val="0.36842193666012152"/>
          <c:h val="0.93592167079729682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1D735">
                <a:lumMod val="75000"/>
              </a:srgbClr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CL"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7CA71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No sabe, no responde</c:v>
                </c:pt>
                <c:pt idx="1">
                  <c:v>Otros</c:v>
                </c:pt>
                <c:pt idx="2">
                  <c:v>Progreso/Desarrollo</c:v>
                </c:pt>
                <c:pt idx="3">
                  <c:v>Sentimientos</c:v>
                </c:pt>
                <c:pt idx="4">
                  <c:v>Contaminación</c:v>
                </c:pt>
                <c:pt idx="5">
                  <c:v>Seguridad Ciudadana</c:v>
                </c:pt>
                <c:pt idx="6">
                  <c:v>Estrés</c:v>
                </c:pt>
                <c:pt idx="7">
                  <c:v>Transporte</c:v>
                </c:pt>
                <c:pt idx="8">
                  <c:v>Lugares e infraestructura</c:v>
                </c:pt>
                <c:pt idx="9">
                  <c:v>Santiago</c:v>
                </c:pt>
              </c:strCache>
            </c:strRef>
          </c:cat>
          <c:val>
            <c:numRef>
              <c:f>Hoja1!$B$2:$B$11</c:f>
              <c:numCache>
                <c:formatCode>0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10</c:v>
                </c:pt>
                <c:pt idx="8">
                  <c:v>20</c:v>
                </c:pt>
                <c:pt idx="9">
                  <c:v>45</c:v>
                </c:pt>
              </c:numCache>
            </c:numRef>
          </c:val>
        </c:ser>
        <c:gapWidth val="84"/>
        <c:axId val="138779648"/>
        <c:axId val="138781440"/>
      </c:barChart>
      <c:catAx>
        <c:axId val="138779648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38781440"/>
        <c:crosses val="autoZero"/>
        <c:auto val="1"/>
        <c:lblAlgn val="ctr"/>
        <c:lblOffset val="100"/>
      </c:catAx>
      <c:valAx>
        <c:axId val="138781440"/>
        <c:scaling>
          <c:orientation val="minMax"/>
          <c:max val="50"/>
          <c:min val="0"/>
        </c:scaling>
        <c:delete val="1"/>
        <c:axPos val="b"/>
        <c:numFmt formatCode="0" sourceLinked="1"/>
        <c:tickLblPos val="none"/>
        <c:crossAx val="138779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E7A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7B2C88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1.1328890691069909E-2"/>
                  <c:y val="-8.8062317995137168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1351520182402"/>
                      <c:h val="0.205629048750442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1442229296717013E-2"/>
                  <c:y val="-3.447639098014181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98125567553197"/>
                      <c:h val="0.205086491893581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120783476367994E-2"/>
                  <c:y val="6.356630311797173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846943693371113E-3"/>
                  <c:y val="1.598363956110985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17385073179274E-2"/>
                  <c:y val="-8.77530178657138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093505817153546E-3"/>
                  <c:y val="1.081375625141914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2309985867092E-2"/>
                  <c:y val="2.18005326028612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4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Bastante + Muy efectiva</c:v>
                </c:pt>
                <c:pt idx="1">
                  <c:v>Algo efectiva</c:v>
                </c:pt>
                <c:pt idx="2">
                  <c:v>Poco + Nada efectiva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46</c:v>
                </c:pt>
                <c:pt idx="1">
                  <c:v>30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32007467531454E-2"/>
          <c:y val="0.11159388294134964"/>
          <c:w val="0.96958545546291097"/>
          <c:h val="0.7575844437063245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4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Bastante + Muy efectiva</c:v>
                </c:pt>
                <c:pt idx="1">
                  <c:v>Algo efectiva</c:v>
                </c:pt>
                <c:pt idx="2">
                  <c:v>Poco + Nada efectiva</c:v>
                </c:pt>
                <c:pt idx="3">
                  <c:v>NS-NR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46</c:v>
                </c:pt>
                <c:pt idx="1">
                  <c:v>30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Transporte público (Micro+Metro)</c:v>
                </c:pt>
              </c:strCache>
            </c:strRef>
          </c:tx>
          <c:spPr>
            <a:solidFill>
              <a:srgbClr val="7B2C88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Bastante + Muy efectiva</c:v>
                </c:pt>
                <c:pt idx="1">
                  <c:v>Algo efectiva</c:v>
                </c:pt>
                <c:pt idx="2">
                  <c:v>Poco + Nada efectiva</c:v>
                </c:pt>
                <c:pt idx="3">
                  <c:v>NS-NR</c:v>
                </c:pt>
              </c:strCache>
            </c:strRef>
          </c:cat>
          <c:val>
            <c:numRef>
              <c:f>Hoja1!$C$2:$C$5</c:f>
              <c:numCache>
                <c:formatCode>0</c:formatCode>
                <c:ptCount val="4"/>
                <c:pt idx="0">
                  <c:v>51</c:v>
                </c:pt>
                <c:pt idx="1">
                  <c:v>27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Taxis, colectivos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400" b="1" i="0" u="none" strike="noStrike" kern="1200" baseline="0">
                    <a:solidFill>
                      <a:srgbClr val="E7A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Bastante + Muy efectiva</c:v>
                </c:pt>
                <c:pt idx="1">
                  <c:v>Algo efectiva</c:v>
                </c:pt>
                <c:pt idx="2">
                  <c:v>Poco + Nada efectiva</c:v>
                </c:pt>
                <c:pt idx="3">
                  <c:v>NS-NR</c:v>
                </c:pt>
              </c:strCache>
            </c:strRef>
          </c:cat>
          <c:val>
            <c:numRef>
              <c:f>Hoja1!$D$2:$D$5</c:f>
              <c:numCache>
                <c:formatCode>0</c:formatCode>
                <c:ptCount val="4"/>
                <c:pt idx="0">
                  <c:v>26</c:v>
                </c:pt>
                <c:pt idx="1">
                  <c:v>48</c:v>
                </c:pt>
                <c:pt idx="2">
                  <c:v>4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Automóvil particular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4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Bastante + Muy efectiva</c:v>
                </c:pt>
                <c:pt idx="1">
                  <c:v>Algo efectiva</c:v>
                </c:pt>
                <c:pt idx="2">
                  <c:v>Poco + Nada efectiva</c:v>
                </c:pt>
                <c:pt idx="3">
                  <c:v>NS-NR</c:v>
                </c:pt>
              </c:strCache>
            </c:strRef>
          </c:cat>
          <c:val>
            <c:numRef>
              <c:f>Hoja1!$E$2:$E$5</c:f>
              <c:numCache>
                <c:formatCode>0</c:formatCode>
                <c:ptCount val="4"/>
                <c:pt idx="0">
                  <c:v>40</c:v>
                </c:pt>
                <c:pt idx="1">
                  <c:v>32</c:v>
                </c:pt>
                <c:pt idx="2">
                  <c:v>21</c:v>
                </c:pt>
                <c:pt idx="3">
                  <c:v>7</c:v>
                </c:pt>
              </c:numCache>
            </c:numRef>
          </c:val>
        </c:ser>
        <c:gapWidth val="300"/>
        <c:axId val="125740928"/>
        <c:axId val="125742464"/>
      </c:barChart>
      <c:catAx>
        <c:axId val="125740928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5742464"/>
        <c:crosses val="autoZero"/>
        <c:auto val="1"/>
        <c:lblAlgn val="ctr"/>
        <c:lblOffset val="100"/>
      </c:catAx>
      <c:valAx>
        <c:axId val="125742464"/>
        <c:scaling>
          <c:orientation val="minMax"/>
          <c:max val="60"/>
          <c:min val="0"/>
        </c:scaling>
        <c:delete val="1"/>
        <c:axPos val="l"/>
        <c:numFmt formatCode="0" sourceLinked="1"/>
        <c:tickLblPos val="none"/>
        <c:crossAx val="125740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395872067667295E-2"/>
          <c:y val="3.8026016582137792E-2"/>
          <c:w val="0.8556387695675316"/>
          <c:h val="7.9863617346091986E-2"/>
        </c:manualLayout>
      </c:layout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CL"/>
        </a:p>
      </c:txPr>
    </c:legend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style val="28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0"/>
      <c:depthPercent val="100"/>
      <c:perspective val="30"/>
    </c:view3D>
    <c:plotArea>
      <c:layout>
        <c:manualLayout>
          <c:layoutTarget val="inner"/>
          <c:xMode val="edge"/>
          <c:yMode val="edge"/>
          <c:x val="0.14267297413339006"/>
          <c:y val="0.16427532239945983"/>
          <c:w val="0.68833344531925456"/>
          <c:h val="0.6714173083991621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spPr>
              <a:solidFill>
                <a:srgbClr val="E7A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7B2C88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B050"/>
                </a:solidFill>
              </a:ln>
            </c:spPr>
          </c:dPt>
          <c:dPt>
            <c:idx val="5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2.4276048700683891E-2"/>
                  <c:y val="-6.9072828004990733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1351520182402"/>
                      <c:h val="0.205629048750442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1442229296717013E-2"/>
                  <c:y val="-3.447639098014181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98125567553197"/>
                      <c:h val="0.2050864918935810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4555230715552215E-2"/>
                  <c:y val="4.457681312782542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09621649890993E-2"/>
                  <c:y val="1.598363956110995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917385073179274E-2"/>
                  <c:y val="-8.775301786571380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9093505817153546E-3"/>
                  <c:y val="1.0813756251419141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442309985867092E-2"/>
                  <c:y val="2.180053260286129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4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s-CL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Bastante + Muy dispuesto</c:v>
                </c:pt>
                <c:pt idx="1">
                  <c:v>Algo dispuesto</c:v>
                </c:pt>
                <c:pt idx="2">
                  <c:v>Poco + Nada dispuesto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51</c:v>
                </c:pt>
                <c:pt idx="1">
                  <c:v>21</c:v>
                </c:pt>
                <c:pt idx="2">
                  <c:v>19</c:v>
                </c:pt>
                <c:pt idx="3">
                  <c:v>9</c:v>
                </c:pt>
              </c:numCache>
            </c:numRef>
          </c:val>
        </c:ser>
      </c:pie3DChart>
    </c:plotArea>
    <c:plotVisOnly val="1"/>
    <c:dispBlanksAs val="zero"/>
  </c:chart>
  <c:spPr>
    <a:effectLst/>
  </c:spPr>
  <c:txPr>
    <a:bodyPr/>
    <a:lstStyle/>
    <a:p>
      <a:pPr>
        <a:defRPr sz="1800"/>
      </a:pPr>
      <a:endParaRPr lang="es-CL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02036496518095E-3"/>
          <c:y val="0.12642268392377318"/>
          <c:w val="0.98938285812146498"/>
          <c:h val="0.6621485680182656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% Bastante + Muy dispuesto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 formatCode="0">
                  <c:v>50.8</c:v>
                </c:pt>
                <c:pt idx="2" formatCode="0">
                  <c:v>56.6</c:v>
                </c:pt>
                <c:pt idx="3" formatCode="0">
                  <c:v>41.3</c:v>
                </c:pt>
                <c:pt idx="5" formatCode="0">
                  <c:v>54</c:v>
                </c:pt>
                <c:pt idx="6" formatCode="0">
                  <c:v>45.2</c:v>
                </c:pt>
                <c:pt idx="7" formatCode="0">
                  <c:v>58.7</c:v>
                </c:pt>
                <c:pt idx="9" formatCode="0">
                  <c:v>44.6</c:v>
                </c:pt>
                <c:pt idx="10" formatCode="0">
                  <c:v>55.1</c:v>
                </c:pt>
                <c:pt idx="11" formatCode="0">
                  <c:v>61.5</c:v>
                </c:pt>
                <c:pt idx="12" formatCode="0">
                  <c:v>44.9</c:v>
                </c:pt>
                <c:pt idx="14" formatCode="0">
                  <c:v>48.6</c:v>
                </c:pt>
                <c:pt idx="15" formatCode="0">
                  <c:v>42</c:v>
                </c:pt>
                <c:pt idx="16" formatCode="0">
                  <c:v>60.7</c:v>
                </c:pt>
                <c:pt idx="17" formatCode="0">
                  <c:v>48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Poco + Nada dispuesto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s-CL" sz="1000" b="1" i="0" u="none" strike="noStrike" kern="1200" baseline="0">
                    <a:solidFill>
                      <a:srgbClr val="7B2C8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Hoja1!$C$2:$C$19</c:f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Algo dispuesto</c:v>
                </c:pt>
              </c:strCache>
            </c:strRef>
          </c:tx>
          <c:spPr>
            <a:solidFill>
              <a:srgbClr val="E7AF00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L" sz="1200" b="1" i="0" u="none" strike="noStrike" kern="1200" baseline="0">
                    <a:solidFill>
                      <a:srgbClr val="E7A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Hoja1!$A$2:$A$19</c:f>
              <c:strCache>
                <c:ptCount val="18"/>
                <c:pt idx="0">
                  <c:v>Total</c:v>
                </c:pt>
                <c:pt idx="2">
                  <c:v>Hombre</c:v>
                </c:pt>
                <c:pt idx="3">
                  <c:v>Mujer</c:v>
                </c:pt>
                <c:pt idx="5">
                  <c:v>18-34 años</c:v>
                </c:pt>
                <c:pt idx="6">
                  <c:v>35-54 años</c:v>
                </c:pt>
                <c:pt idx="7">
                  <c:v>55 y más</c:v>
                </c:pt>
                <c:pt idx="9">
                  <c:v>C1</c:v>
                </c:pt>
                <c:pt idx="10">
                  <c:v>C2</c:v>
                </c:pt>
                <c:pt idx="11">
                  <c:v>C3</c:v>
                </c:pt>
                <c:pt idx="12">
                  <c:v>D/E</c:v>
                </c:pt>
                <c:pt idx="14">
                  <c:v>Nor Poniente</c:v>
                </c:pt>
                <c:pt idx="15">
                  <c:v>Sur Poniente</c:v>
                </c:pt>
                <c:pt idx="16">
                  <c:v>Sur Oriente</c:v>
                </c:pt>
                <c:pt idx="17">
                  <c:v>Oriente</c:v>
                </c:pt>
              </c:strCache>
            </c:strRef>
          </c:cat>
          <c:val>
            <c:numRef>
              <c:f>Hoja1!$D$2:$D$19</c:f>
              <c:numCache>
                <c:formatCode>General</c:formatCode>
                <c:ptCount val="18"/>
                <c:pt idx="0" formatCode="0">
                  <c:v>21.2</c:v>
                </c:pt>
                <c:pt idx="2" formatCode="0">
                  <c:v>19.7</c:v>
                </c:pt>
                <c:pt idx="3" formatCode="0">
                  <c:v>23.7</c:v>
                </c:pt>
                <c:pt idx="5" formatCode="0">
                  <c:v>15.1</c:v>
                </c:pt>
                <c:pt idx="6" formatCode="0">
                  <c:v>27.4</c:v>
                </c:pt>
                <c:pt idx="7" formatCode="0">
                  <c:v>20.100000000000001</c:v>
                </c:pt>
                <c:pt idx="9" formatCode="0">
                  <c:v>27.9</c:v>
                </c:pt>
                <c:pt idx="10" formatCode="0">
                  <c:v>22.9</c:v>
                </c:pt>
                <c:pt idx="11" formatCode="0">
                  <c:v>12.1</c:v>
                </c:pt>
                <c:pt idx="12" formatCode="0">
                  <c:v>17</c:v>
                </c:pt>
                <c:pt idx="14" formatCode="0">
                  <c:v>35.4</c:v>
                </c:pt>
                <c:pt idx="15" formatCode="0">
                  <c:v>14.7</c:v>
                </c:pt>
                <c:pt idx="16" formatCode="0">
                  <c:v>7.9</c:v>
                </c:pt>
                <c:pt idx="17" formatCode="0">
                  <c:v>32.9</c:v>
                </c:pt>
              </c:numCache>
            </c:numRef>
          </c:val>
        </c:ser>
        <c:gapWidth val="129"/>
        <c:axId val="126092416"/>
        <c:axId val="126093952"/>
      </c:barChart>
      <c:catAx>
        <c:axId val="126092416"/>
        <c:scaling>
          <c:orientation val="minMax"/>
        </c:scaling>
        <c:axPos val="b"/>
        <c:numFmt formatCode="General" sourceLinked="0"/>
        <c:tickLblPos val="low"/>
        <c:spPr>
          <a:ln/>
          <a:effectLst/>
        </c:spPr>
        <c:txPr>
          <a:bodyPr rot="-5400000" vert="horz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26093952"/>
        <c:crosses val="autoZero"/>
        <c:auto val="1"/>
        <c:lblAlgn val="ctr"/>
        <c:lblOffset val="200"/>
        <c:tickLblSkip val="1"/>
      </c:catAx>
      <c:valAx>
        <c:axId val="126093952"/>
        <c:scaling>
          <c:orientation val="minMax"/>
        </c:scaling>
        <c:delete val="1"/>
        <c:axPos val="l"/>
        <c:numFmt formatCode="0%" sourceLinked="0"/>
        <c:tickLblPos val="none"/>
        <c:crossAx val="126092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751324241767047E-2"/>
          <c:y val="2.2647624169116552E-2"/>
          <c:w val="0.70960037982956825"/>
          <c:h val="7.1153564563660718E-2"/>
        </c:manualLayout>
      </c:layout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73693566584602E-2"/>
          <c:y val="0.11011828763004623"/>
          <c:w val="0.96325114497033937"/>
          <c:h val="0.80980012191204098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rgbClr val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1400" b="1" i="0" u="none" strike="noStrike" kern="1200" baseline="0">
                    <a:solidFill>
                      <a:srgbClr val="7CA71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Santiago</c:v>
                </c:pt>
                <c:pt idx="1">
                  <c:v>Lugares e infraestructura</c:v>
                </c:pt>
                <c:pt idx="2">
                  <c:v>Transporte</c:v>
                </c:pt>
                <c:pt idx="3">
                  <c:v>Estrés</c:v>
                </c:pt>
                <c:pt idx="4">
                  <c:v>Contaminación</c:v>
                </c:pt>
                <c:pt idx="5">
                  <c:v>Seguridad Ciudadana</c:v>
                </c:pt>
                <c:pt idx="6">
                  <c:v>Progreso/Desarrollo</c:v>
                </c:pt>
              </c:strCache>
            </c:strRef>
          </c:cat>
          <c:val>
            <c:numRef>
              <c:f>Hoja1!$B$2:$B$8</c:f>
              <c:numCache>
                <c:formatCode>0</c:formatCode>
                <c:ptCount val="7"/>
                <c:pt idx="0">
                  <c:v>33</c:v>
                </c:pt>
                <c:pt idx="1">
                  <c:v>4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5</c:v>
                </c:pt>
                <c:pt idx="6">
                  <c:v>12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Santiago</c:v>
                </c:pt>
                <c:pt idx="1">
                  <c:v>Lugares e infraestructura</c:v>
                </c:pt>
                <c:pt idx="2">
                  <c:v>Transporte</c:v>
                </c:pt>
                <c:pt idx="3">
                  <c:v>Estrés</c:v>
                </c:pt>
                <c:pt idx="4">
                  <c:v>Contaminación</c:v>
                </c:pt>
                <c:pt idx="5">
                  <c:v>Seguridad Ciudadana</c:v>
                </c:pt>
                <c:pt idx="6">
                  <c:v>Progreso/Desarrollo</c:v>
                </c:pt>
              </c:strCache>
            </c:strRef>
          </c:cat>
          <c:val>
            <c:numRef>
              <c:f>Hoja1!$C$2:$C$8</c:f>
              <c:numCache>
                <c:formatCode>0</c:formatCode>
                <c:ptCount val="7"/>
                <c:pt idx="0">
                  <c:v>45</c:v>
                </c:pt>
                <c:pt idx="1">
                  <c:v>20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gapWidth val="120"/>
        <c:overlap val="-1"/>
        <c:axId val="137882624"/>
        <c:axId val="138081408"/>
      </c:barChart>
      <c:catAx>
        <c:axId val="137882624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900"/>
            </a:pPr>
            <a:endParaRPr lang="es-CL"/>
          </a:p>
        </c:txPr>
        <c:crossAx val="138081408"/>
        <c:crosses val="autoZero"/>
        <c:auto val="1"/>
        <c:lblAlgn val="ctr"/>
        <c:lblOffset val="200"/>
        <c:tickLblSkip val="1"/>
      </c:catAx>
      <c:valAx>
        <c:axId val="138081408"/>
        <c:scaling>
          <c:orientation val="minMax"/>
          <c:max val="50"/>
          <c:min val="0"/>
        </c:scaling>
        <c:delete val="1"/>
        <c:axPos val="l"/>
        <c:numFmt formatCode="#,##0" sourceLinked="0"/>
        <c:tickLblPos val="none"/>
        <c:crossAx val="137882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936662539156448E-2"/>
          <c:y val="9.194091319028307E-3"/>
          <c:w val="0.44372368989813454"/>
          <c:h val="7.5193610757437732E-2"/>
        </c:manualLayout>
      </c:layout>
      <c:txPr>
        <a:bodyPr/>
        <a:lstStyle/>
        <a:p>
          <a:pPr>
            <a:defRPr sz="1600"/>
          </a:pPr>
          <a:endParaRPr lang="es-CL"/>
        </a:p>
      </c:txPr>
    </c:legend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30474718443571"/>
          <c:y val="3.5541849777074058E-2"/>
          <c:w val="0.30427793837595407"/>
          <c:h val="0.92213090211684168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1D735">
                <a:lumMod val="75000"/>
              </a:srgbClr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7CA71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CA71D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No sabe, no responde</c:v>
                </c:pt>
                <c:pt idx="1">
                  <c:v>Otros</c:v>
                </c:pt>
                <c:pt idx="2">
                  <c:v>Santiago</c:v>
                </c:pt>
                <c:pt idx="3">
                  <c:v>Progreso/Desarrollo</c:v>
                </c:pt>
                <c:pt idx="4">
                  <c:v>Sentimientos</c:v>
                </c:pt>
                <c:pt idx="5">
                  <c:v>Transporte</c:v>
                </c:pt>
                <c:pt idx="6">
                  <c:v>Seguridad ciudadana</c:v>
                </c:pt>
                <c:pt idx="7">
                  <c:v>Contaminación</c:v>
                </c:pt>
                <c:pt idx="8">
                  <c:v>Estrés</c:v>
                </c:pt>
                <c:pt idx="9">
                  <c:v>Lugares e infraestructura</c:v>
                </c:pt>
              </c:strCache>
            </c:strRef>
          </c:cat>
          <c:val>
            <c:numRef>
              <c:f>Hoja1!$B$2:$B$11</c:f>
              <c:numCache>
                <c:formatCode>0</c:formatCode>
                <c:ptCount val="10"/>
                <c:pt idx="0">
                  <c:v>25</c:v>
                </c:pt>
                <c:pt idx="1">
                  <c:v>13</c:v>
                </c:pt>
                <c:pt idx="2">
                  <c:v>14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10</c:v>
                </c:pt>
                <c:pt idx="9">
                  <c:v>18</c:v>
                </c:pt>
              </c:numCache>
            </c:numRef>
          </c:val>
        </c:ser>
        <c:gapWidth val="84"/>
        <c:axId val="139299072"/>
        <c:axId val="139300864"/>
      </c:barChart>
      <c:catAx>
        <c:axId val="139299072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39300864"/>
        <c:crosses val="autoZero"/>
        <c:auto val="1"/>
        <c:lblAlgn val="ctr"/>
        <c:lblOffset val="100"/>
      </c:catAx>
      <c:valAx>
        <c:axId val="139300864"/>
        <c:scaling>
          <c:orientation val="minMax"/>
          <c:max val="30"/>
          <c:min val="0"/>
        </c:scaling>
        <c:delete val="1"/>
        <c:axPos val="b"/>
        <c:numFmt formatCode="0" sourceLinked="1"/>
        <c:tickLblPos val="none"/>
        <c:crossAx val="139299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45377115850437"/>
          <c:y val="3.5541849777074058E-2"/>
          <c:w val="0.42659905138297238"/>
          <c:h val="0.92644590684364481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FFFF">
                  <a:lumMod val="65000"/>
                </a:srgbClr>
              </a:solidFill>
              <a:ln w="12700">
                <a:solidFill>
                  <a:sysClr val="window" lastClr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L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No sabe, no responde</c:v>
                </c:pt>
                <c:pt idx="1">
                  <c:v>Otras</c:v>
                </c:pt>
                <c:pt idx="2">
                  <c:v>Transporte </c:v>
                </c:pt>
                <c:pt idx="3">
                  <c:v>Bienestar</c:v>
                </c:pt>
                <c:pt idx="4">
                  <c:v>Vida en familia</c:v>
                </c:pt>
                <c:pt idx="5">
                  <c:v>Lugares e infraestructura</c:v>
                </c:pt>
                <c:pt idx="6">
                  <c:v>Áreas verdes y entretención</c:v>
                </c:pt>
                <c:pt idx="7">
                  <c:v>Progreso</c:v>
                </c:pt>
                <c:pt idx="8">
                  <c:v>Servicios</c:v>
                </c:pt>
                <c:pt idx="9">
                  <c:v>Accesibilidad</c:v>
                </c:pt>
              </c:strCache>
            </c:strRef>
          </c:cat>
          <c:val>
            <c:numRef>
              <c:f>Hoja1!$B$2:$B$11</c:f>
              <c:numCache>
                <c:formatCode>0</c:formatCode>
                <c:ptCount val="10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23</c:v>
                </c:pt>
                <c:pt idx="8">
                  <c:v>24</c:v>
                </c:pt>
                <c:pt idx="9">
                  <c:v>37</c:v>
                </c:pt>
              </c:numCache>
            </c:numRef>
          </c:val>
        </c:ser>
        <c:gapWidth val="84"/>
        <c:axId val="139926144"/>
        <c:axId val="139940224"/>
      </c:barChart>
      <c:catAx>
        <c:axId val="139926144"/>
        <c:scaling>
          <c:orientation val="minMax"/>
        </c:scaling>
        <c:axPos val="l"/>
        <c:numFmt formatCode="General" sourceLinked="0"/>
        <c:tickLblPos val="nextTo"/>
        <c:txPr>
          <a:bodyPr rot="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L"/>
          </a:p>
        </c:txPr>
        <c:crossAx val="139940224"/>
        <c:crosses val="autoZero"/>
        <c:auto val="1"/>
        <c:lblAlgn val="ctr"/>
        <c:lblOffset val="100"/>
      </c:catAx>
      <c:valAx>
        <c:axId val="139940224"/>
        <c:scaling>
          <c:orientation val="minMax"/>
          <c:max val="45"/>
          <c:min val="0"/>
        </c:scaling>
        <c:delete val="1"/>
        <c:axPos val="b"/>
        <c:numFmt formatCode="0" sourceLinked="1"/>
        <c:tickLblPos val="none"/>
        <c:crossAx val="139926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s-CL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73693566584602E-2"/>
          <c:y val="3.3320516470392185E-2"/>
          <c:w val="0.95577781758736802"/>
          <c:h val="0.73267076227641537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Hoja1!$A$2:$A$9</c:f>
              <c:strCache>
                <c:ptCount val="8"/>
                <c:pt idx="0">
                  <c:v>Accesibilidad</c:v>
                </c:pt>
                <c:pt idx="1">
                  <c:v>Áreas verdes y entretención</c:v>
                </c:pt>
                <c:pt idx="2">
                  <c:v>Progreso</c:v>
                </c:pt>
                <c:pt idx="3">
                  <c:v>Bienestar</c:v>
                </c:pt>
                <c:pt idx="4">
                  <c:v>Lugares e infraestructura</c:v>
                </c:pt>
                <c:pt idx="5">
                  <c:v>Vida en familia</c:v>
                </c:pt>
                <c:pt idx="6">
                  <c:v>Transporte </c:v>
                </c:pt>
                <c:pt idx="7">
                  <c:v>NS-NR</c:v>
                </c:pt>
              </c:strCache>
            </c:strRef>
          </c:cat>
          <c:val>
            <c:numRef>
              <c:f>Hoja1!$B$2:$B$9</c:f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Accesibilidad</c:v>
                </c:pt>
                <c:pt idx="1">
                  <c:v>Áreas verdes y entretención</c:v>
                </c:pt>
                <c:pt idx="2">
                  <c:v>Progreso</c:v>
                </c:pt>
                <c:pt idx="3">
                  <c:v>Bienestar</c:v>
                </c:pt>
                <c:pt idx="4">
                  <c:v>Lugares e infraestructura</c:v>
                </c:pt>
                <c:pt idx="5">
                  <c:v>Vida en familia</c:v>
                </c:pt>
                <c:pt idx="6">
                  <c:v>Transporte </c:v>
                </c:pt>
                <c:pt idx="7">
                  <c:v>NS-NR</c:v>
                </c:pt>
              </c:strCache>
            </c:strRef>
          </c:cat>
          <c:val>
            <c:numRef>
              <c:f>Hoja1!$C$2:$C$9</c:f>
              <c:numCache>
                <c:formatCode>0</c:formatCode>
                <c:ptCount val="8"/>
                <c:pt idx="0">
                  <c:v>34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17</c:v>
                </c:pt>
              </c:numCache>
            </c:numRef>
          </c:val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s-C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Accesibilidad</c:v>
                </c:pt>
                <c:pt idx="1">
                  <c:v>Áreas verdes y entretención</c:v>
                </c:pt>
                <c:pt idx="2">
                  <c:v>Progreso</c:v>
                </c:pt>
                <c:pt idx="3">
                  <c:v>Bienestar</c:v>
                </c:pt>
                <c:pt idx="4">
                  <c:v>Lugares e infraestructura</c:v>
                </c:pt>
                <c:pt idx="5">
                  <c:v>Vida en familia</c:v>
                </c:pt>
                <c:pt idx="6">
                  <c:v>Transporte </c:v>
                </c:pt>
                <c:pt idx="7">
                  <c:v>NS-NR</c:v>
                </c:pt>
              </c:strCache>
            </c:strRef>
          </c:cat>
          <c:val>
            <c:numRef>
              <c:f>Hoja1!$D$2:$D$9</c:f>
            </c:numRef>
          </c:val>
        </c:ser>
        <c:gapWidth val="120"/>
        <c:overlap val="-1"/>
        <c:axId val="139236864"/>
        <c:axId val="139238400"/>
      </c:barChart>
      <c:catAx>
        <c:axId val="139236864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800"/>
            </a:pPr>
            <a:endParaRPr lang="es-CL"/>
          </a:p>
        </c:txPr>
        <c:crossAx val="139238400"/>
        <c:crosses val="autoZero"/>
        <c:auto val="1"/>
        <c:lblAlgn val="ctr"/>
        <c:lblOffset val="200"/>
        <c:tickLblSkip val="1"/>
      </c:catAx>
      <c:valAx>
        <c:axId val="139238400"/>
        <c:scaling>
          <c:orientation val="minMax"/>
          <c:max val="45"/>
          <c:min val="0"/>
        </c:scaling>
        <c:delete val="1"/>
        <c:axPos val="l"/>
        <c:numFmt formatCode="#,##0" sourceLinked="0"/>
        <c:tickLblPos val="none"/>
        <c:crossAx val="139236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L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606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5295" y="0"/>
            <a:ext cx="2987622" cy="4606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AA5EEDCE-379A-4344-AEFA-3AA97CF3CCB3}" type="datetimeFigureOut">
              <a:rPr lang="es-CL" smtClean="0"/>
              <a:pPr/>
              <a:t>02-03-2016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81125" y="1147763"/>
            <a:ext cx="4132263" cy="309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19895"/>
            <a:ext cx="2987622" cy="460619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162AB8E8-D344-44F9-A6B5-3ADF4397E8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22068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1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00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43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319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44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6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46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675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47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223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49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320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50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985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52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49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54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953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55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26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28373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56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532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59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504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62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2837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CECB01-EB88-4D7D-A0D0-4EFFEC0F3B46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70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33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36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87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15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FFCE0-ACA3-DA41-AD2A-A1EB93A12E1D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7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2998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ult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- PORTADILLA 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186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540122" y="1958168"/>
            <a:ext cx="3192793" cy="6527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2503718" y="1951630"/>
            <a:ext cx="5979870" cy="633257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es-ES_tradnl" dirty="0" smtClean="0"/>
              <a:t>Resultados</a:t>
            </a:r>
            <a:endParaRPr lang="es-CL" dirty="0"/>
          </a:p>
        </p:txBody>
      </p:sp>
      <p:sp>
        <p:nvSpPr>
          <p:cNvPr id="6" name="Rectángulo 5"/>
          <p:cNvSpPr/>
          <p:nvPr userDrawn="1"/>
        </p:nvSpPr>
        <p:spPr>
          <a:xfrm>
            <a:off x="705556" y="6364111"/>
            <a:ext cx="7577666" cy="49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80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utlo y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- FONDO BAS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1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9315" y="13386"/>
            <a:ext cx="7870528" cy="114300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es-CL" sz="2800" b="1" kern="1200" baseline="0" dirty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_tradnl" dirty="0" smtClean="0"/>
              <a:t>Titulo del </a:t>
            </a:r>
            <a:r>
              <a:rPr lang="es-ES_tradnl" dirty="0" err="1" smtClean="0"/>
              <a:t>slide</a:t>
            </a:r>
            <a:endParaRPr lang="es-CL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705556" y="6364111"/>
            <a:ext cx="7577666" cy="49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90AD-2325-E945-83E5-7C85FC616D80}" type="slidenum">
              <a:rPr lang="es-CL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5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NUEV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- FONDO BAS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186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705556" y="6364111"/>
            <a:ext cx="7577666" cy="49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L">
              <a:solidFill>
                <a:srgbClr val="FFFFFF"/>
              </a:solidFill>
            </a:endParaRP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90AD-2325-E945-83E5-7C85FC616D80}" type="slidenum">
              <a:rPr lang="es-CL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8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9FFCC14-BD61-0742-9E80-C0D61C41095D}" type="datetimeFigureOut">
              <a:rPr lang="es-ES" smtClean="0">
                <a:solidFill>
                  <a:srgbClr val="000000">
                    <a:tint val="75000"/>
                  </a:srgbClr>
                </a:solidFill>
              </a:rPr>
              <a:pPr defTabSz="457200"/>
              <a:t>02/03/2016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5390AD-2325-E945-83E5-7C85FC616D80}" type="slidenum">
              <a:rPr lang="es-CL" smtClean="0">
                <a:solidFill>
                  <a:srgbClr val="000000">
                    <a:tint val="75000"/>
                  </a:srgbClr>
                </a:solidFill>
              </a:rPr>
              <a:pPr defTabSz="457200"/>
              <a:t>‹Nº›</a:t>
            </a:fld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36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963" r:id="rId2"/>
    <p:sldLayoutId id="2147483964" r:id="rId3"/>
    <p:sldLayoutId id="214748370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/>
          <p:cNvSpPr txBox="1">
            <a:spLocks/>
          </p:cNvSpPr>
          <p:nvPr/>
        </p:nvSpPr>
        <p:spPr>
          <a:xfrm>
            <a:off x="595360" y="1271339"/>
            <a:ext cx="6954971" cy="135429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2800" b="1" dirty="0" smtClean="0">
                <a:solidFill>
                  <a:srgbClr val="1559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estudio de percepción y opinión pública en la Región Metropolitana de Santiago</a:t>
            </a:r>
          </a:p>
          <a:p>
            <a:pPr algn="just"/>
            <a:endParaRPr lang="es-CL" sz="2800" b="1" dirty="0">
              <a:solidFill>
                <a:srgbClr val="1559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8"/>
          <p:cNvSpPr txBox="1">
            <a:spLocks/>
          </p:cNvSpPr>
          <p:nvPr/>
        </p:nvSpPr>
        <p:spPr>
          <a:xfrm>
            <a:off x="634551" y="2418753"/>
            <a:ext cx="5501501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CL" sz="1800" dirty="0" smtClean="0">
              <a:solidFill>
                <a:srgbClr val="1559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s-CL" sz="1800" dirty="0" smtClean="0">
                <a:solidFill>
                  <a:srgbClr val="1559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</a:t>
            </a:r>
            <a:r>
              <a:rPr lang="es-CL" sz="1800" dirty="0" smtClean="0">
                <a:solidFill>
                  <a:srgbClr val="1559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CL" sz="1800" dirty="0">
              <a:solidFill>
                <a:srgbClr val="1559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www.gobiernosantiago.cl/wp-content/uploads/2014/10/3_neo.jpg"/>
          <p:cNvPicPr>
            <a:picLocks noChangeAspect="1" noChangeArrowheads="1"/>
          </p:cNvPicPr>
          <p:nvPr/>
        </p:nvPicPr>
        <p:blipFill>
          <a:blip r:embed="rId2" cstate="print"/>
          <a:srcRect r="82187"/>
          <a:stretch>
            <a:fillRect/>
          </a:stretch>
        </p:blipFill>
        <p:spPr bwMode="auto">
          <a:xfrm>
            <a:off x="5184559" y="355248"/>
            <a:ext cx="1748901" cy="73637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4680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97351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Cuando Ud. piensa en la Región Metropolitana, ¿cuál es la primera palabra que se le viene a la mente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? %</a:t>
            </a:r>
            <a:endParaRPr lang="es-ES" sz="1400" b="1" dirty="0">
              <a:solidFill>
                <a:srgbClr val="1559A2"/>
              </a:solidFill>
              <a:cs typeface="Calibri"/>
            </a:endParaRPr>
          </a:p>
          <a:p>
            <a:r>
              <a:rPr lang="es-ES" sz="1250" b="1" dirty="0" smtClean="0">
                <a:solidFill>
                  <a:srgbClr val="FF0000"/>
                </a:solidFill>
                <a:cs typeface="Calibri"/>
              </a:rPr>
              <a:t>Espontánea-Respuesta única</a:t>
            </a:r>
            <a:endParaRPr lang="es-CL" sz="12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9756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Concepto Región Metropolitana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395536" y="1371600"/>
          <a:ext cx="8369641" cy="50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3 Tabla"/>
          <p:cNvGraphicFramePr>
            <a:graphicFrameLocks noGrp="1"/>
          </p:cNvGraphicFramePr>
          <p:nvPr>
            <p:extLst/>
          </p:nvPr>
        </p:nvGraphicFramePr>
        <p:xfrm>
          <a:off x="5580112" y="1268760"/>
          <a:ext cx="2808311" cy="497752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5062"/>
                <a:gridCol w="141088"/>
                <a:gridCol w="872161"/>
              </a:tblGrid>
              <a:tr h="4325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Santiago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Santiago/Capital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5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Lugares e infraestructura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Comunas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Ciudad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Lugares e infraestructura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Áreas verdes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Centralización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Cercanía, accesibilidad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5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Transporte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Tacos, congestión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Locomoción, metro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5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Estrés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Mucha gente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Caos, desorden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Estrés,</a:t>
                      </a:r>
                      <a:r>
                        <a:rPr lang="es-E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saturación</a:t>
                      </a:r>
                      <a:endParaRPr lang="es-E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Seguridad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Delincuencia, drogas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Inseguridad, problemas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Seguridad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Contaminación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Contaminación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Ruidos, suciedad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Sentimientos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Desconfianza, malestar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Bienestar, bonito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Diversidad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Libertad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Progreso/Desarrollo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Progreso, 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Oportunidades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Entorno natural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Pobreza, protestas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3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727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0" y="0"/>
            <a:ext cx="3853543" cy="445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Concepto Región Metropolitana</a:t>
            </a:r>
            <a:endParaRPr lang="es-MX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20672" t="19881" r="2873" b="21350"/>
          <a:stretch/>
        </p:blipFill>
        <p:spPr>
          <a:xfrm>
            <a:off x="368490" y="1058820"/>
            <a:ext cx="8543499" cy="5355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3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tángulo"/>
          <p:cNvSpPr/>
          <p:nvPr/>
        </p:nvSpPr>
        <p:spPr>
          <a:xfrm>
            <a:off x="337493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Cuando Ud. piensa en la Región Metropolitana, ¿cuál es la primera palabra que se le viene a la mente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? %</a:t>
            </a:r>
            <a:endParaRPr lang="es-ES" sz="1400" b="1" dirty="0">
              <a:solidFill>
                <a:srgbClr val="1559A2"/>
              </a:solidFill>
              <a:cs typeface="Calibri"/>
            </a:endParaRPr>
          </a:p>
          <a:p>
            <a:r>
              <a:rPr lang="es-ES" sz="1250" b="1" dirty="0" smtClean="0">
                <a:solidFill>
                  <a:srgbClr val="FF0000"/>
                </a:solidFill>
                <a:cs typeface="Calibri"/>
              </a:rPr>
              <a:t>Espontánea-Respuesta única</a:t>
            </a:r>
            <a:endParaRPr lang="es-CL" sz="12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989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Concepto Región Metropolitana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8" name="5 Gráfico"/>
          <p:cNvGraphicFramePr/>
          <p:nvPr>
            <p:extLst>
              <p:ext uri="{D42A27DB-BD31-4B8C-83A1-F6EECF244321}">
                <p14:modId xmlns="" xmlns:p14="http://schemas.microsoft.com/office/powerpoint/2010/main" val="2937242594"/>
              </p:ext>
            </p:extLst>
          </p:nvPr>
        </p:nvGraphicFramePr>
        <p:xfrm>
          <a:off x="323529" y="1453360"/>
          <a:ext cx="8496944" cy="485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0 CuadroTexto"/>
          <p:cNvSpPr txBox="1"/>
          <p:nvPr/>
        </p:nvSpPr>
        <p:spPr>
          <a:xfrm>
            <a:off x="329448" y="6495147"/>
            <a:ext cx="5538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*La diferencia para completar el 100% son las opciones ‘Otros’ y ‘No sabe, no responde’</a:t>
            </a:r>
            <a:endParaRPr lang="es-CL" sz="10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7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59115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Además de “Santiago”, ¿se le viene alguna otra palabra a la mente cuando piensa en la Región Metropolitana? 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%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  <a:p>
            <a:r>
              <a:rPr lang="es-ES" sz="1250" b="1" dirty="0" smtClean="0">
                <a:solidFill>
                  <a:srgbClr val="FF0000"/>
                </a:solidFill>
                <a:cs typeface="Calibri"/>
              </a:rPr>
              <a:t>Espontánea-Respuesta única</a:t>
            </a:r>
            <a:endParaRPr lang="es-CL" sz="12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Concepto Región Metropolitana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215204" y="6464369"/>
            <a:ext cx="680506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5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Quienes asociaron a la Región Metropolitana con ‘Santiago’ en primera mención (45%)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51520" y="1371600"/>
          <a:ext cx="8513657" cy="50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3 Tabla"/>
          <p:cNvGraphicFramePr>
            <a:graphicFrameLocks noGrp="1"/>
          </p:cNvGraphicFramePr>
          <p:nvPr>
            <p:extLst/>
          </p:nvPr>
        </p:nvGraphicFramePr>
        <p:xfrm>
          <a:off x="5364090" y="1484784"/>
          <a:ext cx="2808310" cy="452412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5061"/>
                <a:gridCol w="141088"/>
                <a:gridCol w="872161"/>
              </a:tblGrid>
              <a:tr h="15055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Lugares e infraestructura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60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Comunas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60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Ciudad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608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Centralización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2,5%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608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La Moneda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1,8%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/>
                </a:tc>
              </a:tr>
              <a:tr h="162608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Áreas verdes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1,8%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55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Trabajo, fuente laboral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0,9%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055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Punto de encuentro, Chile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0,5%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055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Estrés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Mucha</a:t>
                      </a:r>
                      <a:r>
                        <a:rPr lang="es-E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gente</a:t>
                      </a:r>
                      <a:endParaRPr lang="es-E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Estrés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55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Contaminación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Contaminación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Seguridad ciudadana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Delincuencia, droga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4,8%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Agresiones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Tacos, congestión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Metro, locomoción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Sentimientos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Malestar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Libertad, igualdad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Bienestar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Progreso/Desarrollo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03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3853543" cy="445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rgbClr val="FFFFFF">
                    <a:lumMod val="95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Concepto Región Metropolitana II</a:t>
            </a:r>
            <a:endParaRPr lang="es-MX" sz="1400" b="1" dirty="0">
              <a:solidFill>
                <a:srgbClr val="FFFFFF">
                  <a:lumMod val="95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1119" t="18763" r="3657" b="22609"/>
          <a:stretch/>
        </p:blipFill>
        <p:spPr>
          <a:xfrm>
            <a:off x="368491" y="1228299"/>
            <a:ext cx="8492748" cy="5295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7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25343" y="521272"/>
            <a:ext cx="7803041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¿Qué es lo que más le gusta de vivir en la Región Metropolitana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? % </a:t>
            </a:r>
            <a:endParaRPr lang="es-ES" sz="1400" b="1" dirty="0">
              <a:solidFill>
                <a:srgbClr val="1559A2"/>
              </a:solidFill>
              <a:cs typeface="Calibri"/>
            </a:endParaRPr>
          </a:p>
          <a:p>
            <a:pPr algn="just"/>
            <a:r>
              <a:rPr lang="es-ES" sz="1250" b="1" dirty="0">
                <a:solidFill>
                  <a:srgbClr val="FF0000"/>
                </a:solidFill>
                <a:cs typeface="Calibri"/>
              </a:rPr>
              <a:t>Espontánea - Múltiple</a:t>
            </a:r>
            <a:endParaRPr lang="es-CL" sz="12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9065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Beneficios de vivir en la RM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51520" y="1371600"/>
          <a:ext cx="8513657" cy="50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3 Tabla"/>
          <p:cNvGraphicFramePr>
            <a:graphicFrameLocks noGrp="1"/>
          </p:cNvGraphicFramePr>
          <p:nvPr>
            <p:extLst/>
          </p:nvPr>
        </p:nvGraphicFramePr>
        <p:xfrm>
          <a:off x="5436097" y="1043307"/>
          <a:ext cx="2808311" cy="562605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5061"/>
                <a:gridCol w="141089"/>
                <a:gridCol w="872161"/>
              </a:tblGrid>
              <a:tr h="12551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Accesibilidad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Cercanía, accesibilidad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Centralización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51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Comodidad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4,5%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514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Comunicaciones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0,9%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51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Servicios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Comercio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Educación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Servicios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Seguridad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51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Progreso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Trabajo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Oportunidades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Tecnología, modernidad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Urbanización, plusvalía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51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Áreas verdes y entretención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Áreas verdes, parques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Actividades, entretención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Cultura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Lugares e infraestructura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Cordillera, cerros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Ciudad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Lugares, infraestructura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La Moneda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Vida en familia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Estar en casa, mi barrio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Vecinos, la</a:t>
                      </a:r>
                      <a:r>
                        <a:rPr lang="es-E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gente</a:t>
                      </a:r>
                      <a:endParaRPr lang="es-ES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Familia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Bienestar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Tranquilidad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Variedad, diversidad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Calidad de vida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Economía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Autopistas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Comunas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Campo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92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3853543" cy="445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Beneficios Región Metropolitana</a:t>
            </a:r>
            <a:endParaRPr lang="es-MX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l="21903" t="19741" r="3432" b="23170"/>
          <a:stretch/>
        </p:blipFill>
        <p:spPr>
          <a:xfrm>
            <a:off x="586854" y="1268219"/>
            <a:ext cx="8256895" cy="5050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6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/>
          </p:nvPr>
        </p:nvGraphicFramePr>
        <p:xfrm>
          <a:off x="1136469" y="4480560"/>
          <a:ext cx="6975566" cy="181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8 Rectángulo"/>
          <p:cNvSpPr/>
          <p:nvPr/>
        </p:nvSpPr>
        <p:spPr>
          <a:xfrm>
            <a:off x="298304" y="521272"/>
            <a:ext cx="7803041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¿Qué es lo que más le gusta de vivir en la Región Metropolitana? </a:t>
            </a:r>
          </a:p>
          <a:p>
            <a:pPr algn="just"/>
            <a:r>
              <a:rPr lang="es-ES" sz="1250" b="1" dirty="0">
                <a:solidFill>
                  <a:srgbClr val="FF0000"/>
                </a:solidFill>
                <a:cs typeface="Calibri"/>
              </a:rPr>
              <a:t>Espontánea - Múltiple</a:t>
            </a:r>
            <a:endParaRPr lang="es-CL" sz="12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90709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Beneficios Región Metropolitana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5" name="5 Gráfico"/>
          <p:cNvGraphicFramePr/>
          <p:nvPr>
            <p:extLst/>
          </p:nvPr>
        </p:nvGraphicFramePr>
        <p:xfrm>
          <a:off x="179512" y="1412776"/>
          <a:ext cx="8784976" cy="281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574766" y="4619671"/>
            <a:ext cx="573345" cy="13761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Dato 2014</a:t>
            </a:r>
            <a:endParaRPr lang="es-CL" sz="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Rectángulo 4"/>
          <p:cNvSpPr/>
          <p:nvPr/>
        </p:nvSpPr>
        <p:spPr>
          <a:xfrm>
            <a:off x="5813961" y="1207536"/>
            <a:ext cx="2415640" cy="1003402"/>
          </a:xfrm>
          <a:prstGeom prst="rect">
            <a:avLst/>
          </a:prstGeom>
          <a:solidFill>
            <a:schemeClr val="bg1"/>
          </a:solidFill>
          <a:ln w="19050">
            <a:solidFill>
              <a:srgbClr val="E7AF00"/>
            </a:solidFill>
            <a:prstDash val="lg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smtClean="0">
                <a:solidFill>
                  <a:schemeClr val="tx1"/>
                </a:solidFill>
              </a:rPr>
              <a:t>Se repiten resultados obtenidos en 2014:</a:t>
            </a:r>
            <a:endParaRPr lang="es-CL" sz="10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s-CL" sz="1000" dirty="0" smtClean="0">
                <a:solidFill>
                  <a:schemeClr val="tx1"/>
                </a:solidFill>
              </a:rPr>
              <a:t>Accesibilidad/Servicios</a:t>
            </a:r>
          </a:p>
          <a:p>
            <a:pPr marL="171450" indent="-171450">
              <a:buFontTx/>
              <a:buChar char="-"/>
            </a:pPr>
            <a:r>
              <a:rPr lang="es-CL" sz="1000" dirty="0" smtClean="0">
                <a:solidFill>
                  <a:schemeClr val="tx1"/>
                </a:solidFill>
              </a:rPr>
              <a:t>Progreso/Oportunidades/Bienestar</a:t>
            </a:r>
          </a:p>
          <a:p>
            <a:pPr marL="171450" indent="-171450">
              <a:buFontTx/>
              <a:buChar char="-"/>
            </a:pPr>
            <a:r>
              <a:rPr lang="es-CL" sz="1000" dirty="0" smtClean="0">
                <a:solidFill>
                  <a:schemeClr val="tx1"/>
                </a:solidFill>
              </a:rPr>
              <a:t>Entretención/Esparcimiento</a:t>
            </a:r>
          </a:p>
        </p:txBody>
      </p:sp>
    </p:spTree>
    <p:extLst>
      <p:ext uri="{BB962C8B-B14F-4D97-AF65-F5344CB8AC3E}">
        <p14:creationId xmlns="" xmlns:p14="http://schemas.microsoft.com/office/powerpoint/2010/main" val="41467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59115" y="521272"/>
            <a:ext cx="7803041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¿Qué es lo que menos le gusta de vivir en la Región Metropolitana? 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%</a:t>
            </a:r>
            <a:endParaRPr lang="es-ES" sz="1400" b="1" dirty="0">
              <a:solidFill>
                <a:srgbClr val="1559A2"/>
              </a:solidFill>
              <a:cs typeface="Calibri"/>
            </a:endParaRPr>
          </a:p>
          <a:p>
            <a:pPr algn="just"/>
            <a:r>
              <a:rPr lang="es-ES" sz="1250" b="1" dirty="0">
                <a:solidFill>
                  <a:srgbClr val="FF0000"/>
                </a:solidFill>
                <a:cs typeface="Calibri"/>
              </a:rPr>
              <a:t>Espontánea - Múltiple</a:t>
            </a:r>
            <a:endParaRPr lang="es-CL" sz="12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Lo peor de vivir en la RM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461639" y="1371600"/>
          <a:ext cx="4740676" cy="50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3 Tabla"/>
          <p:cNvGraphicFramePr>
            <a:graphicFrameLocks noGrp="1"/>
          </p:cNvGraphicFramePr>
          <p:nvPr>
            <p:extLst/>
          </p:nvPr>
        </p:nvGraphicFramePr>
        <p:xfrm>
          <a:off x="5508104" y="1196760"/>
          <a:ext cx="2808310" cy="52565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5061"/>
                <a:gridCol w="141088"/>
                <a:gridCol w="872161"/>
              </a:tblGrid>
              <a:tr h="1460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Seguridad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Delincuencia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Droga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Personas agresivas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4,9%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Violencia, prostitución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800" b="0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1,3%</a:t>
                      </a:r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0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Contaminación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Contaminación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Suciedad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Áreas verdes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Clima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0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Transporte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Distancia, accesibilidad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Calles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05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Estrés</a:t>
                      </a:r>
                      <a:endParaRPr lang="es-ES" sz="800" b="1" i="0" u="none" strike="noStrike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ES" sz="8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78" marR="5178" marT="5178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Aglomeración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Vida acelerada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Estrés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Calidad de vida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Problemas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Falta de trabajo, oportunidades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Discriminación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Maltratos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Indiferencia, falta de respeto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Alcoholismo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Política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Gobierno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Corrupción, política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Otras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Costo de vida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Problemas de salud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Infraestructura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Tecnología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0,7%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Centralización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44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Otras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4,1%</a:t>
                      </a:r>
                      <a:endParaRPr lang="es-CL" sz="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42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4153989" cy="445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Inconvenientes Región Metropolitana</a:t>
            </a:r>
            <a:endParaRPr lang="es-MX" sz="1400" b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0784" t="19181" r="3097" b="22610"/>
          <a:stretch/>
        </p:blipFill>
        <p:spPr>
          <a:xfrm>
            <a:off x="355103" y="1105468"/>
            <a:ext cx="8477360" cy="5186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1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02259" y="1822688"/>
            <a:ext cx="66129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sz="4000" b="1" dirty="0" smtClean="0">
                <a:solidFill>
                  <a:srgbClr val="155CA7"/>
                </a:solidFill>
              </a:rPr>
              <a:t>Metodología y muestra</a:t>
            </a:r>
            <a:endParaRPr lang="es-CL" sz="4000" b="1" dirty="0">
              <a:solidFill>
                <a:srgbClr val="155CA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/>
          </p:nvPr>
        </p:nvGraphicFramePr>
        <p:xfrm>
          <a:off x="1123406" y="4232366"/>
          <a:ext cx="7171508" cy="213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5 Gráfico"/>
          <p:cNvGraphicFramePr/>
          <p:nvPr>
            <p:extLst/>
          </p:nvPr>
        </p:nvGraphicFramePr>
        <p:xfrm>
          <a:off x="209005" y="1410789"/>
          <a:ext cx="8712925" cy="254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8 Rectángulo"/>
          <p:cNvSpPr/>
          <p:nvPr/>
        </p:nvSpPr>
        <p:spPr>
          <a:xfrm>
            <a:off x="259115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¿Qué es lo que menos le gusta de vivir en la Región Metropolitana? 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%</a:t>
            </a:r>
            <a:endParaRPr lang="es-ES" sz="1400" b="1" dirty="0">
              <a:solidFill>
                <a:srgbClr val="1559A2"/>
              </a:solidFill>
              <a:cs typeface="Calibri"/>
            </a:endParaRPr>
          </a:p>
          <a:p>
            <a:pPr algn="just"/>
            <a:r>
              <a:rPr lang="es-ES" sz="1400" b="1" dirty="0">
                <a:solidFill>
                  <a:srgbClr val="FF0000"/>
                </a:solidFill>
                <a:cs typeface="Calibri"/>
              </a:rPr>
              <a:t>Espontánea - Múltiple</a:t>
            </a:r>
            <a:endParaRPr lang="es-CL" sz="1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Lo peor de vivir en la RM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574766" y="4619671"/>
            <a:ext cx="573345" cy="137618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Dato 2014</a:t>
            </a:r>
            <a:endParaRPr lang="es-CL" sz="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Rectángulo 4"/>
          <p:cNvSpPr/>
          <p:nvPr/>
        </p:nvSpPr>
        <p:spPr>
          <a:xfrm>
            <a:off x="5813961" y="1207536"/>
            <a:ext cx="2415640" cy="1003402"/>
          </a:xfrm>
          <a:prstGeom prst="rect">
            <a:avLst/>
          </a:prstGeom>
          <a:solidFill>
            <a:schemeClr val="bg1"/>
          </a:solidFill>
          <a:ln w="19050">
            <a:solidFill>
              <a:srgbClr val="E7AF00"/>
            </a:solidFill>
            <a:prstDash val="lg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b="1" dirty="0" smtClean="0">
                <a:solidFill>
                  <a:schemeClr val="tx1"/>
                </a:solidFill>
              </a:rPr>
              <a:t>Se repiten resultados obtenidos en 2014:</a:t>
            </a:r>
            <a:endParaRPr lang="es-CL" sz="100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es-CL" sz="1000" dirty="0" smtClean="0">
                <a:solidFill>
                  <a:schemeClr val="tx1"/>
                </a:solidFill>
              </a:rPr>
              <a:t>Seguridad</a:t>
            </a:r>
          </a:p>
          <a:p>
            <a:pPr marL="171450" indent="-171450">
              <a:buFontTx/>
              <a:buChar char="-"/>
            </a:pPr>
            <a:r>
              <a:rPr lang="es-CL" sz="1000" dirty="0" smtClean="0">
                <a:solidFill>
                  <a:schemeClr val="tx1"/>
                </a:solidFill>
              </a:rPr>
              <a:t>Contaminación</a:t>
            </a:r>
          </a:p>
          <a:p>
            <a:pPr marL="171450" indent="-171450">
              <a:buFontTx/>
              <a:buChar char="-"/>
            </a:pPr>
            <a:r>
              <a:rPr lang="es-CL" sz="1000" dirty="0" smtClean="0">
                <a:solidFill>
                  <a:schemeClr val="tx1"/>
                </a:solidFill>
              </a:rPr>
              <a:t>Transporte</a:t>
            </a:r>
          </a:p>
          <a:p>
            <a:pPr marL="171450" indent="-171450">
              <a:buFontTx/>
              <a:buChar char="-"/>
            </a:pPr>
            <a:r>
              <a:rPr lang="es-CL" sz="1000" dirty="0" smtClean="0">
                <a:solidFill>
                  <a:schemeClr val="tx1"/>
                </a:solidFill>
              </a:rPr>
              <a:t>Estrés</a:t>
            </a:r>
          </a:p>
        </p:txBody>
      </p:sp>
    </p:spTree>
    <p:extLst>
      <p:ext uri="{BB962C8B-B14F-4D97-AF65-F5344CB8AC3E}">
        <p14:creationId xmlns="" xmlns:p14="http://schemas.microsoft.com/office/powerpoint/2010/main" val="6504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59115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Si un amigo o familiar extranjero viniera a la Región Metropolitana, ¿qué lugar le recomendaría visitar? </a:t>
            </a:r>
          </a:p>
          <a:p>
            <a:pPr algn="just"/>
            <a:r>
              <a:rPr lang="es-ES" sz="1250" b="1" dirty="0">
                <a:solidFill>
                  <a:srgbClr val="FF0000"/>
                </a:solidFill>
                <a:cs typeface="Calibri"/>
              </a:rPr>
              <a:t>Espontánea - Múltiple</a:t>
            </a:r>
            <a:endParaRPr lang="es-CL" sz="125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Lugar turístico Región Metropolitana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539552" y="1412776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12 Conector recto"/>
          <p:cNvCxnSpPr/>
          <p:nvPr/>
        </p:nvCxnSpPr>
        <p:spPr>
          <a:xfrm flipV="1">
            <a:off x="395785" y="2320119"/>
            <a:ext cx="8256896" cy="4094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3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Percepción Región Metropolitana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70" y="545487"/>
            <a:ext cx="760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En general, ¿Ud. cree que la Región Metropolitana de Santiago está progresando, estancada o retrocediendo?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>
              <p:ext uri="{D42A27DB-BD31-4B8C-83A1-F6EECF244321}">
                <p14:modId xmlns="" xmlns:p14="http://schemas.microsoft.com/office/powerpoint/2010/main" val="3472549240"/>
              </p:ext>
            </p:extLst>
          </p:nvPr>
        </p:nvGraphicFramePr>
        <p:xfrm>
          <a:off x="627017" y="1484784"/>
          <a:ext cx="7847282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30312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Perspectiva Región Metropolitana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69" y="545487"/>
            <a:ext cx="773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Y en comparación con 5 años atrás, ¿Ud. diría que la situación general de la Región Metropolitana de Santiago es mejor, igual o peor?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>
              <p:ext uri="{D42A27DB-BD31-4B8C-83A1-F6EECF244321}">
                <p14:modId xmlns="" xmlns:p14="http://schemas.microsoft.com/office/powerpoint/2010/main" val="1956137465"/>
              </p:ext>
            </p:extLst>
          </p:nvPr>
        </p:nvGraphicFramePr>
        <p:xfrm>
          <a:off x="627017" y="1484784"/>
          <a:ext cx="7847282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33017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Gráfico"/>
          <p:cNvGraphicFramePr/>
          <p:nvPr>
            <p:extLst>
              <p:ext uri="{D42A27DB-BD31-4B8C-83A1-F6EECF244321}">
                <p14:modId xmlns="" xmlns:p14="http://schemas.microsoft.com/office/powerpoint/2010/main" val="2632189859"/>
              </p:ext>
            </p:extLst>
          </p:nvPr>
        </p:nvGraphicFramePr>
        <p:xfrm>
          <a:off x="1043608" y="1391810"/>
          <a:ext cx="7704856" cy="466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0 CuadroTexto"/>
          <p:cNvSpPr txBox="1"/>
          <p:nvPr/>
        </p:nvSpPr>
        <p:spPr>
          <a:xfrm>
            <a:off x="262231" y="6405424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  <p:sp>
        <p:nvSpPr>
          <p:cNvPr id="7" name="8 Rectángulo"/>
          <p:cNvSpPr/>
          <p:nvPr/>
        </p:nvSpPr>
        <p:spPr>
          <a:xfrm>
            <a:off x="232990" y="476672"/>
            <a:ext cx="7395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Utilizando una escala de 1 a 7, como en el colegio, donde 1 es muy insatisfecho y 7 es muy satisfecho, ¿qué nota le pondría Ud. a...?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12331" y="77443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Percepción calidad de vida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64417" y="5251269"/>
            <a:ext cx="927463" cy="39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331640" y="1946854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rgbClr val="000000"/>
                </a:solidFill>
              </a:rPr>
              <a:t>5,1</a:t>
            </a:r>
            <a:endParaRPr lang="es-CL" sz="1100" b="1" dirty="0">
              <a:solidFill>
                <a:srgbClr val="0000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57850" y="2026203"/>
            <a:ext cx="888273" cy="3396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 smtClean="0">
                <a:solidFill>
                  <a:srgbClr val="000000"/>
                </a:solidFill>
              </a:rPr>
              <a:t>Promedio</a:t>
            </a:r>
            <a:endParaRPr lang="es-CL" sz="900" b="1" dirty="0">
              <a:solidFill>
                <a:srgbClr val="00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314604" y="2378898"/>
            <a:ext cx="535577" cy="4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3923928" y="1946854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rgbClr val="000000"/>
                </a:solidFill>
              </a:rPr>
              <a:t>4,8</a:t>
            </a:r>
            <a:endParaRPr lang="es-CL" sz="1100" b="1" dirty="0">
              <a:solidFill>
                <a:srgbClr val="000000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148516" y="1946854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rgbClr val="000000"/>
                </a:solidFill>
              </a:rPr>
              <a:t>4,8</a:t>
            </a:r>
            <a:endParaRPr lang="es-CL" sz="1100" b="1" dirty="0">
              <a:solidFill>
                <a:srgbClr val="00000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7740804" y="1946854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rgbClr val="000000"/>
                </a:solidFill>
              </a:rPr>
              <a:t>5,3</a:t>
            </a:r>
            <a:endParaRPr lang="es-CL" sz="1100" b="1" dirty="0">
              <a:solidFill>
                <a:srgbClr val="000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444660" y="1946854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rgbClr val="000000"/>
                </a:solidFill>
              </a:rPr>
              <a:t>5,3</a:t>
            </a:r>
            <a:endParaRPr lang="es-CL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1518861141"/>
              </p:ext>
            </p:extLst>
          </p:nvPr>
        </p:nvGraphicFramePr>
        <p:xfrm>
          <a:off x="365760" y="1669384"/>
          <a:ext cx="8360229" cy="465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Rectángulo"/>
          <p:cNvSpPr/>
          <p:nvPr/>
        </p:nvSpPr>
        <p:spPr>
          <a:xfrm>
            <a:off x="232989" y="476672"/>
            <a:ext cx="7447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Utilizando una escala de 1 a 7, como en el colegio, donde 1 es muy insatisfecho y 7 es muy satisfecho, ¿qué nota le pondría Ud. a...? </a:t>
            </a:r>
          </a:p>
          <a:p>
            <a:pPr algn="just"/>
            <a:r>
              <a:rPr lang="es-CL" sz="1400" b="1" dirty="0">
                <a:solidFill>
                  <a:srgbClr val="FF0000"/>
                </a:solidFill>
                <a:cs typeface="Calibri"/>
              </a:rPr>
              <a:t>% Notas 6 a 7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25394" y="77443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Percepción calidad de vida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0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45162" y="82369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Desafío Región Metropolitana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5150" y="518776"/>
            <a:ext cx="773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A su juicio, ¿En qué área cree usted que se encuentran los principales desafíos que tiene hoy la Región Metropolitana de Santiago? ¿Y en segundo lugar? ¿y en tercer lugar? </a:t>
            </a:r>
            <a:endParaRPr lang="es-MX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121433" y="6464369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79166" y="1301784"/>
            <a:ext cx="5547517" cy="507754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482687" y="2402006"/>
            <a:ext cx="464023" cy="312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712" y="4106657"/>
            <a:ext cx="4538662" cy="45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79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45162" y="82369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Desafío Región Metropolitana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5150" y="518776"/>
            <a:ext cx="7733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A su juicio, ¿En qué área cree usted que se encuentran los principales desafíos que tiene hoy la Región Metropolitana de Santiago? ¿Y en segundo lugar? ¿y en tercer lugar? </a:t>
            </a:r>
            <a:endParaRPr lang="es-CL" sz="1400" b="1" dirty="0" smtClean="0">
              <a:solidFill>
                <a:srgbClr val="1559A2"/>
              </a:solidFill>
              <a:cs typeface="Calibri"/>
            </a:endParaRPr>
          </a:p>
          <a:p>
            <a:pPr algn="just"/>
            <a:r>
              <a:rPr lang="es-CL" sz="1400" b="1" dirty="0" smtClean="0">
                <a:solidFill>
                  <a:srgbClr val="FF0000"/>
                </a:solidFill>
                <a:cs typeface="Calibri"/>
              </a:rPr>
              <a:t>% Total menciones</a:t>
            </a:r>
            <a:endParaRPr lang="es-MX" sz="1400" b="1" dirty="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7" name="5 Gráfico"/>
          <p:cNvGraphicFramePr/>
          <p:nvPr>
            <p:extLst/>
          </p:nvPr>
        </p:nvGraphicFramePr>
        <p:xfrm>
          <a:off x="217281" y="1419225"/>
          <a:ext cx="8635553" cy="483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21433" y="6464369"/>
            <a:ext cx="5604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* Respuestas múltiples y espontáneas. Se grafican opciones comparables.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CuadroTexto"/>
          <p:cNvSpPr txBox="1"/>
          <p:nvPr/>
        </p:nvSpPr>
        <p:spPr>
          <a:xfrm>
            <a:off x="262231" y="6405424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9" name="6 Gráfico"/>
          <p:cNvGraphicFramePr/>
          <p:nvPr>
            <p:extLst>
              <p:ext uri="{D42A27DB-BD31-4B8C-83A1-F6EECF244321}">
                <p14:modId xmlns="" xmlns:p14="http://schemas.microsoft.com/office/powerpoint/2010/main" val="53567267"/>
              </p:ext>
            </p:extLst>
          </p:nvPr>
        </p:nvGraphicFramePr>
        <p:xfrm>
          <a:off x="539552" y="1384663"/>
          <a:ext cx="8208912" cy="478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8 Rectángulo"/>
          <p:cNvSpPr/>
          <p:nvPr/>
        </p:nvSpPr>
        <p:spPr>
          <a:xfrm>
            <a:off x="206863" y="4766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Utilizando una escala de 1 a 7, donde 1 es nada de satisfecho y 7 es muy satisfecho. ¿Cuán satisfecho está usted con la oferta de los siguientes servicios y equipamiento en el lugar donde Ud. vive  ...? 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25394" y="77443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Nivel de satisfacción con servicios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91367" y="1888080"/>
          <a:ext cx="8085089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  <a:gridCol w="425531"/>
              </a:tblGrid>
              <a:tr h="195942"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5,1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5,0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4,9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5,4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5,1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4,6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4,9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4,6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4,4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4,5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4,5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4,3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4,5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4,1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4,4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4,2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4,1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4,0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3,6</a:t>
                      </a:r>
                      <a:endParaRPr lang="es-CL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107504" y="1848900"/>
            <a:ext cx="509941" cy="355964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800" b="1" dirty="0">
                <a:solidFill>
                  <a:srgbClr val="FFFFFF"/>
                </a:solidFill>
              </a:rPr>
              <a:t>Media</a:t>
            </a:r>
          </a:p>
        </p:txBody>
      </p:sp>
    </p:spTree>
    <p:extLst>
      <p:ext uri="{BB962C8B-B14F-4D97-AF65-F5344CB8AC3E}">
        <p14:creationId xmlns="" xmlns:p14="http://schemas.microsoft.com/office/powerpoint/2010/main" val="2251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350007" y="1822688"/>
            <a:ext cx="6612929" cy="1737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b="1" dirty="0" smtClean="0">
                <a:solidFill>
                  <a:srgbClr val="155CA7"/>
                </a:solidFill>
              </a:rPr>
              <a:t>2. Evaluación de autoridades</a:t>
            </a:r>
            <a:endParaRPr lang="es-CL" b="1" dirty="0">
              <a:solidFill>
                <a:srgbClr val="155CA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1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371798" y="199101"/>
            <a:ext cx="5501501" cy="6949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rgbClr val="155CA7"/>
                </a:solidFill>
                <a:cs typeface="Calibri"/>
              </a:rPr>
              <a:t>Metodología</a:t>
            </a:r>
          </a:p>
        </p:txBody>
      </p:sp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1716810"/>
              </p:ext>
            </p:extLst>
          </p:nvPr>
        </p:nvGraphicFramePr>
        <p:xfrm>
          <a:off x="560753" y="1370553"/>
          <a:ext cx="8126045" cy="4951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093"/>
                <a:gridCol w="216442"/>
                <a:gridCol w="5897510"/>
              </a:tblGrid>
              <a:tr h="707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Técnica</a:t>
                      </a:r>
                      <a:endParaRPr lang="es-MX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Encuestas Cara a Cara en</a:t>
                      </a:r>
                      <a:r>
                        <a:rPr lang="es-MX" sz="1300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hogares.</a:t>
                      </a:r>
                      <a:endParaRPr lang="es-MX" sz="130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7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Universo</a:t>
                      </a:r>
                      <a:endParaRPr lang="es-MX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CL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Mujeres y hombres mayores de 18 años, pertenecientes a todos los grupos socioeconómicos</a:t>
                      </a:r>
                      <a:r>
                        <a:rPr lang="es-CL" sz="1300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(ABC1, C2, C3, D y E), residentes en todas las comunas de la Región Metropolitana, de zonas urbanas y rurales.</a:t>
                      </a:r>
                      <a:endParaRPr lang="es-MX" sz="1300" kern="12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7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Muestreo</a:t>
                      </a:r>
                      <a:endParaRPr lang="es-MX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procedimiento de selección de la muestra fue </a:t>
                      </a:r>
                      <a:r>
                        <a:rPr lang="es-MX" sz="1300" kern="12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polietápico</a:t>
                      </a:r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probabilístico en todas sus etapas:</a:t>
                      </a:r>
                      <a:r>
                        <a:rPr lang="es-MX" sz="1300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Comunas, </a:t>
                      </a:r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Manzanas, Viviendas y Personas.</a:t>
                      </a:r>
                    </a:p>
                  </a:txBody>
                  <a:tcPr/>
                </a:tc>
              </a:tr>
              <a:tr h="707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Muestra</a:t>
                      </a:r>
                      <a:endParaRPr lang="es-MX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750</a:t>
                      </a:r>
                      <a:r>
                        <a:rPr lang="es-ES_tradnl" sz="1300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casos. </a:t>
                      </a:r>
                      <a:endParaRPr lang="es-MX" sz="1300" kern="12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7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Error</a:t>
                      </a:r>
                      <a:endParaRPr lang="es-MX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+/- 3,6 puntos porcentuales al 95% de confianza para el total del estudio. </a:t>
                      </a:r>
                    </a:p>
                  </a:txBody>
                  <a:tcPr/>
                </a:tc>
              </a:tr>
              <a:tr h="707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Ponderación</a:t>
                      </a:r>
                      <a:endParaRPr lang="es-MX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datos fueron ponderados a </a:t>
                      </a:r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 de sujetos por Sexo, Edad, GSE,</a:t>
                      </a:r>
                      <a:r>
                        <a:rPr lang="es-MX" sz="1300" kern="12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Provincia y </a:t>
                      </a:r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Zona, obteniendo una muestra de representación </a:t>
                      </a:r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</a:t>
                      </a:r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el universo en estudio. </a:t>
                      </a:r>
                    </a:p>
                  </a:txBody>
                  <a:tcPr/>
                </a:tc>
              </a:tr>
              <a:tr h="7074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400" b="1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de Terreno</a:t>
                      </a:r>
                      <a:endParaRPr lang="es-MX" sz="14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Desde el 04 al 29 de Diciembre de 2015.</a:t>
                      </a:r>
                      <a:endParaRPr lang="es-MX" sz="1300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14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Principal autoridad Región Metropolitana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69" y="545487"/>
            <a:ext cx="7738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¿Cuál diría Ud. que es la principal autoridad que está a cargo de la Región Metropolitana?</a:t>
            </a:r>
          </a:p>
          <a:p>
            <a:pPr algn="just"/>
            <a:r>
              <a:rPr lang="es-ES" sz="1300" b="1" dirty="0">
                <a:solidFill>
                  <a:srgbClr val="FF0000"/>
                </a:solidFill>
                <a:cs typeface="Calibri"/>
              </a:rPr>
              <a:t>Espontánea</a:t>
            </a:r>
            <a:endParaRPr lang="es-CL" sz="1300" b="1" dirty="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1005839" y="1484784"/>
          <a:ext cx="72890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36839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/>
          </p:nvPr>
        </p:nvGraphicFramePr>
        <p:xfrm>
          <a:off x="217281" y="1669383"/>
          <a:ext cx="8635553" cy="478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Principal autoridad Región Metropolitana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7269" y="545487"/>
            <a:ext cx="7738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¿Cuál diría Ud. que es la principal autoridad que está a cargo de la Región Metropolitana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? %</a:t>
            </a:r>
            <a:endParaRPr lang="es-ES" sz="1400" b="1" dirty="0">
              <a:solidFill>
                <a:srgbClr val="1559A2"/>
              </a:solidFill>
              <a:cs typeface="Calibri"/>
            </a:endParaRPr>
          </a:p>
          <a:p>
            <a:pPr algn="just"/>
            <a:r>
              <a:rPr lang="es-ES" sz="1300" b="1" dirty="0">
                <a:solidFill>
                  <a:srgbClr val="FF0000"/>
                </a:solidFill>
                <a:cs typeface="Calibri"/>
              </a:rPr>
              <a:t>Espontánea</a:t>
            </a:r>
            <a:endParaRPr lang="es-CL" sz="13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7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324430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Ud. conoce o ha oído hablar de…? </a:t>
            </a:r>
          </a:p>
          <a:p>
            <a:pPr algn="just"/>
            <a:r>
              <a:rPr lang="es-ES" sz="1300" b="1" dirty="0">
                <a:solidFill>
                  <a:srgbClr val="FF0000"/>
                </a:solidFill>
                <a:cs typeface="Calibri"/>
              </a:rPr>
              <a:t>% que conoce</a:t>
            </a:r>
            <a:endParaRPr lang="es-CL" sz="13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16835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Conocimiento de instituciones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378823" y="1436914"/>
          <a:ext cx="8268788" cy="474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407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/>
          </p:nvPr>
        </p:nvGraphicFramePr>
        <p:xfrm>
          <a:off x="217281" y="1345474"/>
          <a:ext cx="8635553" cy="497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8 Rectángulo"/>
          <p:cNvSpPr/>
          <p:nvPr/>
        </p:nvSpPr>
        <p:spPr>
          <a:xfrm>
            <a:off x="324430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Ud. conoce o ha oído hablar de…? </a:t>
            </a:r>
          </a:p>
          <a:p>
            <a:pPr algn="just"/>
            <a:r>
              <a:rPr lang="es-ES" sz="1300" b="1" dirty="0">
                <a:solidFill>
                  <a:srgbClr val="FF0000"/>
                </a:solidFill>
                <a:cs typeface="Calibri"/>
              </a:rPr>
              <a:t>% que conoce</a:t>
            </a:r>
            <a:endParaRPr lang="es-CL" sz="13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16835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Conocimiento de instituciones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Gráfico"/>
          <p:cNvGraphicFramePr/>
          <p:nvPr>
            <p:extLst>
              <p:ext uri="{D42A27DB-BD31-4B8C-83A1-F6EECF244321}">
                <p14:modId xmlns="" xmlns:p14="http://schemas.microsoft.com/office/powerpoint/2010/main" val="645807371"/>
              </p:ext>
            </p:extLst>
          </p:nvPr>
        </p:nvGraphicFramePr>
        <p:xfrm>
          <a:off x="326571" y="1345474"/>
          <a:ext cx="8412480" cy="491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8 Rectángulo"/>
          <p:cNvSpPr/>
          <p:nvPr/>
        </p:nvSpPr>
        <p:spPr>
          <a:xfrm>
            <a:off x="298304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Ud. conoce o ha oído hablar de…? </a:t>
            </a:r>
          </a:p>
          <a:p>
            <a:pPr algn="just"/>
            <a:r>
              <a:rPr lang="es-ES" sz="1300" b="1" dirty="0">
                <a:solidFill>
                  <a:srgbClr val="FF0000"/>
                </a:solidFill>
                <a:cs typeface="Calibri"/>
              </a:rPr>
              <a:t>% Que conoce</a:t>
            </a:r>
            <a:endParaRPr lang="es-CL" sz="13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90709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Conocimiento Intendencia de Santiago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7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7731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Gráfico"/>
          <p:cNvGraphicFramePr/>
          <p:nvPr>
            <p:extLst/>
          </p:nvPr>
        </p:nvGraphicFramePr>
        <p:xfrm>
          <a:off x="822960" y="1394490"/>
          <a:ext cx="7837714" cy="466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0 CuadroTexto"/>
          <p:cNvSpPr txBox="1"/>
          <p:nvPr/>
        </p:nvSpPr>
        <p:spPr>
          <a:xfrm>
            <a:off x="262231" y="6405424"/>
            <a:ext cx="3985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En base a conocimiento de cada </a:t>
            </a:r>
            <a:r>
              <a:rPr lang="es-CL" sz="1200" b="1" i="1" dirty="0" smtClean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institución.</a:t>
            </a:r>
            <a:endParaRPr lang="es-CL" sz="1200" b="1" i="1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8 Rectángulo"/>
          <p:cNvSpPr/>
          <p:nvPr/>
        </p:nvSpPr>
        <p:spPr>
          <a:xfrm>
            <a:off x="206863" y="560461"/>
            <a:ext cx="7803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Y con notas de 1 a 7, ¿cómo evalúa el trabajo de…?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25394" y="116632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Evaluación Instituciones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540247" y="1949129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4,9</a:t>
            </a:r>
            <a:endParaRPr lang="es-CL" sz="11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09006" y="1973079"/>
            <a:ext cx="888273" cy="3396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Promedio</a:t>
            </a:r>
            <a:endParaRPr lang="es-CL" sz="900" b="1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365760" y="2325774"/>
            <a:ext cx="535577" cy="4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3338567" y="1949129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4,7</a:t>
            </a:r>
            <a:endParaRPr lang="es-CL" sz="1100" b="1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398144" y="1949129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4,4</a:t>
            </a:r>
            <a:endParaRPr lang="es-CL" sz="1100" b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7287904" y="1949129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4,4</a:t>
            </a:r>
            <a:endParaRPr lang="es-C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8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/>
          </p:nvPr>
        </p:nvGraphicFramePr>
        <p:xfrm>
          <a:off x="378824" y="1384663"/>
          <a:ext cx="8438606" cy="493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8 Rectángulo"/>
          <p:cNvSpPr/>
          <p:nvPr/>
        </p:nvSpPr>
        <p:spPr>
          <a:xfrm>
            <a:off x="219926" y="534335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Y con notas de 1 a 7, ¿cómo evalúa el trabajo de…?</a:t>
            </a:r>
          </a:p>
          <a:p>
            <a:pPr algn="just"/>
            <a:r>
              <a:rPr lang="es-ES" sz="1400" b="1" dirty="0">
                <a:solidFill>
                  <a:srgbClr val="FF0000"/>
                </a:solidFill>
                <a:cs typeface="Calibri"/>
              </a:rPr>
              <a:t>% Notas 6 a 7 </a:t>
            </a:r>
            <a:endParaRPr lang="es-CL" sz="1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38457" y="90506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Evaluación Instituciones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262231" y="6405424"/>
            <a:ext cx="3985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En base a conocimiento de cada </a:t>
            </a:r>
            <a:r>
              <a:rPr lang="es-CL" sz="1200" b="1" i="1" dirty="0" smtClean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institución.</a:t>
            </a:r>
            <a:endParaRPr lang="es-CL" sz="1200" b="1" i="1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7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Gráfico"/>
          <p:cNvGraphicFramePr/>
          <p:nvPr>
            <p:extLst>
              <p:ext uri="{D42A27DB-BD31-4B8C-83A1-F6EECF244321}">
                <p14:modId xmlns="" xmlns:p14="http://schemas.microsoft.com/office/powerpoint/2010/main" val="1861319785"/>
              </p:ext>
            </p:extLst>
          </p:nvPr>
        </p:nvGraphicFramePr>
        <p:xfrm>
          <a:off x="313509" y="1201783"/>
          <a:ext cx="8516982" cy="48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8 Rectángulo"/>
          <p:cNvSpPr/>
          <p:nvPr/>
        </p:nvSpPr>
        <p:spPr>
          <a:xfrm>
            <a:off x="232989" y="547398"/>
            <a:ext cx="7803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Y con notas de 1 a 7, ¿cómo evalúa el trabajo de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…?</a:t>
            </a:r>
            <a:endParaRPr lang="es-ES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103569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Evaluación Intendencia de Santiago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6" name="10 CuadroTexto"/>
          <p:cNvSpPr txBox="1"/>
          <p:nvPr/>
        </p:nvSpPr>
        <p:spPr>
          <a:xfrm>
            <a:off x="262231" y="6405424"/>
            <a:ext cx="516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En base a conocimiento de la Intendencia de Santiago (75%).</a:t>
            </a:r>
          </a:p>
        </p:txBody>
      </p:sp>
    </p:spTree>
    <p:extLst>
      <p:ext uri="{BB962C8B-B14F-4D97-AF65-F5344CB8AC3E}">
        <p14:creationId xmlns="" xmlns:p14="http://schemas.microsoft.com/office/powerpoint/2010/main" val="11500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Gráfico"/>
          <p:cNvGraphicFramePr/>
          <p:nvPr>
            <p:extLst/>
          </p:nvPr>
        </p:nvGraphicFramePr>
        <p:xfrm>
          <a:off x="770708" y="1407553"/>
          <a:ext cx="7955280" cy="466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0 CuadroTexto"/>
          <p:cNvSpPr txBox="1"/>
          <p:nvPr/>
        </p:nvSpPr>
        <p:spPr>
          <a:xfrm>
            <a:off x="262231" y="6405424"/>
            <a:ext cx="3985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En base a conocimiento de cada </a:t>
            </a:r>
            <a:r>
              <a:rPr lang="es-CL" sz="1200" b="1" i="1" dirty="0" smtClean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institución.</a:t>
            </a:r>
            <a:endParaRPr lang="es-CL" sz="1200" b="1" i="1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8 Rectángulo"/>
          <p:cNvSpPr/>
          <p:nvPr/>
        </p:nvSpPr>
        <p:spPr>
          <a:xfrm>
            <a:off x="206863" y="495146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Y utilizando una escala de 1 a 7, donde 1 es nada importante y 7 muy importante, ¿cuán importante diría Ud. que es... para el bienestar y desarrollo de la Región Metropolitana?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25394" y="77443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Importancia rol Instituciones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1501058" y="1962192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5,7</a:t>
            </a:r>
            <a:endParaRPr lang="es-CL" sz="11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69817" y="1986142"/>
            <a:ext cx="888273" cy="3396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 smtClean="0">
                <a:solidFill>
                  <a:schemeClr val="tx1"/>
                </a:solidFill>
              </a:rPr>
              <a:t>Promedio</a:t>
            </a:r>
            <a:endParaRPr lang="es-CL" sz="900" b="1" dirty="0">
              <a:solidFill>
                <a:schemeClr val="tx1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326571" y="2338837"/>
            <a:ext cx="535577" cy="4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3430006" y="1962192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5,6</a:t>
            </a:r>
            <a:endParaRPr lang="es-CL" sz="1100" b="1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421099" y="1962192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5,3</a:t>
            </a:r>
            <a:endParaRPr lang="es-CL" sz="1100" b="1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7412192" y="1962192"/>
            <a:ext cx="719628" cy="4740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 smtClean="0">
                <a:solidFill>
                  <a:schemeClr val="tx1"/>
                </a:solidFill>
              </a:rPr>
              <a:t>5,4</a:t>
            </a:r>
            <a:endParaRPr lang="es-CL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06863" y="547398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Y utilizando una escala de 1 a 7, donde 1 es nada importante y 7 muy importante, ¿cuán importante diría Ud. que es... para el bienestar y desarrollo de la Región Metropolitana</a:t>
            </a:r>
            <a:r>
              <a:rPr lang="es-CL" sz="1400" b="1" dirty="0" smtClean="0">
                <a:solidFill>
                  <a:srgbClr val="1559A2"/>
                </a:solidFill>
                <a:cs typeface="Calibri"/>
              </a:rPr>
              <a:t>?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25394" y="103569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Importancia rol Intendencia Metropolitana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5" name="3 Gráfico"/>
          <p:cNvGraphicFramePr/>
          <p:nvPr>
            <p:extLst>
              <p:ext uri="{D42A27DB-BD31-4B8C-83A1-F6EECF244321}">
                <p14:modId xmlns="" xmlns:p14="http://schemas.microsoft.com/office/powerpoint/2010/main" val="1861319785"/>
              </p:ext>
            </p:extLst>
          </p:nvPr>
        </p:nvGraphicFramePr>
        <p:xfrm>
          <a:off x="313509" y="1436913"/>
          <a:ext cx="8516982" cy="462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262231" y="6405424"/>
            <a:ext cx="516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En base a conocimiento de la Intendencia de Santiago (75%).</a:t>
            </a:r>
          </a:p>
        </p:txBody>
      </p:sp>
    </p:spTree>
    <p:extLst>
      <p:ext uri="{BB962C8B-B14F-4D97-AF65-F5344CB8AC3E}">
        <p14:creationId xmlns="" xmlns:p14="http://schemas.microsoft.com/office/powerpoint/2010/main" val="17052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51152" y="232187"/>
            <a:ext cx="8272838" cy="7134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400" b="1" dirty="0" smtClean="0">
                <a:solidFill>
                  <a:srgbClr val="155CA7"/>
                </a:solidFill>
                <a:cs typeface="Calibri"/>
              </a:rPr>
              <a:t>Características de la Muestra Total</a:t>
            </a:r>
            <a:endParaRPr lang="es-CL" sz="3400" b="1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1123447"/>
              </p:ext>
            </p:extLst>
          </p:nvPr>
        </p:nvGraphicFramePr>
        <p:xfrm>
          <a:off x="391298" y="1109890"/>
          <a:ext cx="8143032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7399"/>
                <a:gridCol w="1923623"/>
                <a:gridCol w="1045356"/>
                <a:gridCol w="1376599"/>
                <a:gridCol w="1448958"/>
                <a:gridCol w="1181097"/>
              </a:tblGrid>
              <a:tr h="223792"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>
                          <a:latin typeface="+mn-lt"/>
                        </a:rPr>
                        <a:t>N: 750 casos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% No ponderado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 smtClean="0"/>
                        <a:t>% Ponderado</a:t>
                      </a:r>
                      <a:endParaRPr lang="es-ES" sz="1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smtClean="0"/>
                        <a:t>Error </a:t>
                      </a:r>
                      <a:r>
                        <a:rPr lang="es-ES" sz="1000" b="1" dirty="0" err="1" smtClean="0"/>
                        <a:t>Muestral</a:t>
                      </a:r>
                      <a:endParaRPr lang="es-ES" sz="1000" b="1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223792">
                <a:tc rowSpan="21"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+mn-lt"/>
                        </a:rPr>
                        <a:t>Variables</a:t>
                      </a:r>
                      <a:r>
                        <a:rPr lang="es-ES" sz="1200" b="1" baseline="0" dirty="0" smtClean="0">
                          <a:latin typeface="+mn-lt"/>
                        </a:rPr>
                        <a:t> de clasificación</a:t>
                      </a:r>
                      <a:endParaRPr lang="es-ES" sz="12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Hombre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/>
                        <a:t>Mujer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4,6%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s-ES" sz="95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5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18 a 34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6,9%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35 a 54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6,0%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55 y más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5,8%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es-ES" sz="95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5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C1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14,9%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C2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10,8%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C3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5,5%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D/E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5,5%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es-ES" sz="9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ES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ES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Zona</a:t>
                      </a:r>
                      <a:r>
                        <a:rPr lang="es-ES" sz="1000" baseline="0" dirty="0" smtClean="0">
                          <a:latin typeface="+mn-lt"/>
                        </a:rPr>
                        <a:t> urbana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4,0%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Zona rural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7,7%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300" b="1" dirty="0" smtClean="0"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9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E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s-E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s-E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9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79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Provincia Santiago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4,4%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3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Provincia Cordillera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11,1%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3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Provincia </a:t>
                      </a:r>
                      <a:r>
                        <a:rPr lang="es-ES" sz="1000" dirty="0" err="1" smtClean="0">
                          <a:latin typeface="+mn-lt"/>
                        </a:rPr>
                        <a:t>Chacabuco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14,8%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3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Provincia Maipo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12,1%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3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Provincia </a:t>
                      </a:r>
                      <a:r>
                        <a:rPr lang="es-ES" sz="1000" dirty="0" err="1" smtClean="0">
                          <a:latin typeface="+mn-lt"/>
                        </a:rPr>
                        <a:t>Melipilla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14,9%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23792">
                <a:tc vMerge="1">
                  <a:txBody>
                    <a:bodyPr/>
                    <a:lstStyle/>
                    <a:p>
                      <a:pPr algn="ctr"/>
                      <a:endParaRPr lang="es-ES" sz="13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latin typeface="+mn-lt"/>
                        </a:rPr>
                        <a:t>Provincia </a:t>
                      </a:r>
                      <a:r>
                        <a:rPr lang="es-ES" sz="1000" dirty="0" err="1" smtClean="0">
                          <a:latin typeface="+mn-lt"/>
                        </a:rPr>
                        <a:t>Talagante</a:t>
                      </a:r>
                      <a:endParaRPr lang="es-ES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s-ES" sz="9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lang="es-ES" sz="9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17,1%</a:t>
                      </a:r>
                      <a:endParaRPr lang="es-ES" sz="95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47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3749103794"/>
              </p:ext>
            </p:extLst>
          </p:nvPr>
        </p:nvGraphicFramePr>
        <p:xfrm>
          <a:off x="217281" y="1419225"/>
          <a:ext cx="8635553" cy="483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230344" y="135283"/>
            <a:ext cx="5883073" cy="818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9A2"/>
                </a:solidFill>
                <a:cs typeface="Calibri"/>
              </a:rPr>
              <a:t>Conocimiento, evaluación e importancia de Instituciones (%)</a:t>
            </a:r>
            <a:endParaRPr lang="es-MX" sz="2400" b="1" dirty="0">
              <a:solidFill>
                <a:srgbClr val="1559A2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Elección Intendente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69" y="545487"/>
            <a:ext cx="773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Actualmente al Intendente de la Región Metropolitana lo nombra el Presidente/a de la República. Frente a esta situación, ¿Usted preferiría qué…? </a:t>
            </a:r>
          </a:p>
        </p:txBody>
      </p:sp>
      <p:graphicFrame>
        <p:nvGraphicFramePr>
          <p:cNvPr id="7" name="3 Gráfico"/>
          <p:cNvGraphicFramePr/>
          <p:nvPr>
            <p:extLst>
              <p:ext uri="{D42A27DB-BD31-4B8C-83A1-F6EECF244321}">
                <p14:modId xmlns="" xmlns:p14="http://schemas.microsoft.com/office/powerpoint/2010/main" val="674078133"/>
              </p:ext>
            </p:extLst>
          </p:nvPr>
        </p:nvGraphicFramePr>
        <p:xfrm>
          <a:off x="627017" y="1484784"/>
          <a:ext cx="7847282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42431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02259" y="1822688"/>
            <a:ext cx="6612929" cy="1737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b="1" dirty="0" smtClean="0">
                <a:solidFill>
                  <a:srgbClr val="155CA7"/>
                </a:solidFill>
              </a:rPr>
              <a:t>3. Gestión Intendencia de la Región Metropolitana</a:t>
            </a:r>
            <a:endParaRPr lang="es-CL" b="1" dirty="0">
              <a:solidFill>
                <a:srgbClr val="155CA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6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46053" y="521272"/>
            <a:ext cx="7474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¿Ud. conoce o ha oído hablar de los siguientes proyectos e iniciativas desarrolladas por la Intendencia de la Región Metropolitana durante los últimos 2 años...?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8457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Conocimiento de proyectos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423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750. Se omite categoría ‘No sabe, no responde’.</a:t>
            </a:r>
          </a:p>
        </p:txBody>
      </p:sp>
      <p:graphicFrame>
        <p:nvGraphicFramePr>
          <p:cNvPr id="9" name="7 Gráfico"/>
          <p:cNvGraphicFramePr/>
          <p:nvPr>
            <p:extLst>
              <p:ext uri="{D42A27DB-BD31-4B8C-83A1-F6EECF244321}">
                <p14:modId xmlns="" xmlns:p14="http://schemas.microsoft.com/office/powerpoint/2010/main" val="3992483097"/>
              </p:ext>
            </p:extLst>
          </p:nvPr>
        </p:nvGraphicFramePr>
        <p:xfrm>
          <a:off x="378823" y="1280160"/>
          <a:ext cx="8451668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18 Conector recto"/>
          <p:cNvCxnSpPr/>
          <p:nvPr/>
        </p:nvCxnSpPr>
        <p:spPr>
          <a:xfrm>
            <a:off x="218365" y="3207224"/>
            <a:ext cx="863903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93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88954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CA7"/>
                </a:solidFill>
                <a:cs typeface="Calibri"/>
              </a:rPr>
              <a:t>Conocimiento de proyectos</a:t>
            </a:r>
            <a:endParaRPr lang="es-MX" sz="2500" b="1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18364" y="1146413"/>
          <a:ext cx="8707272" cy="523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327941" y="521272"/>
            <a:ext cx="747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solidFill>
                  <a:srgbClr val="FF0000"/>
                </a:solidFill>
                <a:cs typeface="Calibri"/>
              </a:rPr>
              <a:t>% Conoce</a:t>
            </a:r>
            <a:endParaRPr lang="es-CL" sz="14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 CuadroTexto"/>
          <p:cNvSpPr txBox="1"/>
          <p:nvPr/>
        </p:nvSpPr>
        <p:spPr>
          <a:xfrm>
            <a:off x="262231" y="6483802"/>
            <a:ext cx="385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En base a conocimiento de cada proyecto.</a:t>
            </a:r>
          </a:p>
        </p:txBody>
      </p:sp>
      <p:sp>
        <p:nvSpPr>
          <p:cNvPr id="7" name="8 Rectángulo"/>
          <p:cNvSpPr/>
          <p:nvPr/>
        </p:nvSpPr>
        <p:spPr>
          <a:xfrm>
            <a:off x="206863" y="494561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rgbClr val="1559A2"/>
                </a:solidFill>
                <a:cs typeface="Calibri"/>
              </a:rPr>
              <a:t>En general, y utilizando una escala de 1 a 7, donde 1 es muy mal y 7 muy bien ¿Cómo evalúa los siguientes proyectos e iniciativas desarrolladas por la Intendencia de la Región Metropolitana...?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12331" y="77443"/>
            <a:ext cx="7810636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Evaluación de proyectos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9" name="6 Gráfico"/>
          <p:cNvGraphicFramePr/>
          <p:nvPr>
            <p:extLst>
              <p:ext uri="{D42A27DB-BD31-4B8C-83A1-F6EECF244321}">
                <p14:modId xmlns="" xmlns:p14="http://schemas.microsoft.com/office/powerpoint/2010/main" val="3940713160"/>
              </p:ext>
            </p:extLst>
          </p:nvPr>
        </p:nvGraphicFramePr>
        <p:xfrm>
          <a:off x="431073" y="1397726"/>
          <a:ext cx="8417651" cy="50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36072" y="1789614"/>
          <a:ext cx="8229104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  <a:gridCol w="514319"/>
              </a:tblGrid>
              <a:tr h="195942"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5,9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6,0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5,9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5,9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5,9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5,8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5,9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5,7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5,5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5,6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5,6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5,6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5,6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5,6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5,3</a:t>
                      </a:r>
                      <a:endParaRPr lang="es-C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 smtClean="0"/>
                        <a:t>4,8</a:t>
                      </a:r>
                      <a:endParaRPr lang="es-CL" sz="10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52257" y="1750434"/>
            <a:ext cx="509941" cy="355964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L" sz="800" b="1" dirty="0">
                <a:solidFill>
                  <a:srgbClr val="FFFFFF"/>
                </a:solidFill>
              </a:rPr>
              <a:t>Media</a:t>
            </a:r>
          </a:p>
        </p:txBody>
      </p:sp>
    </p:spTree>
    <p:extLst>
      <p:ext uri="{BB962C8B-B14F-4D97-AF65-F5344CB8AC3E}">
        <p14:creationId xmlns="" xmlns:p14="http://schemas.microsoft.com/office/powerpoint/2010/main" val="5454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32989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Evaluación de proyectos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18364" y="1173707"/>
          <a:ext cx="8693624" cy="520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8 Rectángulo"/>
          <p:cNvSpPr/>
          <p:nvPr/>
        </p:nvSpPr>
        <p:spPr>
          <a:xfrm>
            <a:off x="314293" y="521272"/>
            <a:ext cx="747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solidFill>
                  <a:srgbClr val="FF0000"/>
                </a:solidFill>
                <a:cs typeface="Calibri"/>
              </a:rPr>
              <a:t>% Notas 6 a 7</a:t>
            </a:r>
            <a:endParaRPr lang="es-CL" sz="1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10 CuadroTexto"/>
          <p:cNvSpPr txBox="1"/>
          <p:nvPr/>
        </p:nvSpPr>
        <p:spPr>
          <a:xfrm>
            <a:off x="262231" y="6483802"/>
            <a:ext cx="3853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En base a conocimiento de cada proyecto.</a:t>
            </a:r>
          </a:p>
        </p:txBody>
      </p:sp>
    </p:spTree>
    <p:extLst>
      <p:ext uri="{BB962C8B-B14F-4D97-AF65-F5344CB8AC3E}">
        <p14:creationId xmlns="" xmlns:p14="http://schemas.microsoft.com/office/powerpoint/2010/main" val="27862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8946573"/>
              </p:ext>
            </p:extLst>
          </p:nvPr>
        </p:nvGraphicFramePr>
        <p:xfrm>
          <a:off x="324000" y="1460310"/>
          <a:ext cx="8283630" cy="476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18 Conector recto"/>
          <p:cNvCxnSpPr/>
          <p:nvPr/>
        </p:nvCxnSpPr>
        <p:spPr>
          <a:xfrm>
            <a:off x="623548" y="3025057"/>
            <a:ext cx="7913059" cy="41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251520" y="142758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700" b="1" dirty="0" smtClean="0">
                <a:solidFill>
                  <a:srgbClr val="155CA7"/>
                </a:solidFill>
                <a:cs typeface="Calibri"/>
              </a:rPr>
              <a:t>Conocimiento y evaluación proyectos – Total </a:t>
            </a:r>
            <a:endParaRPr lang="es-MX" sz="2700" b="1" u="sng" dirty="0">
              <a:solidFill>
                <a:srgbClr val="155CA7"/>
              </a:solidFill>
              <a:cs typeface="Calibri"/>
            </a:endParaRPr>
          </a:p>
        </p:txBody>
      </p:sp>
      <p:cxnSp>
        <p:nvCxnSpPr>
          <p:cNvPr id="11" name="18 Conector recto"/>
          <p:cNvCxnSpPr/>
          <p:nvPr/>
        </p:nvCxnSpPr>
        <p:spPr>
          <a:xfrm flipV="1">
            <a:off x="3827187" y="1634106"/>
            <a:ext cx="9356" cy="42312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8 CuadroTexto"/>
          <p:cNvSpPr txBox="1"/>
          <p:nvPr/>
        </p:nvSpPr>
        <p:spPr>
          <a:xfrm rot="16200000">
            <a:off x="-929460" y="3389804"/>
            <a:ext cx="23038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50" b="1" dirty="0">
                <a:solidFill>
                  <a:srgbClr val="000000"/>
                </a:solidFill>
                <a:cs typeface="Arial" panose="020B0604020202020204" pitchFamily="34" charset="0"/>
              </a:rPr>
              <a:t>% </a:t>
            </a:r>
            <a:r>
              <a:rPr lang="es-CL" sz="125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Evaluación (Notas 5 a 7)</a:t>
            </a:r>
            <a:endParaRPr lang="es-CL" sz="125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89731" y="991388"/>
            <a:ext cx="1601831" cy="41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rgbClr val="FFFFFF"/>
                </a:solidFill>
              </a:rPr>
              <a:t>Bajo conocimiento</a:t>
            </a:r>
          </a:p>
          <a:p>
            <a:pPr algn="ctr"/>
            <a:r>
              <a:rPr lang="es-CL" sz="1050" dirty="0">
                <a:solidFill>
                  <a:srgbClr val="FFFFFF"/>
                </a:solidFill>
              </a:rPr>
              <a:t>Imagen positiva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175008" y="991388"/>
            <a:ext cx="1601831" cy="41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rgbClr val="FFFFFF"/>
                </a:solidFill>
              </a:rPr>
              <a:t>Alto conocimiento</a:t>
            </a:r>
          </a:p>
          <a:p>
            <a:pPr algn="ctr"/>
            <a:r>
              <a:rPr lang="es-CL" sz="1050" dirty="0">
                <a:solidFill>
                  <a:srgbClr val="FFFFFF"/>
                </a:solidFill>
              </a:rPr>
              <a:t>Imagen positiva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175008" y="6218979"/>
            <a:ext cx="1601831" cy="41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rgbClr val="FFFFFF"/>
                </a:solidFill>
              </a:rPr>
              <a:t>Alto conocimiento</a:t>
            </a:r>
          </a:p>
          <a:p>
            <a:pPr algn="ctr"/>
            <a:r>
              <a:rPr lang="es-CL" sz="1050" dirty="0">
                <a:solidFill>
                  <a:srgbClr val="FFFFFF"/>
                </a:solidFill>
              </a:rPr>
              <a:t>Imagen </a:t>
            </a:r>
            <a:r>
              <a:rPr lang="es-CL" sz="1050" dirty="0" smtClean="0">
                <a:solidFill>
                  <a:srgbClr val="FFFFFF"/>
                </a:solidFill>
              </a:rPr>
              <a:t>menos positiva</a:t>
            </a:r>
            <a:endParaRPr lang="es-CL" sz="1050" dirty="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89731" y="6194425"/>
            <a:ext cx="1601831" cy="465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50" dirty="0">
                <a:solidFill>
                  <a:srgbClr val="FFFFFF"/>
                </a:solidFill>
              </a:rPr>
              <a:t>Bajo conocimiento</a:t>
            </a:r>
          </a:p>
          <a:p>
            <a:pPr algn="ctr"/>
            <a:r>
              <a:rPr lang="es-CL" sz="1050" dirty="0">
                <a:solidFill>
                  <a:srgbClr val="FFFFFF"/>
                </a:solidFill>
              </a:rPr>
              <a:t>Imagen </a:t>
            </a:r>
            <a:r>
              <a:rPr lang="es-CL" sz="1050" dirty="0" smtClean="0">
                <a:solidFill>
                  <a:srgbClr val="FFFFFF"/>
                </a:solidFill>
              </a:rPr>
              <a:t>menos positiva</a:t>
            </a:r>
            <a:endParaRPr lang="es-CL" sz="1050" dirty="0">
              <a:solidFill>
                <a:srgbClr val="FFFFFF"/>
              </a:solidFill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3347864" y="6248631"/>
            <a:ext cx="17714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00" b="1" dirty="0">
                <a:solidFill>
                  <a:srgbClr val="000000"/>
                </a:solidFill>
                <a:cs typeface="Arial" panose="020B0604020202020204" pitchFamily="34" charset="0"/>
              </a:rPr>
              <a:t>% Conocimiento</a:t>
            </a:r>
          </a:p>
        </p:txBody>
      </p:sp>
      <p:sp>
        <p:nvSpPr>
          <p:cNvPr id="20" name="19 Elipse"/>
          <p:cNvSpPr/>
          <p:nvPr/>
        </p:nvSpPr>
        <p:spPr>
          <a:xfrm>
            <a:off x="6769288" y="1596788"/>
            <a:ext cx="1787857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noFill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5024649" y="2554406"/>
            <a:ext cx="1787857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noFill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744035" y="1887941"/>
            <a:ext cx="1787857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noFill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744267" y="5038299"/>
            <a:ext cx="1787857" cy="46402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9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02259" y="1822688"/>
            <a:ext cx="6612929" cy="1737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b="1" dirty="0" smtClean="0">
                <a:solidFill>
                  <a:srgbClr val="155CA7"/>
                </a:solidFill>
              </a:rPr>
              <a:t>4. Zoom a Medioambiente y transporte público</a:t>
            </a:r>
            <a:endParaRPr lang="es-CL" b="1" dirty="0">
              <a:solidFill>
                <a:srgbClr val="155CA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5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337493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Ahora dígame, ¿cuál es el medio de transporte que Ud. utiliza más frecuentemente para movilizarse cotidianamente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…? %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989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Medio de transporte frecuente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51520" y="1332411"/>
          <a:ext cx="8513657" cy="504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008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02259" y="1822688"/>
            <a:ext cx="66129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sz="4000" b="1" dirty="0" smtClean="0">
                <a:solidFill>
                  <a:srgbClr val="155CA7"/>
                </a:solidFill>
              </a:rPr>
              <a:t>Variables de clasificación</a:t>
            </a:r>
            <a:endParaRPr lang="es-CL" sz="4000" b="1" dirty="0">
              <a:solidFill>
                <a:srgbClr val="155CA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7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311367" y="547398"/>
            <a:ext cx="7803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A su juicio, ¿cuál es el medio de transporte que más contamina el aire de la ciudad…? 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%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03772" y="142758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Medio de transporte más contaminante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326571" y="1214846"/>
          <a:ext cx="8399418" cy="501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377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6 Gráfico"/>
          <p:cNvGraphicFramePr/>
          <p:nvPr>
            <p:extLst/>
          </p:nvPr>
        </p:nvGraphicFramePr>
        <p:xfrm>
          <a:off x="313508" y="1436914"/>
          <a:ext cx="8543109" cy="485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245162" y="82369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Medidas descongestión y anticontaminación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5150" y="518776"/>
            <a:ext cx="7733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Buscando un equilibrio entre mejorar el transporte y cuidar el medio ambiente, ¿cuál de estas medidas cree Ud. que es la más efectiva para la Región Metropolitana? ¿y en segundo lugar? </a:t>
            </a:r>
            <a:endParaRPr lang="es-MX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121433" y="6464369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 </a:t>
            </a:r>
          </a:p>
        </p:txBody>
      </p:sp>
    </p:spTree>
    <p:extLst>
      <p:ext uri="{BB962C8B-B14F-4D97-AF65-F5344CB8AC3E}">
        <p14:creationId xmlns="" xmlns:p14="http://schemas.microsoft.com/office/powerpoint/2010/main" val="32772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87383" y="1580606"/>
          <a:ext cx="8516984" cy="471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205973" y="56243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300" b="1" dirty="0" smtClean="0">
                <a:solidFill>
                  <a:srgbClr val="1559A2"/>
                </a:solidFill>
                <a:cs typeface="Calibri"/>
              </a:rPr>
              <a:t>Medidas descongestión y anticontaminación por usuario</a:t>
            </a:r>
            <a:endParaRPr lang="es-MX" sz="23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5150" y="492650"/>
            <a:ext cx="7733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Buscando un equilibrio entre mejorar el transporte y cuidar el medio ambiente, ¿cuál de estas medidas cree Ud. que es la más efectiva para la Región Metropolitana? ¿y en segundo lugar? </a:t>
            </a:r>
            <a:endParaRPr lang="es-ES" sz="1400" b="1" dirty="0" smtClean="0">
              <a:solidFill>
                <a:srgbClr val="1559A2"/>
              </a:solidFill>
              <a:cs typeface="Calibri"/>
            </a:endParaRPr>
          </a:p>
          <a:p>
            <a:pPr algn="just"/>
            <a:r>
              <a:rPr lang="es-ES" sz="1300" b="1" dirty="0" smtClean="0">
                <a:solidFill>
                  <a:srgbClr val="FF0000"/>
                </a:solidFill>
                <a:cs typeface="Calibri"/>
              </a:rPr>
              <a:t>Total menciones</a:t>
            </a:r>
            <a:endParaRPr lang="es-MX" sz="13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6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6 Gráfico"/>
          <p:cNvGraphicFramePr/>
          <p:nvPr>
            <p:extLst/>
          </p:nvPr>
        </p:nvGraphicFramePr>
        <p:xfrm>
          <a:off x="300446" y="1286853"/>
          <a:ext cx="8556171" cy="507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92910" y="95432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Inversiones en descongestión y anticontaminación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2898" y="531839"/>
            <a:ext cx="7733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¿Cuál de estas inversiones cree Ud. que es la más efectiva para mejorar el tránsito y cuidar el medio ambiente de la Región Metropolitana? ¿y en segundo lugar? </a:t>
            </a:r>
            <a:endParaRPr lang="es-MX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121433" y="6464369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 </a:t>
            </a:r>
          </a:p>
        </p:txBody>
      </p:sp>
    </p:spTree>
    <p:extLst>
      <p:ext uri="{BB962C8B-B14F-4D97-AF65-F5344CB8AC3E}">
        <p14:creationId xmlns="" xmlns:p14="http://schemas.microsoft.com/office/powerpoint/2010/main" val="34791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51520" y="1371600"/>
          <a:ext cx="8513657" cy="50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79847" y="121558"/>
            <a:ext cx="8232633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Inversiones en descongestión y anticontaminación por usuario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2898" y="531839"/>
            <a:ext cx="7733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¿Cuál de estas inversiones cree Ud. que es la más efectiva para mejorar el tránsito y cuidar el medio ambiente de la Región Metropolitana? ¿y en segundo lugar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?</a:t>
            </a:r>
          </a:p>
          <a:p>
            <a:pPr algn="just"/>
            <a:r>
              <a:rPr lang="es-ES" sz="1300" b="1" dirty="0" smtClean="0">
                <a:solidFill>
                  <a:srgbClr val="FF0000"/>
                </a:solidFill>
                <a:cs typeface="Calibri"/>
              </a:rPr>
              <a:t>% Total menciones </a:t>
            </a:r>
            <a:endParaRPr lang="es-MX" sz="13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3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/>
          <p:nvPr/>
        </p:nvSpPr>
        <p:spPr>
          <a:xfrm>
            <a:off x="246052" y="560461"/>
            <a:ext cx="7803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En general, ¿Ud. está de acuerdo o en desacuerdo con que…?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8457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Medida para la descongestión vial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86748" y="6438243"/>
            <a:ext cx="699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750. Se omiten categorías ‘Ni de acuerdo ni en desacuerdo’ y ‘No sabe, no responde’.</a:t>
            </a:r>
          </a:p>
        </p:txBody>
      </p:sp>
      <p:graphicFrame>
        <p:nvGraphicFramePr>
          <p:cNvPr id="9" name="7 Gráfico"/>
          <p:cNvGraphicFramePr/>
          <p:nvPr>
            <p:extLst/>
          </p:nvPr>
        </p:nvGraphicFramePr>
        <p:xfrm>
          <a:off x="470264" y="1280160"/>
          <a:ext cx="8046720" cy="479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835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51520" y="1371600"/>
          <a:ext cx="8513657" cy="492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246052" y="560461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En general, ¿Ud. está de acuerdo o en desacuerdo con que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…?</a:t>
            </a:r>
          </a:p>
          <a:p>
            <a:pPr algn="just"/>
            <a:r>
              <a:rPr lang="es-ES" sz="1300" b="1" dirty="0" smtClean="0">
                <a:solidFill>
                  <a:srgbClr val="FF0000"/>
                </a:solidFill>
                <a:cs typeface="Calibri"/>
              </a:rPr>
              <a:t>% de acuerdo </a:t>
            </a:r>
            <a:endParaRPr lang="es-CL" sz="13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38457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Medida para la descongestión vial por usuario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5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Gráfico"/>
          <p:cNvGraphicFramePr/>
          <p:nvPr>
            <p:extLst/>
          </p:nvPr>
        </p:nvGraphicFramePr>
        <p:xfrm>
          <a:off x="222069" y="1345474"/>
          <a:ext cx="8673737" cy="492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  <p:sp>
        <p:nvSpPr>
          <p:cNvPr id="7" name="8 Rectángulo"/>
          <p:cNvSpPr/>
          <p:nvPr/>
        </p:nvSpPr>
        <p:spPr>
          <a:xfrm>
            <a:off x="285241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En general, ¿Ud. está de acuerdo o en desacuerdo con que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…?</a:t>
            </a:r>
          </a:p>
          <a:p>
            <a:pPr algn="just"/>
            <a:r>
              <a:rPr lang="es-ES" sz="1400" b="1" dirty="0" smtClean="0">
                <a:solidFill>
                  <a:srgbClr val="FF0000"/>
                </a:solidFill>
                <a:cs typeface="Calibri"/>
              </a:rPr>
              <a:t>% de acuerdo </a:t>
            </a:r>
            <a:endParaRPr lang="es-CL" sz="1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7646" y="77443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Medida para la descongestión vial</a:t>
            </a:r>
            <a:endParaRPr lang="es-MX" sz="2400" b="1" u="sng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172500" y="2702256"/>
            <a:ext cx="395785" cy="423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5679742" y="2704531"/>
            <a:ext cx="395785" cy="4230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767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83032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Evaluación restricción permanente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69" y="519361"/>
            <a:ext cx="7738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¿A Ud. le parecería una buena o una mala idea que se amplié la restricción a los autos catalíticos de forma permanente como mecanismo para enfrentar la contaminación ambiental y los tacos de la ciudad?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627017" y="1484784"/>
          <a:ext cx="7847282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28844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 CuadroTexto"/>
          <p:cNvSpPr txBox="1"/>
          <p:nvPr/>
        </p:nvSpPr>
        <p:spPr>
          <a:xfrm>
            <a:off x="121433" y="6464369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51520" y="1371600"/>
          <a:ext cx="8513657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Evaluación restricción permanente por usuario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11" name="8 Rectángulo"/>
          <p:cNvSpPr/>
          <p:nvPr/>
        </p:nvSpPr>
        <p:spPr>
          <a:xfrm>
            <a:off x="217269" y="545487"/>
            <a:ext cx="7738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¿A Ud. le parecería una buena o una mala idea que se amplié la restricción a los autos catalíticos de forma permanente como mecanismo para enfrentar la contaminación ambiental y los tacos de la ciudad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? %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4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51520" y="168884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Variables sociodemográficas: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8" name="10 CuadroTexto"/>
          <p:cNvSpPr txBox="1"/>
          <p:nvPr/>
        </p:nvSpPr>
        <p:spPr>
          <a:xfrm>
            <a:off x="121433" y="6464369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3 Gráfico"/>
          <p:cNvGraphicFramePr/>
          <p:nvPr>
            <p:extLst>
              <p:ext uri="{D42A27DB-BD31-4B8C-83A1-F6EECF244321}">
                <p14:modId xmlns="" xmlns:p14="http://schemas.microsoft.com/office/powerpoint/2010/main" val="3806880409"/>
              </p:ext>
            </p:extLst>
          </p:nvPr>
        </p:nvGraphicFramePr>
        <p:xfrm>
          <a:off x="539759" y="1038114"/>
          <a:ext cx="3594360" cy="283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3 Gráfico"/>
          <p:cNvGraphicFramePr/>
          <p:nvPr>
            <p:extLst>
              <p:ext uri="{D42A27DB-BD31-4B8C-83A1-F6EECF244321}">
                <p14:modId xmlns="" xmlns:p14="http://schemas.microsoft.com/office/powerpoint/2010/main" val="2410223957"/>
              </p:ext>
            </p:extLst>
          </p:nvPr>
        </p:nvGraphicFramePr>
        <p:xfrm>
          <a:off x="5045219" y="1078867"/>
          <a:ext cx="3594360" cy="283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3 Gráfico"/>
          <p:cNvGraphicFramePr/>
          <p:nvPr>
            <p:extLst>
              <p:ext uri="{D42A27DB-BD31-4B8C-83A1-F6EECF244321}">
                <p14:modId xmlns="" xmlns:p14="http://schemas.microsoft.com/office/powerpoint/2010/main" val="364926706"/>
              </p:ext>
            </p:extLst>
          </p:nvPr>
        </p:nvGraphicFramePr>
        <p:xfrm>
          <a:off x="538764" y="3810794"/>
          <a:ext cx="3594360" cy="283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79549" y="850006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>
                <a:solidFill>
                  <a:srgbClr val="1559A2"/>
                </a:solidFill>
                <a:cs typeface="Calibri"/>
              </a:rPr>
              <a:t>Sexo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41830" y="850006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>
                <a:solidFill>
                  <a:srgbClr val="1559A2"/>
                </a:solidFill>
                <a:cs typeface="Calibri"/>
              </a:rPr>
              <a:t>Edad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79549" y="3657187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>
                <a:solidFill>
                  <a:srgbClr val="1559A2"/>
                </a:solidFill>
                <a:cs typeface="Calibri"/>
              </a:rPr>
              <a:t>Nivel socioeconómico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741830" y="3657187"/>
            <a:ext cx="27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 smtClean="0">
                <a:solidFill>
                  <a:srgbClr val="1559A2"/>
                </a:solidFill>
                <a:cs typeface="Calibri"/>
              </a:rPr>
              <a:t>Sectores</a:t>
            </a:r>
            <a:endParaRPr lang="es-CL" b="1" u="sng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17" name="3 Gráfico"/>
          <p:cNvGraphicFramePr/>
          <p:nvPr>
            <p:extLst>
              <p:ext uri="{D42A27DB-BD31-4B8C-83A1-F6EECF244321}">
                <p14:modId xmlns="" xmlns:p14="http://schemas.microsoft.com/office/powerpoint/2010/main" val="364926706"/>
              </p:ext>
            </p:extLst>
          </p:nvPr>
        </p:nvGraphicFramePr>
        <p:xfrm>
          <a:off x="4975781" y="3810794"/>
          <a:ext cx="3594360" cy="283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125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Evaluación prohibición calefacción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69" y="545487"/>
            <a:ext cx="773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¿Ud. está de acuerdo o en desacuerdo con que la autoridad prohíba el uso de calefacción a leña en la ciudad de Santiago?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627017" y="1484784"/>
          <a:ext cx="7847282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26525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Evaluación “ejes ambientales”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69" y="545487"/>
            <a:ext cx="773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¿Ud. cree que los “ejes ambientales” son una medida… para entregarle mayor velocidad y regularidad al transporte público?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627017" y="1484784"/>
          <a:ext cx="7847282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507771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750</a:t>
            </a:r>
          </a:p>
        </p:txBody>
      </p:sp>
    </p:spTree>
    <p:extLst>
      <p:ext uri="{BB962C8B-B14F-4D97-AF65-F5344CB8AC3E}">
        <p14:creationId xmlns="" xmlns:p14="http://schemas.microsoft.com/office/powerpoint/2010/main" val="18953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0 CuadroTexto"/>
          <p:cNvSpPr txBox="1"/>
          <p:nvPr/>
        </p:nvSpPr>
        <p:spPr>
          <a:xfrm>
            <a:off x="160622" y="6490495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750</a:t>
            </a:r>
          </a:p>
        </p:txBody>
      </p:sp>
      <p:graphicFrame>
        <p:nvGraphicFramePr>
          <p:cNvPr id="10" name="4 Gráfico"/>
          <p:cNvGraphicFramePr/>
          <p:nvPr>
            <p:extLst/>
          </p:nvPr>
        </p:nvGraphicFramePr>
        <p:xfrm>
          <a:off x="251520" y="1371600"/>
          <a:ext cx="8513657" cy="5009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Evaluación “ejes ambientales”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7" name="8 Rectángulo"/>
          <p:cNvSpPr/>
          <p:nvPr/>
        </p:nvSpPr>
        <p:spPr>
          <a:xfrm>
            <a:off x="217269" y="545487"/>
            <a:ext cx="773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¿Ud. cree que los “ejes ambientales” son una medida… para entregarle mayor velocidad y regularidad al transporte público? </a:t>
            </a:r>
            <a:r>
              <a:rPr lang="es-ES" sz="1400" b="1" dirty="0" smtClean="0">
                <a:solidFill>
                  <a:srgbClr val="1559A2"/>
                </a:solidFill>
                <a:cs typeface="Calibri"/>
              </a:rPr>
              <a:t>%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4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Disposición a ocupar el transporte público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7269" y="545487"/>
            <a:ext cx="7738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Si el transporte público funcionará de manera más eficiente,  ¿cuán dispuesto estaría Ud. a dejar el automóvil en su casa y movilizarse en transporte público, ya sea en Micro o Metro?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627017" y="1484784"/>
          <a:ext cx="7847282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0 CuadroTexto"/>
          <p:cNvSpPr txBox="1"/>
          <p:nvPr/>
        </p:nvSpPr>
        <p:spPr>
          <a:xfrm>
            <a:off x="217269" y="6442456"/>
            <a:ext cx="3794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Quienes se movilizan en automóvil (29%).</a:t>
            </a:r>
          </a:p>
        </p:txBody>
      </p:sp>
    </p:spTree>
    <p:extLst>
      <p:ext uri="{BB962C8B-B14F-4D97-AF65-F5344CB8AC3E}">
        <p14:creationId xmlns="" xmlns:p14="http://schemas.microsoft.com/office/powerpoint/2010/main" val="20508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217281" y="109158"/>
            <a:ext cx="8424924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500" b="1" dirty="0" smtClean="0">
                <a:solidFill>
                  <a:srgbClr val="1559A2"/>
                </a:solidFill>
                <a:cs typeface="Calibri"/>
              </a:rPr>
              <a:t>Disposición a ocupar el transporte público</a:t>
            </a:r>
            <a:endParaRPr lang="es-MX" sz="25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11" name="8 Rectángulo"/>
          <p:cNvSpPr/>
          <p:nvPr/>
        </p:nvSpPr>
        <p:spPr>
          <a:xfrm>
            <a:off x="217269" y="545487"/>
            <a:ext cx="7738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1559A2"/>
                </a:solidFill>
                <a:cs typeface="Calibri"/>
              </a:rPr>
              <a:t>Si el transporte público funcionará de manera más eficiente,  ¿cuán dispuesto estaría Ud. a dejar el automóvil en su casa y movilizarse en transporte público, ya sea en Micro o Metro? 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graphicFrame>
        <p:nvGraphicFramePr>
          <p:cNvPr id="7" name="3 Gráfico"/>
          <p:cNvGraphicFramePr/>
          <p:nvPr>
            <p:extLst/>
          </p:nvPr>
        </p:nvGraphicFramePr>
        <p:xfrm>
          <a:off x="287383" y="1345474"/>
          <a:ext cx="8490857" cy="504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0 CuadroTexto"/>
          <p:cNvSpPr txBox="1"/>
          <p:nvPr/>
        </p:nvSpPr>
        <p:spPr>
          <a:xfrm>
            <a:off x="217269" y="6455519"/>
            <a:ext cx="702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CL" sz="1200" b="1" i="1" dirty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Casos: Quienes se movilizan en automóvil (22%). Se omite categoría ‘No sabe, no responde’.  </a:t>
            </a:r>
          </a:p>
        </p:txBody>
      </p:sp>
    </p:spTree>
    <p:extLst>
      <p:ext uri="{BB962C8B-B14F-4D97-AF65-F5344CB8AC3E}">
        <p14:creationId xmlns="" xmlns:p14="http://schemas.microsoft.com/office/powerpoint/2010/main" val="32831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51520" y="168884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155CA7"/>
                </a:solidFill>
                <a:cs typeface="Calibri"/>
              </a:rPr>
              <a:t>Variables sociodemográficas:</a:t>
            </a:r>
            <a:endParaRPr lang="es-MX" sz="2400" b="1" dirty="0">
              <a:solidFill>
                <a:srgbClr val="155CA7"/>
              </a:solidFill>
              <a:cs typeface="Calibri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6561" y="731515"/>
            <a:ext cx="704088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50" dirty="0" smtClean="0"/>
              <a:t>Sobre la clasificación de comunas en sectores, la distribución fue la siguiente:</a:t>
            </a:r>
            <a:endParaRPr lang="es-CL" sz="1250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1214514"/>
              </p:ext>
            </p:extLst>
          </p:nvPr>
        </p:nvGraphicFramePr>
        <p:xfrm>
          <a:off x="561702" y="1150541"/>
          <a:ext cx="4167054" cy="5196205"/>
        </p:xfrm>
        <a:graphic>
          <a:graphicData uri="http://schemas.openxmlformats.org/drawingml/2006/table">
            <a:tbl>
              <a:tblPr/>
              <a:tblGrid>
                <a:gridCol w="2083527"/>
                <a:gridCol w="2083527"/>
              </a:tblGrid>
              <a:tr h="137761">
                <a:tc rowSpan="1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err="1" smtClean="0">
                          <a:latin typeface="+mj-lt"/>
                          <a:ea typeface="Calibri"/>
                          <a:cs typeface="Times New Roman"/>
                        </a:rPr>
                        <a:t>Nor</a:t>
                      </a: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-Poniente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(N 204)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b="0" i="1" dirty="0" smtClean="0">
                          <a:latin typeface="+mj-lt"/>
                          <a:ea typeface="Calibri"/>
                          <a:cs typeface="Times New Roman"/>
                        </a:rPr>
                        <a:t>*Margen de error al 95% de confianza:</a:t>
                      </a:r>
                      <a:r>
                        <a:rPr lang="es-CL" sz="900" b="0" i="1" baseline="0" dirty="0" smtClean="0">
                          <a:latin typeface="+mj-lt"/>
                          <a:ea typeface="Calibri"/>
                          <a:cs typeface="Times New Roman"/>
                        </a:rPr>
                        <a:t> +/-6,9%</a:t>
                      </a:r>
                      <a:endParaRPr lang="es-CL" sz="900" b="0" i="1" dirty="0" smtClean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3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Pudahuel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Colina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Lampa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Til</a:t>
                      </a: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Til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Quilicura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latin typeface="+mj-lt"/>
                          <a:ea typeface="Calibri"/>
                          <a:cs typeface="Times New Roman"/>
                        </a:rPr>
                        <a:t>Santiago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Cerro Navia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Renca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latin typeface="+mj-lt"/>
                          <a:ea typeface="Calibri"/>
                          <a:cs typeface="Times New Roman"/>
                        </a:rPr>
                        <a:t>Recoleta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Estación Central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latin typeface="+mj-lt"/>
                          <a:ea typeface="Calibri"/>
                          <a:cs typeface="Times New Roman"/>
                        </a:rPr>
                        <a:t>Conchalí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Huechuraba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Lo Prado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Quinta Normal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latin typeface="+mj-lt"/>
                          <a:ea typeface="Calibri"/>
                          <a:cs typeface="Times New Roman"/>
                        </a:rPr>
                        <a:t>Independencia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row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Sur-Poniente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(N 219)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0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*Margen de error al 95% de confianza: +/-6,6%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3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Maipú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El Bosque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Lo Espejo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Pedro Aguirre Cerda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latin typeface="+mj-lt"/>
                          <a:ea typeface="Calibri"/>
                          <a:cs typeface="Times New Roman"/>
                        </a:rPr>
                        <a:t>San Ramón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La Cisterna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Peñaflor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Melipilla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Alhué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Curacaví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María Pinto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San Pedro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Talagante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El Monte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Isla de Maipo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Padre Hurtado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Calera de Tango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San Miguel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San Joaquín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Cerrillos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5068384" y="1710509"/>
          <a:ext cx="3474726" cy="3893459"/>
        </p:xfrm>
        <a:graphic>
          <a:graphicData uri="http://schemas.openxmlformats.org/drawingml/2006/table">
            <a:tbl>
              <a:tblPr/>
              <a:tblGrid>
                <a:gridCol w="1737363"/>
                <a:gridCol w="1737363"/>
              </a:tblGrid>
              <a:tr h="229027"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Sur-Oriente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(N</a:t>
                      </a:r>
                      <a:r>
                        <a:rPr lang="es-CL" sz="1300" b="1" baseline="0" dirty="0" smtClean="0">
                          <a:latin typeface="+mj-lt"/>
                          <a:ea typeface="Calibri"/>
                          <a:cs typeface="Times New Roman"/>
                        </a:rPr>
                        <a:t> 253)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0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*Margen de error al 95% de confianza: +/-6,2%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3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Puente Alto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Pirque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San José de Maipo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San Bernardo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Buin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Paine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La Florida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Peñalolén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CL" sz="900" dirty="0" err="1">
                          <a:latin typeface="+mj-lt"/>
                          <a:ea typeface="Calibri"/>
                          <a:cs typeface="Times New Roman"/>
                        </a:rPr>
                        <a:t>Pintana</a:t>
                      </a:r>
                      <a:endParaRPr lang="es-CL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Ñuñoa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La Granja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Macul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Oriente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1" dirty="0" smtClean="0">
                          <a:latin typeface="+mj-lt"/>
                          <a:ea typeface="Calibri"/>
                          <a:cs typeface="Times New Roman"/>
                        </a:rPr>
                        <a:t>(N 74)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b="0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*Margen de error al 95% de confianza: +/-11,4%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3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Las Condes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Providencia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Lo Barnechea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La Reina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latin typeface="+mj-lt"/>
                          <a:ea typeface="Calibri"/>
                          <a:cs typeface="Times New Roman"/>
                        </a:rPr>
                        <a:t>Vitacura</a:t>
                      </a:r>
                    </a:p>
                  </a:txBody>
                  <a:tcPr marL="27802" marR="278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125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3 CuadroTexto"/>
          <p:cNvSpPr txBox="1">
            <a:spLocks noChangeArrowheads="1"/>
          </p:cNvSpPr>
          <p:nvPr/>
        </p:nvSpPr>
        <p:spPr bwMode="auto">
          <a:xfrm>
            <a:off x="-57658" y="400862"/>
            <a:ext cx="8776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3600" b="1" dirty="0" smtClean="0">
                <a:solidFill>
                  <a:srgbClr val="155CA7"/>
                </a:solidFill>
                <a:cs typeface="Calibri"/>
                <a:sym typeface="Gill Sans"/>
              </a:rPr>
              <a:t>Agenda</a:t>
            </a:r>
            <a:endParaRPr lang="es-CL" sz="3600" b="1" dirty="0">
              <a:solidFill>
                <a:srgbClr val="155CA7"/>
              </a:solidFill>
              <a:cs typeface="Calibri"/>
              <a:sym typeface="Gill Sans"/>
            </a:endParaRPr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963496" y="1528351"/>
            <a:ext cx="7279167" cy="431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 smtClean="0">
                <a:solidFill>
                  <a:srgbClr val="155CA7"/>
                </a:solidFill>
              </a:rPr>
              <a:t>Imagen de la Región Metropolitana y Calidad de Vida.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 smtClean="0">
                <a:solidFill>
                  <a:srgbClr val="155CA7"/>
                </a:solidFill>
              </a:rPr>
              <a:t>Evaluación de autoridades.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 smtClean="0">
                <a:solidFill>
                  <a:srgbClr val="155CA7"/>
                </a:solidFill>
              </a:rPr>
              <a:t>Gestión Intendencia de la Región Metropolitana.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2400" b="1" dirty="0" smtClean="0">
                <a:solidFill>
                  <a:srgbClr val="155CA7"/>
                </a:solidFill>
              </a:rPr>
              <a:t>Zoom a Medioambiente y Transporte Público.</a:t>
            </a:r>
          </a:p>
        </p:txBody>
      </p:sp>
    </p:spTree>
    <p:extLst>
      <p:ext uri="{BB962C8B-B14F-4D97-AF65-F5344CB8AC3E}">
        <p14:creationId xmlns="" xmlns:p14="http://schemas.microsoft.com/office/powerpoint/2010/main" val="40468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02259" y="1822688"/>
            <a:ext cx="6612929" cy="1737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b="1" dirty="0" smtClean="0">
                <a:solidFill>
                  <a:srgbClr val="155CA7"/>
                </a:solidFill>
              </a:rPr>
              <a:t>1. Imagen de la Región Metropolitana y Calidad de Vida</a:t>
            </a:r>
            <a:endParaRPr lang="es-CL" b="1" dirty="0">
              <a:solidFill>
                <a:srgbClr val="155CA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7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CADEM">
      <a:dk1>
        <a:srgbClr val="000000"/>
      </a:dk1>
      <a:lt1>
        <a:srgbClr val="FFFFFF"/>
      </a:lt1>
      <a:dk2>
        <a:srgbClr val="155CA7"/>
      </a:dk2>
      <a:lt2>
        <a:srgbClr val="A1D735"/>
      </a:lt2>
      <a:accent1>
        <a:srgbClr val="9E009E"/>
      </a:accent1>
      <a:accent2>
        <a:srgbClr val="7A007A"/>
      </a:accent2>
      <a:accent3>
        <a:srgbClr val="A1D735"/>
      </a:accent3>
      <a:accent4>
        <a:srgbClr val="1559A2"/>
      </a:accent4>
      <a:accent5>
        <a:srgbClr val="9E009E"/>
      </a:accent5>
      <a:accent6>
        <a:srgbClr val="A1D735"/>
      </a:accent6>
      <a:hlink>
        <a:srgbClr val="009999"/>
      </a:hlink>
      <a:folHlink>
        <a:srgbClr val="114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</TotalTime>
  <Words>3162</Words>
  <Application>Microsoft Office PowerPoint</Application>
  <PresentationFormat>Presentación en pantalla (4:3)</PresentationFormat>
  <Paragraphs>847</Paragraphs>
  <Slides>64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Tema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Acevedo Cáceres</dc:creator>
  <cp:lastModifiedBy>Lucia Tomic</cp:lastModifiedBy>
  <cp:revision>780</cp:revision>
  <dcterms:created xsi:type="dcterms:W3CDTF">2015-05-07T16:15:52Z</dcterms:created>
  <dcterms:modified xsi:type="dcterms:W3CDTF">2016-03-02T23:34:43Z</dcterms:modified>
</cp:coreProperties>
</file>