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notesSlides/notesSlide63.xml" ContentType="application/vnd.openxmlformats-officedocument.presentationml.notesSlide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64.xml" ContentType="application/vnd.openxmlformats-officedocument.themeOverride+xml"/>
  <Override PartName="/ppt/theme/themeOverride75.xml" ContentType="application/vnd.openxmlformats-officedocument.themeOverr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53.xml" ContentType="application/vnd.openxmlformats-officedocument.themeOverride+xml"/>
  <Override PartName="/ppt/slides/slide77.xml" ContentType="application/vnd.openxmlformats-officedocument.presentationml.slide+xml"/>
  <Override PartName="/ppt/theme/themeOverride42.xml" ContentType="application/vnd.openxmlformats-officedocument.themeOverr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notesSlides/notesSlide57.xml" ContentType="application/vnd.openxmlformats-officedocument.presentationml.notesSlide+xml"/>
  <Override PartName="/ppt/charts/chart65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notesSlides/notesSlide46.xml" ContentType="application/vnd.openxmlformats-officedocument.presentationml.notesSlide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ppt/notesSlides/notesSlide71.xml" ContentType="application/vnd.openxmlformats-officedocument.presentationml.notesSlide+xml"/>
  <Override PartName="/ppt/theme/themeOverride69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theme/themeOverride47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58.xml" ContentType="application/vnd.openxmlformats-officedocument.themeOverride+xml"/>
  <Override PartName="/ppt/charts/chart105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36.xml" ContentType="application/vnd.openxmlformats-officedocument.themeOverride+xml"/>
  <Override PartName="/ppt/theme/themeOverride25.xml" ContentType="application/vnd.openxmlformats-officedocument.themeOverride+xml"/>
  <Override PartName="/ppt/theme/themeOverride72.xml" ContentType="application/vnd.openxmlformats-officedocument.themeOverr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charts/chart59.xml" ContentType="application/vnd.openxmlformats-officedocument.drawingml.chart+xml"/>
  <Override PartName="/ppt/theme/themeOverride61.xml" ContentType="application/vnd.openxmlformats-officedocument.themeOverr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theme/themeOverride50.xml" ContentType="application/vnd.openxmlformats-officedocument.themeOverride+xml"/>
  <Override PartName="/ppt/charts/chart95.xml" ContentType="application/vnd.openxmlformats-officedocument.drawingml.char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charts/chart84.xml" ContentType="application/vnd.openxmlformats-officedocument.drawingml.chart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chart73.xml" ContentType="application/vnd.openxmlformats-officedocument.drawingml.chart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notesSlides/notesSlide54.xml" ContentType="application/vnd.openxmlformats-officedocument.presentationml.notesSlide+xml"/>
  <Override PartName="/ppt/charts/chart62.xml" ContentType="application/vnd.openxmlformats-officedocument.drawingml.chart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theme/themeOverride19.xml" ContentType="application/vnd.openxmlformats-officedocument.themeOverride+xml"/>
  <Override PartName="/ppt/charts/chart40.xml" ContentType="application/vnd.openxmlformats-officedocument.drawingml.chart+xml"/>
  <Override PartName="/ppt/theme/themeOverride6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55.xml" ContentType="application/vnd.openxmlformats-officedocument.themeOverride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heme/themeOverride44.xml" ContentType="application/vnd.openxmlformats-officedocument.themeOverride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notesSlides/notesSlide59.xml" ContentType="application/vnd.openxmlformats-officedocument.presentationml.notesSlide+xml"/>
  <Override PartName="/ppt/charts/chart67.xml" ContentType="application/vnd.openxmlformats-officedocument.drawingml.chart+xml"/>
  <Override PartName="/ppt/slides/slide46.xml" ContentType="application/vnd.openxmlformats-officedocument.presentationml.slide+xml"/>
  <Override PartName="/ppt/notesSlides/notesSlide48.xml" ContentType="application/vnd.openxmlformats-officedocument.presentationml.notesSlide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62.xml" ContentType="application/vnd.openxmlformats-officedocument.presentationml.notesSlide+xml"/>
  <Override PartName="/ppt/charts/chart70.xml" ContentType="application/vnd.openxmlformats-officedocument.drawingml.chart+xml"/>
  <Override PartName="/ppt/notesSlides/notesSlide73.xml" ContentType="application/vnd.openxmlformats-officedocument.presentationml.notesSlide+xml"/>
  <Override PartName="/ppt/charts/chart107.xml" ContentType="application/vnd.openxmlformats-officedocument.drawingml.chart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theme/themeOverride38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27.xml" ContentType="application/vnd.openxmlformats-officedocument.themeOverride+xml"/>
  <Override PartName="/ppt/theme/themeOverride7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63.xml" ContentType="application/vnd.openxmlformats-officedocument.themeOverr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theme/themeOverride52.xml" ContentType="application/vnd.openxmlformats-officedocument.themeOverride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theme/themeOverride70.xml" ContentType="application/vnd.openxmlformats-officedocument.themeOverr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charts/chart53.xml" ContentType="application/vnd.openxmlformats-officedocument.drawingml.chart+xml"/>
  <Override PartName="/ppt/notesSlides/notesSlide56.xml" ContentType="application/vnd.openxmlformats-officedocument.presentationml.notesSlide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theme/themeOverride68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heme/themeOverride57.xml" ContentType="application/vnd.openxmlformats-officedocument.themeOverride+xml"/>
  <Override PartName="/ppt/notesSlides/notesSlide70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heme/themeOverride46.xml" ContentType="application/vnd.openxmlformats-officedocument.themeOverride+xml"/>
  <Override PartName="/ppt/charts/chart104.xml" ContentType="application/vnd.openxmlformats-officedocument.drawingml.chart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theme/themeOverride71.xml" ContentType="application/vnd.openxmlformats-officedocument.themeOverr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charts/chart69.xml" ContentType="application/vnd.openxmlformats-officedocument.drawingml.chart+xml"/>
  <Override PartName="/ppt/theme/themeOverride60.xml" ContentType="application/vnd.openxmlformats-officedocument.themeOverrid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notesSlides/notesSlide64.xml" ContentType="application/vnd.openxmlformats-officedocument.presentationml.notesSlide+xml"/>
  <Override PartName="/ppt/charts/chart72.xml" ContentType="application/vnd.openxmlformats-officedocument.drawingml.chart+xml"/>
  <Override PartName="/ppt/notesSlides/notesSlide75.xml" ContentType="application/vnd.openxmlformats-officedocument.presentationml.notesSlide+xml"/>
  <Override PartName="/ppt/charts/chart109.xml" ContentType="application/vnd.openxmlformats-officedocument.drawingml.chart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53.xml" ContentType="application/vnd.openxmlformats-officedocument.presentationml.notesSlide+xml"/>
  <Override PartName="/ppt/charts/chart61.xml" ContentType="application/vnd.openxmlformats-officedocument.drawingml.chart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theme/themeOverride29.xml" ContentType="application/vnd.openxmlformats-officedocument.themeOverride+xml"/>
  <Override PartName="/ppt/charts/chart50.xml" ContentType="application/vnd.openxmlformats-officedocument.drawingml.chart+xml"/>
  <Override PartName="/ppt/theme/themeOverride7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18.xml" ContentType="application/vnd.openxmlformats-officedocument.themeOverride+xml"/>
  <Override PartName="/ppt/theme/themeOverride65.xml" ContentType="application/vnd.openxmlformats-officedocument.themeOverride+xml"/>
  <Override PartName="/ppt/charts/chart4.xml" ContentType="application/vnd.openxmlformats-officedocument.drawingml.chart+xml"/>
  <Override PartName="/ppt/theme/themeOverride43.xml" ContentType="application/vnd.openxmlformats-officedocument.themeOverride+xml"/>
  <Override PartName="/ppt/theme/themeOverride54.xml" ContentType="application/vnd.openxmlformats-officedocument.themeOverride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78.xml" ContentType="application/vnd.openxmlformats-officedocument.presentationml.slide+xml"/>
  <Override PartName="/ppt/theme/themeOverride32.xml" ContentType="application/vnd.openxmlformats-officedocument.themeOverride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chart77.xml" ContentType="application/vnd.openxmlformats-officedocument.drawingml.char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notesSlides/notesSlide47.xml" ContentType="application/vnd.openxmlformats-officedocument.presentationml.notesSlide+xml"/>
  <Override PartName="/ppt/charts/chart55.xml" ContentType="application/vnd.openxmlformats-officedocument.drawingml.chart+xml"/>
  <Override PartName="/ppt/notesSlides/notesSlide58.xml" ContentType="application/vnd.openxmlformats-officedocument.presentationml.notesSlide+xml"/>
  <Override PartName="/ppt/charts/chart66.xml" ContentType="application/vnd.openxmlformats-officedocument.drawingml.char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charts/chart80.xml" ContentType="application/vnd.openxmlformats-officedocument.drawingml.chart+xml"/>
  <Override PartName="/ppt/theme/themeOverride59.xml" ContentType="application/vnd.openxmlformats-officedocument.themeOverr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theme/themeOverride48.xml" ContentType="application/vnd.openxmlformats-officedocument.themeOverride+xml"/>
  <Override PartName="/ppt/notesSlides/notesSlide61.xml" ContentType="application/vnd.openxmlformats-officedocument.presentationml.notesSlide+xml"/>
  <Override PartName="/ppt/charts/chart106.xml" ContentType="application/vnd.openxmlformats-officedocument.drawingml.chart+xml"/>
  <Override PartName="/ppt/theme/themeOverride37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62.xml" ContentType="application/vnd.openxmlformats-officedocument.themeOverride+xml"/>
  <Override PartName="/ppt/theme/themeOverride73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51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theme/themeOverride40.xml" ContentType="application/vnd.openxmlformats-officedocument.themeOverride+xml"/>
  <Override PartName="/ppt/charts/chart49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notesSlides/notesSlide66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77.xml" ContentType="application/vnd.openxmlformats-officedocument.presentationml.notes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notesSlides/notesSlide55.xml" ContentType="application/vnd.openxmlformats-officedocument.presentationml.notesSlide+xml"/>
  <Override PartName="/ppt/charts/chart63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theme/themeOverride67.xml" ContentType="application/vnd.openxmlformats-officedocument.themeOverr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heme/themeOverride45.xml" ContentType="application/vnd.openxmlformats-officedocument.themeOverride+xml"/>
  <Override PartName="/ppt/theme/themeOverride56.xml" ContentType="application/vnd.openxmlformats-officedocument.themeOverride+xml"/>
  <Override PartName="/ppt/charts/chart103.xml" ContentType="application/vnd.openxmlformats-officedocument.drawingml.chart+xml"/>
  <Override PartName="/ppt/theme/themeOverride3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0.xlsx"/><Relationship Id="rId1" Type="http://schemas.openxmlformats.org/officeDocument/2006/relationships/themeOverride" Target="../theme/themeOverride7.xml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00.xlsx"/><Relationship Id="rId1" Type="http://schemas.openxmlformats.org/officeDocument/2006/relationships/themeOverride" Target="../theme/themeOverride71.xml"/></Relationships>
</file>

<file path=ppt/charts/_rels/chart10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01.xlsx"/><Relationship Id="rId1" Type="http://schemas.openxmlformats.org/officeDocument/2006/relationships/themeOverride" Target="../theme/themeOverride72.xml"/></Relationships>
</file>

<file path=ppt/charts/_rels/chart10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02.xlsx"/><Relationship Id="rId1" Type="http://schemas.openxmlformats.org/officeDocument/2006/relationships/themeOverride" Target="../theme/themeOverride73.xml"/></Relationships>
</file>

<file path=ppt/charts/_rels/chart10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03.xlsx"/><Relationship Id="rId1" Type="http://schemas.openxmlformats.org/officeDocument/2006/relationships/themeOverride" Target="../theme/themeOverride74.xml"/></Relationships>
</file>

<file path=ppt/charts/_rels/chart10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04.xlsx"/><Relationship Id="rId1" Type="http://schemas.openxmlformats.org/officeDocument/2006/relationships/themeOverride" Target="../theme/themeOverride75.xml"/></Relationships>
</file>

<file path=ppt/charts/_rels/chart10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05.xlsx"/><Relationship Id="rId1" Type="http://schemas.openxmlformats.org/officeDocument/2006/relationships/themeOverride" Target="../theme/themeOverride76.xml"/></Relationships>
</file>

<file path=ppt/charts/_rels/chart10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6.xlsx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7.xlsx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9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0.xlsx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1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2.xlsx"/><Relationship Id="rId1" Type="http://schemas.openxmlformats.org/officeDocument/2006/relationships/themeOverride" Target="../theme/themeOverride1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3.xlsx"/><Relationship Id="rId1" Type="http://schemas.openxmlformats.org/officeDocument/2006/relationships/themeOverride" Target="../theme/themeOverride1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4.xlsx"/><Relationship Id="rId1" Type="http://schemas.openxmlformats.org/officeDocument/2006/relationships/themeOverride" Target="../theme/themeOverride19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5.xlsx"/><Relationship Id="rId1" Type="http://schemas.openxmlformats.org/officeDocument/2006/relationships/themeOverride" Target="../theme/themeOverride20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6.xlsx"/><Relationship Id="rId1" Type="http://schemas.openxmlformats.org/officeDocument/2006/relationships/themeOverride" Target="../theme/themeOverride2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7.xlsx"/><Relationship Id="rId1" Type="http://schemas.openxmlformats.org/officeDocument/2006/relationships/themeOverride" Target="../theme/themeOverride22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8.xlsx"/><Relationship Id="rId1" Type="http://schemas.openxmlformats.org/officeDocument/2006/relationships/themeOverride" Target="../theme/themeOverride23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9.xlsx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0.xlsx"/><Relationship Id="rId1" Type="http://schemas.openxmlformats.org/officeDocument/2006/relationships/themeOverride" Target="../theme/themeOverride25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1.xlsx"/><Relationship Id="rId1" Type="http://schemas.openxmlformats.org/officeDocument/2006/relationships/themeOverride" Target="../theme/themeOverride26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2.xlsx"/><Relationship Id="rId1" Type="http://schemas.openxmlformats.org/officeDocument/2006/relationships/themeOverride" Target="../theme/themeOverride27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3.xlsx"/><Relationship Id="rId1" Type="http://schemas.openxmlformats.org/officeDocument/2006/relationships/themeOverride" Target="../theme/themeOverride28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4.xlsx"/><Relationship Id="rId1" Type="http://schemas.openxmlformats.org/officeDocument/2006/relationships/themeOverride" Target="../theme/themeOverride29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5.xlsx"/><Relationship Id="rId1" Type="http://schemas.openxmlformats.org/officeDocument/2006/relationships/themeOverride" Target="../theme/themeOverride30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6.xlsx"/><Relationship Id="rId1" Type="http://schemas.openxmlformats.org/officeDocument/2006/relationships/themeOverride" Target="../theme/themeOverride31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7.xlsx"/><Relationship Id="rId1" Type="http://schemas.openxmlformats.org/officeDocument/2006/relationships/themeOverride" Target="../theme/themeOverride32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8.xlsx"/><Relationship Id="rId1" Type="http://schemas.openxmlformats.org/officeDocument/2006/relationships/themeOverride" Target="../theme/themeOverride33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9.xlsx"/><Relationship Id="rId1" Type="http://schemas.openxmlformats.org/officeDocument/2006/relationships/themeOverride" Target="../theme/themeOverride3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0.xlsx"/><Relationship Id="rId1" Type="http://schemas.openxmlformats.org/officeDocument/2006/relationships/themeOverride" Target="../theme/themeOverride35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1.xlsx"/><Relationship Id="rId1" Type="http://schemas.openxmlformats.org/officeDocument/2006/relationships/themeOverride" Target="../theme/themeOverride36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2.xlsx"/><Relationship Id="rId1" Type="http://schemas.openxmlformats.org/officeDocument/2006/relationships/themeOverride" Target="../theme/themeOverride37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3.xlsx"/><Relationship Id="rId1" Type="http://schemas.openxmlformats.org/officeDocument/2006/relationships/themeOverride" Target="../theme/themeOverride38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4.xlsx"/><Relationship Id="rId1" Type="http://schemas.openxmlformats.org/officeDocument/2006/relationships/themeOverride" Target="../theme/themeOverride39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5.xlsx"/><Relationship Id="rId1" Type="http://schemas.openxmlformats.org/officeDocument/2006/relationships/themeOverride" Target="../theme/themeOverride40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6.xlsx"/><Relationship Id="rId1" Type="http://schemas.openxmlformats.org/officeDocument/2006/relationships/themeOverride" Target="../theme/themeOverride41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7.xlsx"/><Relationship Id="rId1" Type="http://schemas.openxmlformats.org/officeDocument/2006/relationships/themeOverride" Target="../theme/themeOverride42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8.xlsx"/><Relationship Id="rId1" Type="http://schemas.openxmlformats.org/officeDocument/2006/relationships/themeOverride" Target="../theme/themeOverride43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9.xlsx"/><Relationship Id="rId1" Type="http://schemas.openxmlformats.org/officeDocument/2006/relationships/themeOverride" Target="../theme/themeOverride4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0.xlsx"/><Relationship Id="rId1" Type="http://schemas.openxmlformats.org/officeDocument/2006/relationships/themeOverride" Target="../theme/themeOverride45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1.xlsx"/><Relationship Id="rId1" Type="http://schemas.openxmlformats.org/officeDocument/2006/relationships/themeOverride" Target="../theme/themeOverride46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2.xlsx"/><Relationship Id="rId1" Type="http://schemas.openxmlformats.org/officeDocument/2006/relationships/themeOverride" Target="../theme/themeOverride47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3.xlsx"/><Relationship Id="rId1" Type="http://schemas.openxmlformats.org/officeDocument/2006/relationships/themeOverride" Target="../theme/themeOverride48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4.xlsx"/><Relationship Id="rId1" Type="http://schemas.openxmlformats.org/officeDocument/2006/relationships/themeOverride" Target="../theme/themeOverride49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5.xlsx"/><Relationship Id="rId1" Type="http://schemas.openxmlformats.org/officeDocument/2006/relationships/themeOverride" Target="../theme/themeOverride50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6.xlsx"/><Relationship Id="rId1" Type="http://schemas.openxmlformats.org/officeDocument/2006/relationships/themeOverride" Target="../theme/themeOverride51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7.xlsx"/><Relationship Id="rId1" Type="http://schemas.openxmlformats.org/officeDocument/2006/relationships/themeOverride" Target="../theme/themeOverride52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8.xlsx"/><Relationship Id="rId1" Type="http://schemas.openxmlformats.org/officeDocument/2006/relationships/themeOverride" Target="../theme/themeOverride53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9.xlsx"/><Relationship Id="rId1" Type="http://schemas.openxmlformats.org/officeDocument/2006/relationships/themeOverride" Target="../theme/themeOverride5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2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63.xlsx"/><Relationship Id="rId1" Type="http://schemas.openxmlformats.org/officeDocument/2006/relationships/themeOverride" Target="../theme/themeOverride55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64.xlsx"/><Relationship Id="rId1" Type="http://schemas.openxmlformats.org/officeDocument/2006/relationships/themeOverride" Target="../theme/themeOverride56.xm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9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8.xlsx"/><Relationship Id="rId1" Type="http://schemas.openxmlformats.org/officeDocument/2006/relationships/themeOverride" Target="../theme/themeOverride5.xm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5.xlsx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86.xlsx"/><Relationship Id="rId1" Type="http://schemas.openxmlformats.org/officeDocument/2006/relationships/themeOverride" Target="../theme/themeOverride57.xml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87.xlsx"/><Relationship Id="rId1" Type="http://schemas.openxmlformats.org/officeDocument/2006/relationships/themeOverride" Target="../theme/themeOverride58.xml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88.xlsx"/><Relationship Id="rId1" Type="http://schemas.openxmlformats.org/officeDocument/2006/relationships/themeOverride" Target="../theme/themeOverride59.xml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89.xlsx"/><Relationship Id="rId1" Type="http://schemas.openxmlformats.org/officeDocument/2006/relationships/themeOverride" Target="../theme/themeOverride60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.xlsx"/><Relationship Id="rId1" Type="http://schemas.openxmlformats.org/officeDocument/2006/relationships/themeOverride" Target="../theme/themeOverride6.xml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0.xlsx"/><Relationship Id="rId1" Type="http://schemas.openxmlformats.org/officeDocument/2006/relationships/themeOverride" Target="../theme/themeOverride61.xml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1.xlsx"/><Relationship Id="rId1" Type="http://schemas.openxmlformats.org/officeDocument/2006/relationships/themeOverride" Target="../theme/themeOverride62.xml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2.xlsx"/><Relationship Id="rId1" Type="http://schemas.openxmlformats.org/officeDocument/2006/relationships/themeOverride" Target="../theme/themeOverride63.xml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3.xlsx"/><Relationship Id="rId1" Type="http://schemas.openxmlformats.org/officeDocument/2006/relationships/themeOverride" Target="../theme/themeOverride64.xml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4.xlsx"/><Relationship Id="rId1" Type="http://schemas.openxmlformats.org/officeDocument/2006/relationships/themeOverride" Target="../theme/themeOverride65.xml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5.xlsx"/><Relationship Id="rId1" Type="http://schemas.openxmlformats.org/officeDocument/2006/relationships/themeOverride" Target="../theme/themeOverride66.xml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6.xlsx"/><Relationship Id="rId1" Type="http://schemas.openxmlformats.org/officeDocument/2006/relationships/themeOverride" Target="../theme/themeOverride67.xml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7.xlsx"/><Relationship Id="rId1" Type="http://schemas.openxmlformats.org/officeDocument/2006/relationships/themeOverride" Target="../theme/themeOverride68.xml"/></Relationships>
</file>

<file path=ppt/charts/_rels/chart9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8.xlsx"/><Relationship Id="rId1" Type="http://schemas.openxmlformats.org/officeDocument/2006/relationships/themeOverride" Target="../theme/themeOverride69.xml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9.xlsx"/><Relationship Id="rId1" Type="http://schemas.openxmlformats.org/officeDocument/2006/relationships/themeOverride" Target="../theme/themeOverride7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6"/>
  <c:chart>
    <c:autoTitleDeleted val="1"/>
    <c:plotArea>
      <c:layout>
        <c:manualLayout>
          <c:layoutTarget val="inner"/>
          <c:xMode val="edge"/>
          <c:yMode val="edge"/>
          <c:x val="3.1545698764727341E-2"/>
          <c:y val="3.3691385963908402E-2"/>
          <c:w val="0.96845427292179864"/>
          <c:h val="0.88205654832187053"/>
        </c:manualLayout>
      </c:layout>
      <c:barChart>
        <c:barDir val="col"/>
        <c:grouping val="stacked"/>
        <c:ser>
          <c:idx val="2"/>
          <c:order val="0"/>
          <c:tx>
            <c:strRef>
              <c:f>Hoja1!$B$1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3.3596683716322277E-3"/>
                  <c:y val="-0.25480506685952131"/>
                </c:manualLayout>
              </c:layout>
              <c:tx>
                <c:rich>
                  <a:bodyPr/>
                  <a:lstStyle/>
                  <a:p>
                    <a:pPr>
                      <a:defRPr lang="es-MX" sz="16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70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lang="es-MX" sz="16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Satisfacción Global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0.70000000000000062</c:v>
                </c:pt>
              </c:numCache>
            </c:numRef>
          </c:val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Notas 1 a 4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6.7193367432646142E-3"/>
                  <c:y val="-0.129419446780862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r>
                      <a:rPr lang="en-US" smtClean="0"/>
                      <a:t>21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MX" sz="1600" b="1"/>
                </a:pPr>
                <a:endParaRPr lang="es-CL"/>
              </a:p>
            </c:txPr>
            <c:showVal val="1"/>
          </c:dLbls>
          <c:cat>
            <c:strRef>
              <c:f>Hoja1!$A$2</c:f>
              <c:strCache>
                <c:ptCount val="1"/>
                <c:pt idx="0">
                  <c:v>Satisfacción Global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-0.30000000000000032</c:v>
                </c:pt>
              </c:numCache>
            </c:numRef>
          </c:val>
        </c:ser>
        <c:overlap val="100"/>
        <c:axId val="124922496"/>
        <c:axId val="175520768"/>
      </c:barChart>
      <c:catAx>
        <c:axId val="124922496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lang="es-MX" sz="1200" b="1"/>
            </a:pPr>
            <a:endParaRPr lang="es-CL"/>
          </a:p>
        </c:txPr>
        <c:crossAx val="175520768"/>
        <c:crosses val="autoZero"/>
        <c:auto val="1"/>
        <c:lblAlgn val="ctr"/>
        <c:lblOffset val="100"/>
      </c:catAx>
      <c:valAx>
        <c:axId val="175520768"/>
        <c:scaling>
          <c:orientation val="minMax"/>
          <c:max val="1.2"/>
          <c:min val="-0.4"/>
        </c:scaling>
        <c:delete val="1"/>
        <c:axPos val="l"/>
        <c:numFmt formatCode="0%" sourceLinked="1"/>
        <c:tickLblPos val="none"/>
        <c:crossAx val="12492249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MX" sz="1200" b="1"/>
          </a:pPr>
          <a:endParaRPr lang="es-CL"/>
        </a:p>
      </c:txPr>
    </c:legend>
    <c:plotVisOnly val="1"/>
    <c:dispBlanksAs val="gap"/>
  </c:chart>
  <c:txPr>
    <a:bodyPr/>
    <a:lstStyle/>
    <a:p>
      <a:pPr>
        <a:defRPr sz="1800"/>
      </a:pPr>
      <a:endParaRPr lang="es-C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172325649883674"/>
          <c:y val="1.7523849161439085E-2"/>
          <c:w val="0.63827670712431661"/>
          <c:h val="0.96495230167712187"/>
        </c:manualLayout>
      </c:layout>
      <c:barChart>
        <c:barDir val="bar"/>
        <c:grouping val="clustered"/>
        <c:ser>
          <c:idx val="0"/>
          <c:order val="0"/>
          <c:tx>
            <c:strRef>
              <c:f>GRÁFICO!#¡REF!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5400000" algn="l" rotWithShape="0">
                <a:prstClr val="black">
                  <a:alpha val="60000"/>
                </a:prstClr>
              </a:outerShdw>
            </a:effectLst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5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6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3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34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37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lang="es-ES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Val val="1"/>
          </c:dLbls>
          <c:cat>
            <c:strRef>
              <c:f>GRÁFICO!$A$2:$A$39</c:f>
              <c:strCache>
                <c:ptCount val="38"/>
                <c:pt idx="0">
                  <c:v>SEGURIDAD CIUDADANA</c:v>
                </c:pt>
                <c:pt idx="1">
                  <c:v>Los robos</c:v>
                </c:pt>
                <c:pt idx="2">
                  <c:v>La inseguridad</c:v>
                </c:pt>
                <c:pt idx="3">
                  <c:v>La delincuencia</c:v>
                </c:pt>
                <c:pt idx="4">
                  <c:v>El temor</c:v>
                </c:pt>
                <c:pt idx="5">
                  <c:v>La violencia</c:v>
                </c:pt>
                <c:pt idx="6">
                  <c:v>TRANSPORTE</c:v>
                </c:pt>
                <c:pt idx="7">
                  <c:v>El tráfico</c:v>
                </c:pt>
                <c:pt idx="8">
                  <c:v>Los tacos</c:v>
                </c:pt>
                <c:pt idx="9">
                  <c:v>El Transantiago</c:v>
                </c:pt>
                <c:pt idx="10">
                  <c:v>El transporte público</c:v>
                </c:pt>
                <c:pt idx="11">
                  <c:v>Los tiempos de traslado</c:v>
                </c:pt>
                <c:pt idx="12">
                  <c:v>La congestión</c:v>
                </c:pt>
                <c:pt idx="13">
                  <c:v>El metro</c:v>
                </c:pt>
                <c:pt idx="14">
                  <c:v>La locomoción</c:v>
                </c:pt>
                <c:pt idx="15">
                  <c:v>CONTAMINACIÓN</c:v>
                </c:pt>
                <c:pt idx="16">
                  <c:v>El ruido</c:v>
                </c:pt>
                <c:pt idx="17">
                  <c:v>La contaminación</c:v>
                </c:pt>
                <c:pt idx="18">
                  <c:v>El clima</c:v>
                </c:pt>
                <c:pt idx="19">
                  <c:v>La basura</c:v>
                </c:pt>
                <c:pt idx="20">
                  <c:v>ESTRÉS</c:v>
                </c:pt>
                <c:pt idx="21">
                  <c:v>Gente acelerada</c:v>
                </c:pt>
                <c:pt idx="22">
                  <c:v>La gente poco amable</c:v>
                </c:pt>
                <c:pt idx="23">
                  <c:v>El caos</c:v>
                </c:pt>
                <c:pt idx="24">
                  <c:v>Mucha gente</c:v>
                </c:pt>
                <c:pt idx="25">
                  <c:v>Las faltas de respeto de la gente</c:v>
                </c:pt>
                <c:pt idx="26">
                  <c:v>PODER POLÍTICO</c:v>
                </c:pt>
                <c:pt idx="27">
                  <c:v>Los políticos</c:v>
                </c:pt>
                <c:pt idx="28">
                  <c:v>El gobierno</c:v>
                </c:pt>
                <c:pt idx="29">
                  <c:v>La corrupción</c:v>
                </c:pt>
                <c:pt idx="30">
                  <c:v>PROBLEMAS SOCIALES</c:v>
                </c:pt>
                <c:pt idx="31">
                  <c:v>La drogadicción</c:v>
                </c:pt>
                <c:pt idx="32">
                  <c:v>La desigualdad</c:v>
                </c:pt>
                <c:pt idx="33">
                  <c:v>La discriminación</c:v>
                </c:pt>
                <c:pt idx="34">
                  <c:v>TRABAJO</c:v>
                </c:pt>
                <c:pt idx="35">
                  <c:v>Los bajos sueldos</c:v>
                </c:pt>
                <c:pt idx="36">
                  <c:v>Centralización de los trabajos</c:v>
                </c:pt>
                <c:pt idx="37">
                  <c:v>NADA</c:v>
                </c:pt>
              </c:strCache>
            </c:strRef>
          </c:cat>
          <c:val>
            <c:numRef>
              <c:f>GRÁFICO!$B$2:$B$39</c:f>
              <c:numCache>
                <c:formatCode>0%</c:formatCode>
                <c:ptCount val="38"/>
                <c:pt idx="0">
                  <c:v>0.29832935680853417</c:v>
                </c:pt>
                <c:pt idx="1">
                  <c:v>0.20276703069988444</c:v>
                </c:pt>
                <c:pt idx="2">
                  <c:v>5.5648275167733088E-2</c:v>
                </c:pt>
                <c:pt idx="3">
                  <c:v>1.6424446186131612E-2</c:v>
                </c:pt>
                <c:pt idx="4">
                  <c:v>1.4871751813971289E-2</c:v>
                </c:pt>
                <c:pt idx="5">
                  <c:v>8.6178529408138509E-3</c:v>
                </c:pt>
                <c:pt idx="6">
                  <c:v>0.26396824806649005</c:v>
                </c:pt>
                <c:pt idx="7">
                  <c:v>5.9305985273981593E-2</c:v>
                </c:pt>
                <c:pt idx="8">
                  <c:v>3.6541996670195198E-2</c:v>
                </c:pt>
                <c:pt idx="9">
                  <c:v>3.5406713302217695E-2</c:v>
                </c:pt>
                <c:pt idx="10">
                  <c:v>3.3842826134245038E-2</c:v>
                </c:pt>
                <c:pt idx="11">
                  <c:v>3.1953140454030249E-2</c:v>
                </c:pt>
                <c:pt idx="12">
                  <c:v>2.8037371321561051E-2</c:v>
                </c:pt>
                <c:pt idx="13">
                  <c:v>1.9530761771710942E-2</c:v>
                </c:pt>
                <c:pt idx="14">
                  <c:v>1.9349453138548505E-2</c:v>
                </c:pt>
                <c:pt idx="15">
                  <c:v>0.17961388597950964</c:v>
                </c:pt>
                <c:pt idx="16">
                  <c:v>7.2920434169976581E-2</c:v>
                </c:pt>
                <c:pt idx="17">
                  <c:v>7.0000000000000021E-2</c:v>
                </c:pt>
                <c:pt idx="18">
                  <c:v>3.0794832340159981E-2</c:v>
                </c:pt>
                <c:pt idx="19">
                  <c:v>5.8986194693731739E-3</c:v>
                </c:pt>
                <c:pt idx="20">
                  <c:v>0.14619796643002028</c:v>
                </c:pt>
                <c:pt idx="21">
                  <c:v>7.0000000000000021E-2</c:v>
                </c:pt>
                <c:pt idx="22">
                  <c:v>2.5886695628773757E-2</c:v>
                </c:pt>
                <c:pt idx="23">
                  <c:v>2.4365305261103042E-2</c:v>
                </c:pt>
                <c:pt idx="24">
                  <c:v>1.3334326230883481E-2</c:v>
                </c:pt>
                <c:pt idx="25">
                  <c:v>1.2611639309259881E-2</c:v>
                </c:pt>
                <c:pt idx="26">
                  <c:v>2.8066308159311399E-2</c:v>
                </c:pt>
                <c:pt idx="27">
                  <c:v>8.4205465272531883E-3</c:v>
                </c:pt>
                <c:pt idx="28">
                  <c:v>6.0707644349942188E-3</c:v>
                </c:pt>
                <c:pt idx="29">
                  <c:v>1.0543274891995963E-2</c:v>
                </c:pt>
                <c:pt idx="30">
                  <c:v>3.0272979869474352E-2</c:v>
                </c:pt>
                <c:pt idx="31">
                  <c:v>1.5089227965060835E-2</c:v>
                </c:pt>
                <c:pt idx="32">
                  <c:v>8.8529098602796591E-3</c:v>
                </c:pt>
                <c:pt idx="33">
                  <c:v>6.3308420441338326E-3</c:v>
                </c:pt>
                <c:pt idx="34">
                  <c:v>1.8913097296414473E-2</c:v>
                </c:pt>
                <c:pt idx="35">
                  <c:v>1.34012117330183E-2</c:v>
                </c:pt>
                <c:pt idx="36">
                  <c:v>5.5118855633961693E-3</c:v>
                </c:pt>
                <c:pt idx="37">
                  <c:v>4.2544554201985857E-2</c:v>
                </c:pt>
              </c:numCache>
            </c:numRef>
          </c:val>
        </c:ser>
        <c:gapWidth val="30"/>
        <c:axId val="221242112"/>
        <c:axId val="221243648"/>
      </c:barChart>
      <c:catAx>
        <c:axId val="221242112"/>
        <c:scaling>
          <c:orientation val="maxMin"/>
        </c:scaling>
        <c:axPos val="l"/>
        <c:majorTickMark val="none"/>
        <c:tickLblPos val="low"/>
        <c:txPr>
          <a:bodyPr/>
          <a:lstStyle/>
          <a:p>
            <a:pPr algn="r">
              <a:defRPr lang="es-ES" sz="1100">
                <a:latin typeface="Calibri" pitchFamily="34" charset="0"/>
              </a:defRPr>
            </a:pPr>
            <a:endParaRPr lang="es-CL"/>
          </a:p>
        </c:txPr>
        <c:crossAx val="221243648"/>
        <c:crosses val="autoZero"/>
        <c:auto val="1"/>
        <c:lblAlgn val="ctr"/>
        <c:lblOffset val="100"/>
        <c:tickLblSkip val="1"/>
      </c:catAx>
      <c:valAx>
        <c:axId val="221243648"/>
        <c:scaling>
          <c:orientation val="minMax"/>
          <c:max val="0.4"/>
          <c:min val="0"/>
        </c:scaling>
        <c:delete val="1"/>
        <c:axPos val="b"/>
        <c:numFmt formatCode="0%" sourceLinked="1"/>
        <c:tickLblPos val="none"/>
        <c:crossAx val="22124211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s-CL"/>
    </a:p>
  </c:txPr>
  <c:externalData r:id="rId2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56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-54.095213963324063</c:v>
                </c:pt>
                <c:pt idx="1">
                  <c:v>-51.549568333449358</c:v>
                </c:pt>
                <c:pt idx="2">
                  <c:v>-55.927672909043835</c:v>
                </c:pt>
                <c:pt idx="3">
                  <c:v>-30.548685809711692</c:v>
                </c:pt>
                <c:pt idx="4">
                  <c:v>-47.103850570176455</c:v>
                </c:pt>
                <c:pt idx="5">
                  <c:v>-43.23090494087365</c:v>
                </c:pt>
                <c:pt idx="6">
                  <c:v>-58.368979752434335</c:v>
                </c:pt>
                <c:pt idx="7">
                  <c:v>-60.608865534095266</c:v>
                </c:pt>
                <c:pt idx="8">
                  <c:v>-74.969366410356102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24.981660490287503</c:v>
                </c:pt>
                <c:pt idx="1">
                  <c:v>21.800460451461927</c:v>
                </c:pt>
                <c:pt idx="2">
                  <c:v>27.271617270154199</c:v>
                </c:pt>
                <c:pt idx="3">
                  <c:v>36.263917972136063</c:v>
                </c:pt>
                <c:pt idx="4">
                  <c:v>23.424803641738599</c:v>
                </c:pt>
                <c:pt idx="5">
                  <c:v>31.293241136260686</c:v>
                </c:pt>
                <c:pt idx="6">
                  <c:v>23.901002991483189</c:v>
                </c:pt>
                <c:pt idx="7">
                  <c:v>23.898500947029763</c:v>
                </c:pt>
                <c:pt idx="8">
                  <c:v>13.662210625690996</c:v>
                </c:pt>
              </c:numCache>
            </c:numRef>
          </c:val>
        </c:ser>
        <c:dLbls>
          <c:showVal val="1"/>
        </c:dLbls>
        <c:overlap val="100"/>
        <c:axId val="290696576"/>
        <c:axId val="290849920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-29.113553473036607</c:v>
                </c:pt>
                <c:pt idx="1">
                  <c:v>-29.749107881987225</c:v>
                </c:pt>
                <c:pt idx="2">
                  <c:v>-28.656055638889644</c:v>
                </c:pt>
                <c:pt idx="3">
                  <c:v>5.7152321624242424</c:v>
                </c:pt>
                <c:pt idx="4">
                  <c:v>-23.679046928437863</c:v>
                </c:pt>
                <c:pt idx="5">
                  <c:v>-11.937663804612693</c:v>
                </c:pt>
                <c:pt idx="6">
                  <c:v>-34.467976760951053</c:v>
                </c:pt>
                <c:pt idx="7">
                  <c:v>-36.710364587065143</c:v>
                </c:pt>
                <c:pt idx="8">
                  <c:v>-61.307155784665106</c:v>
                </c:pt>
              </c:numCache>
            </c:numRef>
          </c:val>
        </c:ser>
        <c:marker val="1"/>
        <c:axId val="290696576"/>
        <c:axId val="290849920"/>
      </c:lineChart>
      <c:catAx>
        <c:axId val="29069657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90849920"/>
        <c:crosses val="autoZero"/>
        <c:auto val="1"/>
        <c:lblAlgn val="ctr"/>
        <c:lblOffset val="200"/>
        <c:tickLblSkip val="1"/>
        <c:tickMarkSkip val="1"/>
      </c:catAx>
      <c:valAx>
        <c:axId val="290849920"/>
        <c:scaling>
          <c:orientation val="minMax"/>
        </c:scaling>
        <c:delete val="1"/>
        <c:axPos val="l"/>
        <c:numFmt formatCode="0" sourceLinked="1"/>
        <c:tickLblPos val="none"/>
        <c:crossAx val="29069657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602"/>
          <c:y val="3.798741479938831E-2"/>
          <c:w val="0.50127212491923301"/>
          <c:h val="9.1624074150239043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-54.095213963324063</c:v>
                </c:pt>
                <c:pt idx="1">
                  <c:v>-70.701310999516537</c:v>
                </c:pt>
                <c:pt idx="2">
                  <c:v>-36.734159347753113</c:v>
                </c:pt>
                <c:pt idx="3">
                  <c:v>-20.376807344626791</c:v>
                </c:pt>
                <c:pt idx="4">
                  <c:v>-59.208189896001109</c:v>
                </c:pt>
                <c:pt idx="5">
                  <c:v>-35.385789584717052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24.981660490287503</c:v>
                </c:pt>
                <c:pt idx="1">
                  <c:v>14.577851310689885</c:v>
                </c:pt>
                <c:pt idx="2">
                  <c:v>24.989998130595829</c:v>
                </c:pt>
                <c:pt idx="3">
                  <c:v>63.634605736015963</c:v>
                </c:pt>
                <c:pt idx="4">
                  <c:v>17.56395021058762</c:v>
                </c:pt>
                <c:pt idx="5">
                  <c:v>44.550046084222984</c:v>
                </c:pt>
              </c:numCache>
            </c:numRef>
          </c:val>
        </c:ser>
        <c:dLbls>
          <c:showVal val="1"/>
        </c:dLbls>
        <c:overlap val="100"/>
        <c:axId val="291003776"/>
        <c:axId val="29100966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0"/>
              <c:layout/>
              <c:dLblPos val="t"/>
              <c:showVal val="1"/>
            </c:dLbl>
            <c:dLbl>
              <c:idx val="1"/>
              <c:layout/>
              <c:dLblPos val="t"/>
              <c:showVal val="1"/>
            </c:dLbl>
            <c:dLbl>
              <c:idx val="2"/>
              <c:layout/>
              <c:dLblPos val="t"/>
              <c:showVal val="1"/>
            </c:dLbl>
            <c:dLbl>
              <c:idx val="4"/>
              <c:layout/>
              <c:dLblPos val="t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-29.113553473036607</c:v>
                </c:pt>
                <c:pt idx="1">
                  <c:v>-56.123459688826649</c:v>
                </c:pt>
                <c:pt idx="2">
                  <c:v>-11.744161217157238</c:v>
                </c:pt>
                <c:pt idx="3">
                  <c:v>43.257798391389088</c:v>
                </c:pt>
                <c:pt idx="4">
                  <c:v>-41.644239685412892</c:v>
                </c:pt>
                <c:pt idx="5">
                  <c:v>9.1642564995058322</c:v>
                </c:pt>
              </c:numCache>
            </c:numRef>
          </c:val>
        </c:ser>
        <c:marker val="1"/>
        <c:axId val="291003776"/>
        <c:axId val="291009664"/>
      </c:lineChart>
      <c:catAx>
        <c:axId val="29100377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91009664"/>
        <c:crosses val="autoZero"/>
        <c:auto val="1"/>
        <c:lblAlgn val="ctr"/>
        <c:lblOffset val="400"/>
        <c:tickLblSkip val="1"/>
        <c:tickMarkSkip val="1"/>
      </c:catAx>
      <c:valAx>
        <c:axId val="291009664"/>
        <c:scaling>
          <c:orientation val="minMax"/>
        </c:scaling>
        <c:delete val="1"/>
        <c:axPos val="l"/>
        <c:numFmt formatCode="0" sourceLinked="1"/>
        <c:tickLblPos val="none"/>
        <c:crossAx val="29100377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62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-39.380191582413318</c:v>
                </c:pt>
                <c:pt idx="1">
                  <c:v>-42.528282963035103</c:v>
                </c:pt>
                <c:pt idx="2">
                  <c:v>-37.320877091119755</c:v>
                </c:pt>
                <c:pt idx="3">
                  <c:v>-16.490359821828587</c:v>
                </c:pt>
                <c:pt idx="4">
                  <c:v>-47.813545729606957</c:v>
                </c:pt>
                <c:pt idx="5">
                  <c:v>-27.399884252187313</c:v>
                </c:pt>
                <c:pt idx="6">
                  <c:v>-43.1413296590217</c:v>
                </c:pt>
                <c:pt idx="7">
                  <c:v>-42.485122850782872</c:v>
                </c:pt>
                <c:pt idx="8">
                  <c:v>-50.522100943556488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39.623577092405313</c:v>
                </c:pt>
                <c:pt idx="1">
                  <c:v>33.933564560151993</c:v>
                </c:pt>
                <c:pt idx="2">
                  <c:v>43.345681646117995</c:v>
                </c:pt>
                <c:pt idx="3">
                  <c:v>61.469381823368941</c:v>
                </c:pt>
                <c:pt idx="4">
                  <c:v>28.697969539810735</c:v>
                </c:pt>
                <c:pt idx="5">
                  <c:v>57.846778013924968</c:v>
                </c:pt>
                <c:pt idx="6">
                  <c:v>26.86221774968288</c:v>
                </c:pt>
                <c:pt idx="7">
                  <c:v>40.755194993586869</c:v>
                </c:pt>
                <c:pt idx="8">
                  <c:v>32.038198745722688</c:v>
                </c:pt>
              </c:numCache>
            </c:numRef>
          </c:val>
        </c:ser>
        <c:dLbls>
          <c:showVal val="1"/>
        </c:dLbls>
        <c:overlap val="100"/>
        <c:axId val="290893184"/>
        <c:axId val="291116160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4"/>
              <c:layout/>
              <c:dLblPos val="t"/>
              <c:showVal val="1"/>
            </c:dLbl>
            <c:dLbl>
              <c:idx val="6"/>
              <c:layout/>
              <c:dLblPos val="t"/>
              <c:showVal val="1"/>
            </c:dLbl>
            <c:dLbl>
              <c:idx val="8"/>
              <c:layout/>
              <c:dLblPos val="t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 formatCode="0.0">
                  <c:v>0.24338550999160447</c:v>
                </c:pt>
                <c:pt idx="1">
                  <c:v>-8.5947184028829682</c:v>
                </c:pt>
                <c:pt idx="2">
                  <c:v>6.0248045549981804</c:v>
                </c:pt>
                <c:pt idx="3">
                  <c:v>44.979022001540294</c:v>
                </c:pt>
                <c:pt idx="4">
                  <c:v>-19.115576189796531</c:v>
                </c:pt>
                <c:pt idx="5">
                  <c:v>30.446893761737652</c:v>
                </c:pt>
                <c:pt idx="6">
                  <c:v>-16.27911190933882</c:v>
                </c:pt>
                <c:pt idx="7">
                  <c:v>-1.7299278571959922</c:v>
                </c:pt>
                <c:pt idx="8">
                  <c:v>-18.483902197833473</c:v>
                </c:pt>
              </c:numCache>
            </c:numRef>
          </c:val>
        </c:ser>
        <c:marker val="1"/>
        <c:axId val="290893184"/>
        <c:axId val="291116160"/>
      </c:lineChart>
      <c:catAx>
        <c:axId val="290893184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91116160"/>
        <c:crosses val="autoZero"/>
        <c:auto val="1"/>
        <c:lblAlgn val="ctr"/>
        <c:lblOffset val="200"/>
        <c:tickLblSkip val="1"/>
        <c:tickMarkSkip val="1"/>
      </c:catAx>
      <c:valAx>
        <c:axId val="291116160"/>
        <c:scaling>
          <c:orientation val="minMax"/>
        </c:scaling>
        <c:delete val="1"/>
        <c:axPos val="l"/>
        <c:numFmt formatCode="0" sourceLinked="1"/>
        <c:tickLblPos val="none"/>
        <c:crossAx val="290893184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608"/>
          <c:y val="3.798741479938831E-2"/>
          <c:w val="0.50127212491923279"/>
          <c:h val="9.162407415023907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-39.380191582413318</c:v>
                </c:pt>
                <c:pt idx="1">
                  <c:v>-53.339974536778342</c:v>
                </c:pt>
                <c:pt idx="2">
                  <c:v>-7.2711189458759096</c:v>
                </c:pt>
                <c:pt idx="3">
                  <c:v>-25.41880639329019</c:v>
                </c:pt>
                <c:pt idx="4">
                  <c:v>-54.071859234648294</c:v>
                </c:pt>
                <c:pt idx="5">
                  <c:v>-27.357768886132046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39.623577092405313</c:v>
                </c:pt>
                <c:pt idx="1">
                  <c:v>24.491107922346362</c:v>
                </c:pt>
                <c:pt idx="2">
                  <c:v>74.023877844403643</c:v>
                </c:pt>
                <c:pt idx="3">
                  <c:v>54.548910241120105</c:v>
                </c:pt>
                <c:pt idx="4">
                  <c:v>17.374190214459531</c:v>
                </c:pt>
                <c:pt idx="5">
                  <c:v>62.566089643241995</c:v>
                </c:pt>
              </c:numCache>
            </c:numRef>
          </c:val>
        </c:ser>
        <c:dLbls>
          <c:showVal val="1"/>
        </c:dLbls>
        <c:gapWidth val="250"/>
        <c:overlap val="100"/>
        <c:axId val="291274112"/>
        <c:axId val="29128409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1"/>
              <c:layout/>
              <c:dLblPos val="t"/>
              <c:showVal val="1"/>
            </c:dLbl>
            <c:dLbl>
              <c:idx val="4"/>
              <c:layout/>
              <c:dLblPos val="t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 formatCode="0.0">
                  <c:v>0.24338550999160447</c:v>
                </c:pt>
                <c:pt idx="1">
                  <c:v>-28.84886661443198</c:v>
                </c:pt>
                <c:pt idx="2">
                  <c:v>66.752758898527816</c:v>
                </c:pt>
                <c:pt idx="3">
                  <c:v>29.130103847829524</c:v>
                </c:pt>
                <c:pt idx="4">
                  <c:v>-36.697669020188883</c:v>
                </c:pt>
                <c:pt idx="5">
                  <c:v>35.208320757110371</c:v>
                </c:pt>
              </c:numCache>
            </c:numRef>
          </c:val>
        </c:ser>
        <c:marker val="1"/>
        <c:axId val="291274112"/>
        <c:axId val="291284096"/>
      </c:lineChart>
      <c:catAx>
        <c:axId val="29127411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91284096"/>
        <c:crosses val="autoZero"/>
        <c:auto val="1"/>
        <c:lblAlgn val="ctr"/>
        <c:lblOffset val="400"/>
        <c:tickLblSkip val="1"/>
        <c:tickMarkSkip val="1"/>
      </c:catAx>
      <c:valAx>
        <c:axId val="291284096"/>
        <c:scaling>
          <c:orientation val="minMax"/>
        </c:scaling>
        <c:delete val="1"/>
        <c:axPos val="l"/>
        <c:numFmt formatCode="0" sourceLinked="1"/>
        <c:tickLblPos val="none"/>
        <c:crossAx val="29127411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68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-22.66015417098826</c:v>
                </c:pt>
                <c:pt idx="1">
                  <c:v>-21.800309199187026</c:v>
                </c:pt>
                <c:pt idx="2">
                  <c:v>-23.346586493664102</c:v>
                </c:pt>
                <c:pt idx="3">
                  <c:v>-20.047782074462695</c:v>
                </c:pt>
                <c:pt idx="4">
                  <c:v>-25.13801700176867</c:v>
                </c:pt>
                <c:pt idx="5">
                  <c:v>-23.089982075019929</c:v>
                </c:pt>
                <c:pt idx="6">
                  <c:v>-25.261814878043527</c:v>
                </c:pt>
                <c:pt idx="7">
                  <c:v>-18.613751605247678</c:v>
                </c:pt>
                <c:pt idx="8">
                  <c:v>-23.59237244413967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33.34642843569268</c:v>
                </c:pt>
                <c:pt idx="1">
                  <c:v>33.716078005670227</c:v>
                </c:pt>
                <c:pt idx="2">
                  <c:v>33.051329410616091</c:v>
                </c:pt>
                <c:pt idx="3">
                  <c:v>28.433466962484033</c:v>
                </c:pt>
                <c:pt idx="4">
                  <c:v>44.289517544736761</c:v>
                </c:pt>
                <c:pt idx="5">
                  <c:v>32.534020690144295</c:v>
                </c:pt>
                <c:pt idx="6">
                  <c:v>29.582708202142783</c:v>
                </c:pt>
                <c:pt idx="7">
                  <c:v>28.504151991350831</c:v>
                </c:pt>
                <c:pt idx="8">
                  <c:v>52.989625045890094</c:v>
                </c:pt>
              </c:numCache>
            </c:numRef>
          </c:val>
        </c:ser>
        <c:dLbls>
          <c:showVal val="1"/>
        </c:dLbls>
        <c:overlap val="100"/>
        <c:axId val="291253632"/>
        <c:axId val="29133734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4"/>
              <c:layout/>
              <c:dLblPos val="t"/>
              <c:showVal val="1"/>
            </c:dLbl>
            <c:dLbl>
              <c:idx val="6"/>
              <c:layout/>
              <c:dLblPos val="t"/>
              <c:showVal val="1"/>
            </c:dLbl>
            <c:dLbl>
              <c:idx val="8"/>
              <c:layout/>
              <c:dLblPos val="t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10.686274264704871</c:v>
                </c:pt>
                <c:pt idx="1">
                  <c:v>11.915768806483186</c:v>
                </c:pt>
                <c:pt idx="2">
                  <c:v>9.7047429169525739</c:v>
                </c:pt>
                <c:pt idx="3">
                  <c:v>8.3856848880213199</c:v>
                </c:pt>
                <c:pt idx="4">
                  <c:v>19.151500542968076</c:v>
                </c:pt>
                <c:pt idx="5">
                  <c:v>9.4440386151243505</c:v>
                </c:pt>
                <c:pt idx="6">
                  <c:v>4.3208933240994618</c:v>
                </c:pt>
                <c:pt idx="7">
                  <c:v>9.8904003861033267</c:v>
                </c:pt>
                <c:pt idx="8">
                  <c:v>29.397252601750385</c:v>
                </c:pt>
              </c:numCache>
            </c:numRef>
          </c:val>
        </c:ser>
        <c:marker val="1"/>
        <c:axId val="291253632"/>
        <c:axId val="291337344"/>
      </c:lineChart>
      <c:catAx>
        <c:axId val="29125363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91337344"/>
        <c:crosses val="autoZero"/>
        <c:auto val="1"/>
        <c:lblAlgn val="ctr"/>
        <c:lblOffset val="200"/>
        <c:tickLblSkip val="1"/>
        <c:tickMarkSkip val="1"/>
      </c:catAx>
      <c:valAx>
        <c:axId val="291337344"/>
        <c:scaling>
          <c:orientation val="minMax"/>
        </c:scaling>
        <c:delete val="1"/>
        <c:axPos val="l"/>
        <c:numFmt formatCode="0" sourceLinked="1"/>
        <c:tickLblPos val="none"/>
        <c:crossAx val="29125363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613"/>
          <c:y val="3.798741479938831E-2"/>
          <c:w val="0.50127212491923256"/>
          <c:h val="9.1624074150239113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-22.66015417098826</c:v>
                </c:pt>
                <c:pt idx="1">
                  <c:v>-37.928705771081361</c:v>
                </c:pt>
                <c:pt idx="2">
                  <c:v>-30.17128502632983</c:v>
                </c:pt>
                <c:pt idx="3">
                  <c:v>-7.0076868272948305</c:v>
                </c:pt>
                <c:pt idx="4">
                  <c:v>-17.522699926354189</c:v>
                </c:pt>
                <c:pt idx="5">
                  <c:v>-17.779187514254261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33.34642843569268</c:v>
                </c:pt>
                <c:pt idx="1">
                  <c:v>30.891220705914151</c:v>
                </c:pt>
                <c:pt idx="2">
                  <c:v>62.400245634218756</c:v>
                </c:pt>
                <c:pt idx="3">
                  <c:v>58.598462634541278</c:v>
                </c:pt>
                <c:pt idx="4">
                  <c:v>22.003015054392531</c:v>
                </c:pt>
                <c:pt idx="5">
                  <c:v>35.550399057069164</c:v>
                </c:pt>
              </c:numCache>
            </c:numRef>
          </c:val>
        </c:ser>
        <c:dLbls>
          <c:showVal val="1"/>
        </c:dLbls>
        <c:gapWidth val="250"/>
        <c:overlap val="100"/>
        <c:axId val="290979200"/>
        <c:axId val="29119398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1"/>
              <c:layout/>
              <c:dLblPos val="t"/>
              <c:showVal val="1"/>
            </c:dLbl>
            <c:dLbl>
              <c:idx val="4"/>
              <c:layout/>
              <c:dLblPos val="t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10.686274264704871</c:v>
                </c:pt>
                <c:pt idx="1">
                  <c:v>-7.0374850651671945</c:v>
                </c:pt>
                <c:pt idx="2">
                  <c:v>32.228960607889178</c:v>
                </c:pt>
                <c:pt idx="3">
                  <c:v>51.590775807246196</c:v>
                </c:pt>
                <c:pt idx="4">
                  <c:v>4.4803151280383284</c:v>
                </c:pt>
                <c:pt idx="5">
                  <c:v>17.771211542815127</c:v>
                </c:pt>
              </c:numCache>
            </c:numRef>
          </c:val>
        </c:ser>
        <c:marker val="1"/>
        <c:axId val="290979200"/>
        <c:axId val="291193984"/>
      </c:lineChart>
      <c:catAx>
        <c:axId val="29097920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91193984"/>
        <c:crosses val="autoZero"/>
        <c:auto val="1"/>
        <c:lblAlgn val="ctr"/>
        <c:lblOffset val="400"/>
        <c:tickLblSkip val="1"/>
        <c:tickMarkSkip val="1"/>
      </c:catAx>
      <c:valAx>
        <c:axId val="291193984"/>
        <c:scaling>
          <c:orientation val="minMax"/>
        </c:scaling>
        <c:delete val="1"/>
        <c:axPos val="l"/>
        <c:numFmt formatCode="0" sourceLinked="1"/>
        <c:tickLblPos val="none"/>
        <c:crossAx val="29097920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6"/>
  <c:chart>
    <c:autoTitleDeleted val="1"/>
    <c:plotArea>
      <c:layout>
        <c:manualLayout>
          <c:layoutTarget val="inner"/>
          <c:xMode val="edge"/>
          <c:yMode val="edge"/>
          <c:x val="9.6598873273340727E-2"/>
          <c:y val="6.1531013084906001E-2"/>
          <c:w val="0.87766590749176165"/>
          <c:h val="0.846765757846346"/>
        </c:manualLayout>
      </c:layout>
      <c:scatterChart>
        <c:scatterStyle val="lineMarker"/>
        <c:ser>
          <c:idx val="0"/>
          <c:order val="0"/>
          <c:tx>
            <c:strRef>
              <c:f>Hoja1!$A$8</c:f>
              <c:strCache>
                <c:ptCount val="1"/>
                <c:pt idx="0">
                  <c:v>PARQUES Y ÁREAS VERDES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7.2017461022850074E-2"/>
                  <c:y val="-3.1916711439130441E-2"/>
                </c:manualLayout>
              </c:layout>
              <c:spPr/>
              <c:txPr>
                <a:bodyPr/>
                <a:lstStyle/>
                <a:p>
                  <a:pPr>
                    <a:defRPr lang="es-CL" sz="1000"/>
                  </a:pPr>
                  <a:endParaRPr lang="es-CL"/>
                </a:p>
              </c:txPr>
              <c:showSerName val="1"/>
            </c:dLbl>
            <c:txPr>
              <a:bodyPr/>
              <a:lstStyle/>
              <a:p>
                <a:pPr>
                  <a:defRPr lang="es-CL" sz="900"/>
                </a:pPr>
                <a:endParaRPr lang="es-CL"/>
              </a:p>
            </c:txPr>
            <c:showVal val="1"/>
            <c:showSerName val="1"/>
          </c:dLbls>
          <c:xVal>
            <c:numRef>
              <c:f>Hoja1!$B$8</c:f>
              <c:numCache>
                <c:formatCode>0%</c:formatCode>
                <c:ptCount val="1"/>
                <c:pt idx="0">
                  <c:v>0.30312957964692688</c:v>
                </c:pt>
              </c:numCache>
            </c:numRef>
          </c:xVal>
          <c:yVal>
            <c:numRef>
              <c:f>Hoja1!$C$8</c:f>
              <c:numCache>
                <c:formatCode>0%</c:formatCode>
                <c:ptCount val="1"/>
                <c:pt idx="0">
                  <c:v>0.62200069716871775</c:v>
                </c:pt>
              </c:numCache>
            </c:numRef>
          </c:yVal>
        </c:ser>
        <c:ser>
          <c:idx val="1"/>
          <c:order val="1"/>
          <c:tx>
            <c:strRef>
              <c:f>Hoja1!$A$9</c:f>
              <c:strCache>
                <c:ptCount val="1"/>
                <c:pt idx="0">
                  <c:v>CICLOVÍAS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4.8501555382735255E-2"/>
                  <c:y val="-2.5314184913144428E-2"/>
                </c:manualLayout>
              </c:layout>
              <c:showSerName val="1"/>
            </c:dLbl>
            <c:showVal val="1"/>
          </c:dLbls>
          <c:xVal>
            <c:numRef>
              <c:f>Hoja1!$B$9</c:f>
              <c:numCache>
                <c:formatCode>0%</c:formatCode>
                <c:ptCount val="1"/>
                <c:pt idx="0">
                  <c:v>0.11638546902093561</c:v>
                </c:pt>
              </c:numCache>
            </c:numRef>
          </c:xVal>
          <c:yVal>
            <c:numRef>
              <c:f>Hoja1!$C$9</c:f>
              <c:numCache>
                <c:formatCode>0%</c:formatCode>
                <c:ptCount val="1"/>
                <c:pt idx="0">
                  <c:v>0.61355406117446643</c:v>
                </c:pt>
              </c:numCache>
            </c:numRef>
          </c:yVal>
        </c:ser>
        <c:ser>
          <c:idx val="2"/>
          <c:order val="2"/>
          <c:tx>
            <c:strRef>
              <c:f>Hoja1!$A$10</c:f>
              <c:strCache>
                <c:ptCount val="1"/>
                <c:pt idx="0">
                  <c:v>BICICLETAS PÚBLICAS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6.6138600340702791E-2"/>
                  <c:y val="-3.3163756683026381E-2"/>
                </c:manualLayout>
              </c:layout>
              <c:spPr/>
              <c:txPr>
                <a:bodyPr/>
                <a:lstStyle/>
                <a:p>
                  <a:pPr>
                    <a:defRPr lang="es-CL" sz="900"/>
                  </a:pPr>
                  <a:endParaRPr lang="es-CL"/>
                </a:p>
              </c:txPr>
              <c:showSerName val="1"/>
            </c:dLbl>
            <c:txPr>
              <a:bodyPr/>
              <a:lstStyle/>
              <a:p>
                <a:pPr>
                  <a:defRPr lang="es-CL" sz="800"/>
                </a:pPr>
                <a:endParaRPr lang="es-CL"/>
              </a:p>
            </c:txPr>
            <c:showSerName val="1"/>
          </c:dLbls>
          <c:xVal>
            <c:numRef>
              <c:f>Hoja1!$B$10</c:f>
              <c:numCache>
                <c:formatCode>0%</c:formatCode>
                <c:ptCount val="1"/>
                <c:pt idx="0">
                  <c:v>0.35005601281307136</c:v>
                </c:pt>
              </c:numCache>
            </c:numRef>
          </c:xVal>
          <c:yVal>
            <c:numRef>
              <c:f>Hoja1!$C$10</c:f>
              <c:numCache>
                <c:formatCode>0%</c:formatCode>
                <c:ptCount val="1"/>
                <c:pt idx="0">
                  <c:v>0.48619102075211179</c:v>
                </c:pt>
              </c:numCache>
            </c:numRef>
          </c:yVal>
        </c:ser>
        <c:ser>
          <c:idx val="3"/>
          <c:order val="3"/>
          <c:tx>
            <c:strRef>
              <c:f>Hoja1!$A$11</c:f>
              <c:strCache>
                <c:ptCount val="1"/>
                <c:pt idx="0">
                  <c:v>RECICLAJE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0.10729131948302117"/>
                  <c:y val="-2.3012895375585847E-3"/>
                </c:manualLayout>
              </c:layout>
              <c:showSerName val="1"/>
            </c:dLbl>
            <c:showVal val="1"/>
          </c:dLbls>
          <c:xVal>
            <c:numRef>
              <c:f>Hoja1!$B$11</c:f>
              <c:numCache>
                <c:formatCode>0%</c:formatCode>
                <c:ptCount val="1"/>
                <c:pt idx="0">
                  <c:v>-2.7807496431006842E-2</c:v>
                </c:pt>
              </c:numCache>
            </c:numRef>
          </c:xVal>
          <c:yVal>
            <c:numRef>
              <c:f>Hoja1!$C$11</c:f>
              <c:numCache>
                <c:formatCode>0%</c:formatCode>
                <c:ptCount val="1"/>
                <c:pt idx="0">
                  <c:v>0.43605518841772906</c:v>
                </c:pt>
              </c:numCache>
            </c:numRef>
          </c:yVal>
        </c:ser>
        <c:ser>
          <c:idx val="4"/>
          <c:order val="4"/>
          <c:tx>
            <c:strRef>
              <c:f>Hoja1!$A$12</c:f>
              <c:strCache>
                <c:ptCount val="1"/>
                <c:pt idx="0">
                  <c:v>CERROS PARQUES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1.4697441025071278E-3"/>
                  <c:y val="-2.2597938443223299E-3"/>
                </c:manualLayout>
              </c:layout>
              <c:spPr/>
              <c:txPr>
                <a:bodyPr/>
                <a:lstStyle/>
                <a:p>
                  <a:pPr>
                    <a:defRPr lang="es-CL" sz="900"/>
                  </a:pPr>
                  <a:endParaRPr lang="es-CL"/>
                </a:p>
              </c:txPr>
              <c:showSerName val="1"/>
            </c:dLbl>
            <c:txPr>
              <a:bodyPr/>
              <a:lstStyle/>
              <a:p>
                <a:pPr>
                  <a:defRPr lang="es-CL" sz="800"/>
                </a:pPr>
                <a:endParaRPr lang="es-CL"/>
              </a:p>
            </c:txPr>
            <c:showSerName val="1"/>
          </c:dLbls>
          <c:xVal>
            <c:numRef>
              <c:f>Hoja1!$B$12</c:f>
              <c:numCache>
                <c:formatCode>0%</c:formatCode>
                <c:ptCount val="1"/>
                <c:pt idx="0">
                  <c:v>0.24539653071862241</c:v>
                </c:pt>
              </c:numCache>
            </c:numRef>
          </c:xVal>
          <c:yVal>
            <c:numRef>
              <c:f>Hoja1!$C$12</c:f>
              <c:numCache>
                <c:formatCode>0%</c:formatCode>
                <c:ptCount val="1"/>
                <c:pt idx="0">
                  <c:v>0.35926603369733184</c:v>
                </c:pt>
              </c:numCache>
            </c:numRef>
          </c:yVal>
        </c:ser>
        <c:ser>
          <c:idx val="5"/>
          <c:order val="5"/>
          <c:tx>
            <c:strRef>
              <c:f>Hoja1!$A$13</c:f>
              <c:strCache>
                <c:ptCount val="1"/>
                <c:pt idx="0">
                  <c:v>PLAN DE REPAVIMENTACIÓN DE VEREDAS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lang="es-CL" sz="900"/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lang="es-CL" sz="800"/>
                </a:pPr>
                <a:endParaRPr lang="es-CL"/>
              </a:p>
            </c:txPr>
            <c:showSerName val="1"/>
          </c:dLbls>
          <c:xVal>
            <c:numRef>
              <c:f>Hoja1!$B$13</c:f>
              <c:numCache>
                <c:formatCode>0%</c:formatCode>
                <c:ptCount val="1"/>
                <c:pt idx="0">
                  <c:v>-0.20829455965881169</c:v>
                </c:pt>
              </c:numCache>
            </c:numRef>
          </c:xVal>
          <c:yVal>
            <c:numRef>
              <c:f>Hoja1!$C$13</c:f>
              <c:numCache>
                <c:formatCode>0%</c:formatCode>
                <c:ptCount val="1"/>
                <c:pt idx="0">
                  <c:v>0.34692213922705833</c:v>
                </c:pt>
              </c:numCache>
            </c:numRef>
          </c:yVal>
        </c:ser>
        <c:ser>
          <c:idx val="6"/>
          <c:order val="6"/>
          <c:tx>
            <c:strRef>
              <c:f>Hoja1!$A$14</c:f>
              <c:strCache>
                <c:ptCount val="1"/>
                <c:pt idx="0">
                  <c:v>PROGRAMAS ANTI-BULLING Y DESERCIÓN ESCOLAR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9.9942598970485227E-2"/>
                  <c:y val="3.6820632600937382E-2"/>
                </c:manualLayout>
              </c:layout>
              <c:showSerName val="1"/>
            </c:dLbl>
            <c:showSerName val="1"/>
          </c:dLbls>
          <c:xVal>
            <c:numRef>
              <c:f>Hoja1!$B$14</c:f>
              <c:numCache>
                <c:formatCode>0%</c:formatCode>
                <c:ptCount val="1"/>
                <c:pt idx="0">
                  <c:v>0.18526151336032506</c:v>
                </c:pt>
              </c:numCache>
            </c:numRef>
          </c:xVal>
          <c:yVal>
            <c:numRef>
              <c:f>Hoja1!$C$14</c:f>
              <c:numCache>
                <c:formatCode>0%</c:formatCode>
                <c:ptCount val="1"/>
                <c:pt idx="0">
                  <c:v>0.33280931656453488</c:v>
                </c:pt>
              </c:numCache>
            </c:numRef>
          </c:yVal>
        </c:ser>
        <c:ser>
          <c:idx val="7"/>
          <c:order val="7"/>
          <c:tx>
            <c:strRef>
              <c:f>Hoja1!$A$15</c:f>
              <c:strCache>
                <c:ptCount val="1"/>
                <c:pt idx="0">
                  <c:v>CONTROL CANINO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1.891687960596993E-3"/>
                  <c:y val="1.365697558005634E-2"/>
                </c:manualLayout>
              </c:layout>
              <c:spPr/>
              <c:txPr>
                <a:bodyPr/>
                <a:lstStyle/>
                <a:p>
                  <a:pPr>
                    <a:defRPr lang="es-CL" sz="900"/>
                  </a:pPr>
                  <a:endParaRPr lang="es-CL"/>
                </a:p>
              </c:txPr>
              <c:showSerName val="1"/>
            </c:dLbl>
            <c:txPr>
              <a:bodyPr/>
              <a:lstStyle/>
              <a:p>
                <a:pPr>
                  <a:defRPr lang="es-CL" sz="800"/>
                </a:pPr>
                <a:endParaRPr lang="es-CL"/>
              </a:p>
            </c:txPr>
            <c:showVal val="1"/>
            <c:showSerName val="1"/>
          </c:dLbls>
          <c:xVal>
            <c:numRef>
              <c:f>Hoja1!$B$15</c:f>
              <c:numCache>
                <c:formatCode>0%</c:formatCode>
                <c:ptCount val="1"/>
                <c:pt idx="0">
                  <c:v>-0.29113553473036469</c:v>
                </c:pt>
              </c:numCache>
            </c:numRef>
          </c:xVal>
          <c:yVal>
            <c:numRef>
              <c:f>Hoja1!$C$15</c:f>
              <c:numCache>
                <c:formatCode>0%</c:formatCode>
                <c:ptCount val="1"/>
                <c:pt idx="0">
                  <c:v>0.30730624152262548</c:v>
                </c:pt>
              </c:numCache>
            </c:numRef>
          </c:yVal>
        </c:ser>
        <c:ser>
          <c:idx val="8"/>
          <c:order val="8"/>
          <c:tx>
            <c:strRef>
              <c:f>Hoja1!$A$16</c:f>
              <c:strCache>
                <c:ptCount val="1"/>
                <c:pt idx="0">
                  <c:v>ELIMINACIÓN MICROBASURALES Y VERTEDEROS ILEGALES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6.3199227863570712E-2"/>
                  <c:y val="6.4545010595898081E-2"/>
                </c:manualLayout>
              </c:layout>
              <c:spPr/>
              <c:txPr>
                <a:bodyPr/>
                <a:lstStyle/>
                <a:p>
                  <a:pPr>
                    <a:defRPr lang="es-CL" sz="900"/>
                  </a:pPr>
                  <a:endParaRPr lang="es-CL"/>
                </a:p>
              </c:txPr>
              <c:showSerName val="1"/>
            </c:dLbl>
            <c:txPr>
              <a:bodyPr/>
              <a:lstStyle/>
              <a:p>
                <a:pPr>
                  <a:defRPr lang="es-CL" sz="800"/>
                </a:pPr>
                <a:endParaRPr lang="es-CL"/>
              </a:p>
            </c:txPr>
            <c:showVal val="1"/>
            <c:showSerName val="1"/>
          </c:dLbls>
          <c:xVal>
            <c:numRef>
              <c:f>Hoja1!$B$16</c:f>
              <c:numCache>
                <c:formatCode>0%</c:formatCode>
                <c:ptCount val="1"/>
                <c:pt idx="0">
                  <c:v>2.4338550999160437E-3</c:v>
                </c:pt>
              </c:numCache>
            </c:numRef>
          </c:xVal>
          <c:yVal>
            <c:numRef>
              <c:f>Hoja1!$C$16</c:f>
              <c:numCache>
                <c:formatCode>0%</c:formatCode>
                <c:ptCount val="1"/>
                <c:pt idx="0">
                  <c:v>0.27783752530650085</c:v>
                </c:pt>
              </c:numCache>
            </c:numRef>
          </c:yVal>
        </c:ser>
        <c:ser>
          <c:idx val="9"/>
          <c:order val="9"/>
          <c:tx>
            <c:strRef>
              <c:f>Hoja1!$A$17</c:f>
              <c:strCache>
                <c:ptCount val="1"/>
                <c:pt idx="0">
                  <c:v>AGUA POTABLE RURAL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7.348604784653644E-3"/>
                  <c:y val="-2.3012895375585847E-3"/>
                </c:manualLayout>
              </c:layout>
              <c:showSerName val="1"/>
            </c:dLbl>
            <c:showSerName val="1"/>
          </c:dLbls>
          <c:xVal>
            <c:numRef>
              <c:f>Hoja1!$B$17</c:f>
              <c:numCache>
                <c:formatCode>0%</c:formatCode>
                <c:ptCount val="1"/>
                <c:pt idx="0">
                  <c:v>0.10686274264704874</c:v>
                </c:pt>
              </c:numCache>
            </c:numRef>
          </c:xVal>
          <c:yVal>
            <c:numRef>
              <c:f>Hoja1!$C$17</c:f>
              <c:numCache>
                <c:formatCode>0%</c:formatCode>
                <c:ptCount val="1"/>
                <c:pt idx="0">
                  <c:v>0.19824255249720138</c:v>
                </c:pt>
              </c:numCache>
            </c:numRef>
          </c:yVal>
        </c:ser>
        <c:dLbls>
          <c:showVal val="1"/>
        </c:dLbls>
        <c:axId val="291531392"/>
        <c:axId val="291549952"/>
      </c:scatterChart>
      <c:valAx>
        <c:axId val="291531392"/>
        <c:scaling>
          <c:orientation val="minMax"/>
          <c:max val="0.4"/>
          <c:min val="-0.30000000000000032"/>
        </c:scaling>
        <c:axPos val="b"/>
        <c:title>
          <c:tx>
            <c:rich>
              <a:bodyPr/>
              <a:lstStyle/>
              <a:p>
                <a:pPr>
                  <a:defRPr lang="es-CL" sz="1400" b="1"/>
                </a:pPr>
                <a:r>
                  <a:rPr lang="es-CL" sz="1400" b="1" dirty="0" smtClean="0"/>
                  <a:t>EVALUACIÓN NETA</a:t>
                </a:r>
                <a:endParaRPr lang="es-CL" sz="1400" b="1" dirty="0"/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lang="es-CL"/>
            </a:pPr>
            <a:endParaRPr lang="es-CL"/>
          </a:p>
        </c:txPr>
        <c:crossAx val="291549952"/>
        <c:crosses val="autoZero"/>
        <c:crossBetween val="midCat"/>
      </c:valAx>
      <c:valAx>
        <c:axId val="291549952"/>
        <c:scaling>
          <c:orientation val="minMax"/>
          <c:max val="1.0000000000000011"/>
          <c:min val="0.05"/>
        </c:scaling>
        <c:axPos val="l"/>
        <c:title>
          <c:tx>
            <c:rich>
              <a:bodyPr rot="-5400000" vert="horz"/>
              <a:lstStyle/>
              <a:p>
                <a:pPr algn="ctr" rtl="0">
                  <a:defRPr lang="es-CL" sz="1400" b="1" i="0" u="none" strike="noStrike" kern="1200" baseline="0" dirty="0" smtClean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CL" sz="1400" b="1" i="0" u="none" strike="noStrike" kern="1200" baseline="0" dirty="0" smtClean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CONOCIMIENTO</a:t>
                </a:r>
              </a:p>
            </c:rich>
          </c:tx>
          <c:layout>
            <c:manualLayout>
              <c:xMode val="edge"/>
              <c:yMode val="edge"/>
              <c:x val="4.2108052808947173E-2"/>
              <c:y val="0.34365953961524981"/>
            </c:manualLayout>
          </c:layout>
        </c:title>
        <c:numFmt formatCode="0%" sourceLinked="1"/>
        <c:tickLblPos val="nextTo"/>
        <c:txPr>
          <a:bodyPr/>
          <a:lstStyle/>
          <a:p>
            <a:pPr>
              <a:defRPr lang="es-CL" sz="800"/>
            </a:pPr>
            <a:endParaRPr lang="es-CL"/>
          </a:p>
        </c:txPr>
        <c:crossAx val="291531392"/>
        <c:crosses val="autoZero"/>
        <c:crossBetween val="midCat"/>
        <c:majorUnit val="0.1"/>
        <c:minorUnit val="2.0000000000000011E-2"/>
      </c:valAx>
      <c:spPr>
        <a:ln>
          <a:solidFill>
            <a:srgbClr val="660066"/>
          </a:solidFill>
        </a:ln>
      </c:spPr>
    </c:plotArea>
    <c:plotVisOnly val="1"/>
    <c:dispBlanksAs val="gap"/>
  </c:chart>
  <c:txPr>
    <a:bodyPr/>
    <a:lstStyle/>
    <a:p>
      <a:pPr>
        <a:defRPr sz="900" b="1"/>
      </a:pPr>
      <a:endParaRPr lang="es-CL"/>
    </a:p>
  </c:txPr>
  <c:externalData r:id="rId1"/>
  <c:userShapes r:id="rId2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24709301007371071"/>
          <c:y val="2.1322586731985405E-3"/>
          <c:w val="0.63699335694726722"/>
          <c:h val="0.93176972281450265"/>
        </c:manualLayout>
      </c:layout>
      <c:barChart>
        <c:barDir val="bar"/>
        <c:grouping val="clustered"/>
        <c:ser>
          <c:idx val="7"/>
          <c:order val="0"/>
          <c:spPr>
            <a:gradFill rotWithShape="0">
              <a:gsLst>
                <a:gs pos="0">
                  <a:srgbClr val="800080"/>
                </a:gs>
                <a:gs pos="50000">
                  <a:srgbClr val="800080">
                    <a:gamma/>
                    <a:tint val="0"/>
                    <a:invGamma/>
                  </a:srgbClr>
                </a:gs>
                <a:gs pos="100000">
                  <a:srgbClr val="800080"/>
                </a:gs>
              </a:gsLst>
              <a:lin ang="5400000" scaled="1"/>
            </a:gradFill>
            <a:ln w="8294">
              <a:noFill/>
              <a:prstDash val="solid"/>
            </a:ln>
          </c:spPr>
          <c:dPt>
            <c:idx val="0"/>
            <c:spPr>
              <a:solidFill>
                <a:srgbClr val="FFC000"/>
              </a:solidFill>
              <a:ln w="8294">
                <a:noFill/>
                <a:prstDash val="solid"/>
              </a:ln>
            </c:spPr>
          </c:dPt>
          <c:dPt>
            <c:idx val="1"/>
            <c:spPr>
              <a:solidFill>
                <a:srgbClr val="00B0F0"/>
              </a:solidFill>
              <a:ln w="8294">
                <a:noFill/>
                <a:prstDash val="solid"/>
              </a:ln>
            </c:spPr>
          </c:dPt>
          <c:dPt>
            <c:idx val="2"/>
            <c:spPr>
              <a:solidFill>
                <a:srgbClr val="7030A0"/>
              </a:solidFill>
              <a:ln w="8294">
                <a:noFill/>
                <a:prstDash val="solid"/>
              </a:ln>
            </c:spPr>
          </c:dPt>
          <c:dPt>
            <c:idx val="3"/>
            <c:spPr>
              <a:solidFill>
                <a:srgbClr val="00B050"/>
              </a:solidFill>
              <a:ln w="8294">
                <a:noFill/>
                <a:prstDash val="solid"/>
              </a:ln>
            </c:spPr>
          </c:dPt>
          <c:dPt>
            <c:idx val="4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5"/>
            <c:spPr>
              <a:solidFill>
                <a:srgbClr val="0070C0"/>
              </a:solidFill>
              <a:ln w="8294">
                <a:noFill/>
                <a:prstDash val="solid"/>
              </a:ln>
            </c:spPr>
          </c:dPt>
          <c:dPt>
            <c:idx val="6"/>
            <c:spPr>
              <a:solidFill>
                <a:schemeClr val="bg1">
                  <a:lumMod val="75000"/>
                </a:schemeClr>
              </a:solidFill>
              <a:ln w="8294">
                <a:noFill/>
                <a:prstDash val="solid"/>
              </a:ln>
            </c:spPr>
          </c:dPt>
          <c:dPt>
            <c:idx val="7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8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9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1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2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-7.9287699605829834E-3"/>
                  <c:y val="-3.233856430256138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2376592097457194E-3"/>
                  <c:y val="-4.452068597923253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6.2810408761661404E-3"/>
                  <c:y val="8.7456931717566828E-4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9.6600306911435747E-3"/>
                  <c:y val="-4.756447907357501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8517524355537367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7.3180009350155232E-3"/>
                  <c:y val="1.4836754010093163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4.975072989144169E-3"/>
                  <c:y val="-1.0692539371255303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5.5124260569687274E-3"/>
                  <c:y val="1.1694193307661841E-3"/>
                </c:manualLayout>
              </c:layout>
              <c:dLblPos val="outEnd"/>
              <c:showVal val="1"/>
            </c:dLbl>
            <c:dLbl>
              <c:idx val="8"/>
              <c:dLblPos val="outEnd"/>
              <c:showVal val="1"/>
            </c:dLbl>
            <c:dLbl>
              <c:idx val="9"/>
              <c:dLblPos val="outEnd"/>
              <c:showVal val="1"/>
            </c:dLbl>
            <c:dLbl>
              <c:idx val="22"/>
              <c:dLblPos val="outEnd"/>
              <c:showVal val="1"/>
            </c:dLbl>
            <c:dLbl>
              <c:idx val="23"/>
              <c:dLblPos val="outEnd"/>
              <c:showVal val="1"/>
            </c:dLbl>
            <c:spPr>
              <a:noFill/>
              <a:ln w="16588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Consultas ciudadanas como plebiscitos, encuestas u otras similares</c:v>
                </c:pt>
                <c:pt idx="1">
                  <c:v>Redes sociales, donde la gente de su opinión</c:v>
                </c:pt>
                <c:pt idx="2">
                  <c:v>Asambleas de vecinos o Cabildos reunidos periódicamente</c:v>
                </c:pt>
                <c:pt idx="3">
                  <c:v>Talleres de trabajo por temas de importancia</c:v>
                </c:pt>
                <c:pt idx="4">
                  <c:v>Movilizaciones sociales</c:v>
                </c:pt>
                <c:pt idx="5">
                  <c:v>Mesas de participación de la sociedad civil</c:v>
                </c:pt>
                <c:pt idx="6">
                  <c:v>Otra.- ¿Cree que hay otra forma? ¿Cuál?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0.65837944144314908</c:v>
                </c:pt>
                <c:pt idx="1">
                  <c:v>0.53</c:v>
                </c:pt>
                <c:pt idx="2">
                  <c:v>0.33863689272776154</c:v>
                </c:pt>
                <c:pt idx="3">
                  <c:v>0.16826741734142459</c:v>
                </c:pt>
                <c:pt idx="4">
                  <c:v>0.14588079463041084</c:v>
                </c:pt>
                <c:pt idx="5">
                  <c:v>0.13844810567400243</c:v>
                </c:pt>
                <c:pt idx="6">
                  <c:v>5.9353659152953315E-3</c:v>
                </c:pt>
              </c:numCache>
            </c:numRef>
          </c:val>
        </c:ser>
        <c:dLbls>
          <c:showVal val="1"/>
        </c:dLbls>
        <c:gapWidth val="50"/>
        <c:overlap val="100"/>
        <c:axId val="291089408"/>
        <c:axId val="291787520"/>
      </c:barChart>
      <c:catAx>
        <c:axId val="291089408"/>
        <c:scaling>
          <c:orientation val="maxMin"/>
        </c:scaling>
        <c:axPos val="l"/>
        <c:numFmt formatCode="General" sourceLinked="1"/>
        <c:tickLblPos val="nextTo"/>
        <c:spPr>
          <a:noFill/>
          <a:ln w="829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/>
            </a:pPr>
            <a:endParaRPr lang="es-CL"/>
          </a:p>
        </c:txPr>
        <c:crossAx val="291787520"/>
        <c:crosses val="autoZero"/>
        <c:lblAlgn val="ctr"/>
        <c:lblOffset val="100"/>
        <c:tickLblSkip val="1"/>
        <c:tickMarkSkip val="1"/>
      </c:catAx>
      <c:valAx>
        <c:axId val="291787520"/>
        <c:scaling>
          <c:orientation val="minMax"/>
          <c:max val="0.70000000000000062"/>
          <c:min val="0"/>
        </c:scaling>
        <c:axPos val="t"/>
        <c:numFmt formatCode="0%" sourceLinked="1"/>
        <c:tickLblPos val="none"/>
        <c:crossAx val="291089408"/>
        <c:crosses val="autoZero"/>
        <c:crossBetween val="between"/>
        <c:majorUnit val="0.2"/>
      </c:valAx>
      <c:spPr>
        <a:noFill/>
        <a:ln w="165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L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2.7967431228180021E-2"/>
          <c:y val="2.1322586731985387E-3"/>
          <c:w val="0.96787898987654553"/>
          <c:h val="0.99786764768172609"/>
        </c:manualLayout>
      </c:layout>
      <c:barChart>
        <c:barDir val="bar"/>
        <c:grouping val="clustered"/>
        <c:ser>
          <c:idx val="7"/>
          <c:order val="0"/>
          <c:spPr>
            <a:gradFill rotWithShape="0">
              <a:gsLst>
                <a:gs pos="0">
                  <a:srgbClr val="800080"/>
                </a:gs>
                <a:gs pos="50000">
                  <a:srgbClr val="800080">
                    <a:gamma/>
                    <a:tint val="0"/>
                    <a:invGamma/>
                  </a:srgbClr>
                </a:gs>
                <a:gs pos="100000">
                  <a:srgbClr val="800080"/>
                </a:gs>
              </a:gsLst>
              <a:lin ang="5400000" scaled="1"/>
            </a:gradFill>
            <a:ln w="8294">
              <a:noFill/>
              <a:prstDash val="solid"/>
            </a:ln>
          </c:spPr>
          <c:dPt>
            <c:idx val="0"/>
            <c:spPr>
              <a:solidFill>
                <a:srgbClr val="FFC000"/>
              </a:solidFill>
              <a:ln w="8294">
                <a:noFill/>
                <a:prstDash val="solid"/>
              </a:ln>
            </c:spPr>
          </c:dPt>
          <c:dPt>
            <c:idx val="1"/>
            <c:spPr>
              <a:solidFill>
                <a:srgbClr val="00B0F0"/>
              </a:solidFill>
              <a:ln w="8294">
                <a:noFill/>
                <a:prstDash val="solid"/>
              </a:ln>
            </c:spPr>
          </c:dPt>
          <c:dPt>
            <c:idx val="2"/>
            <c:spPr>
              <a:solidFill>
                <a:srgbClr val="7030A0"/>
              </a:solidFill>
              <a:ln w="8294">
                <a:noFill/>
                <a:prstDash val="solid"/>
              </a:ln>
            </c:spPr>
          </c:dPt>
          <c:dPt>
            <c:idx val="3"/>
            <c:spPr>
              <a:solidFill>
                <a:srgbClr val="00B050"/>
              </a:solidFill>
              <a:ln w="8294">
                <a:noFill/>
                <a:prstDash val="solid"/>
              </a:ln>
            </c:spPr>
          </c:dPt>
          <c:dPt>
            <c:idx val="4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5"/>
            <c:spPr>
              <a:solidFill>
                <a:srgbClr val="0070C0"/>
              </a:solidFill>
              <a:ln w="8294">
                <a:noFill/>
                <a:prstDash val="solid"/>
              </a:ln>
            </c:spPr>
          </c:dPt>
          <c:dPt>
            <c:idx val="6"/>
            <c:spPr>
              <a:solidFill>
                <a:schemeClr val="bg1">
                  <a:lumMod val="75000"/>
                </a:schemeClr>
              </a:solidFill>
              <a:ln w="8294">
                <a:noFill/>
                <a:prstDash val="solid"/>
              </a:ln>
            </c:spPr>
          </c:dPt>
          <c:dPt>
            <c:idx val="7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8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9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1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2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-7.9287699605829834E-3"/>
                  <c:y val="-3.233856430256138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2376592097457194E-3"/>
                  <c:y val="-4.452068597923253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6.2810408761661404E-3"/>
                  <c:y val="8.7456931717566828E-4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9.6600306911435747E-3"/>
                  <c:y val="-4.756447907357501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8517524355537367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7.3180009350155232E-3"/>
                  <c:y val="1.4836754010093163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4.9750729891441742E-3"/>
                  <c:y val="-1.0692539371255303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5.5124260569687274E-3"/>
                  <c:y val="1.1694193307661841E-3"/>
                </c:manualLayout>
              </c:layout>
              <c:dLblPos val="outEnd"/>
              <c:showVal val="1"/>
            </c:dLbl>
            <c:dLbl>
              <c:idx val="8"/>
              <c:dLblPos val="outEnd"/>
              <c:showVal val="1"/>
            </c:dLbl>
            <c:dLbl>
              <c:idx val="9"/>
              <c:dLblPos val="outEnd"/>
              <c:showVal val="1"/>
            </c:dLbl>
            <c:dLbl>
              <c:idx val="22"/>
              <c:dLblPos val="outEnd"/>
              <c:showVal val="1"/>
            </c:dLbl>
            <c:dLbl>
              <c:idx val="23"/>
              <c:dLblPos val="outEnd"/>
              <c:showVal val="1"/>
            </c:dLbl>
            <c:spPr>
              <a:noFill/>
              <a:ln w="16588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Consultas ciudadanas como plebiscitos, encuestas u otras similares</c:v>
                </c:pt>
                <c:pt idx="1">
                  <c:v>Redes sociales, donde la gente de su opinión</c:v>
                </c:pt>
                <c:pt idx="2">
                  <c:v>Asambleas de vecinos o Cabildos reunidos periódicamente</c:v>
                </c:pt>
                <c:pt idx="3">
                  <c:v>Talleres de trabajo por temas de importancia</c:v>
                </c:pt>
                <c:pt idx="4">
                  <c:v>Movilizaciones sociales</c:v>
                </c:pt>
                <c:pt idx="5">
                  <c:v>Mesas de participación de la sociedad civil</c:v>
                </c:pt>
                <c:pt idx="6">
                  <c:v>Otra.- ¿Cree que hay otra forma? ¿Cuál?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0.43488519281590393</c:v>
                </c:pt>
                <c:pt idx="1">
                  <c:v>0.28111126809955322</c:v>
                </c:pt>
                <c:pt idx="2">
                  <c:v>0.13571833343297143</c:v>
                </c:pt>
                <c:pt idx="3">
                  <c:v>5.6695925039314143E-2</c:v>
                </c:pt>
                <c:pt idx="4">
                  <c:v>4.3858177989050978E-2</c:v>
                </c:pt>
                <c:pt idx="5">
                  <c:v>4.3338794557049719E-2</c:v>
                </c:pt>
                <c:pt idx="6">
                  <c:v>4.3923080661628731E-3</c:v>
                </c:pt>
              </c:numCache>
            </c:numRef>
          </c:val>
        </c:ser>
        <c:dLbls>
          <c:showVal val="1"/>
        </c:dLbls>
        <c:gapWidth val="50"/>
        <c:overlap val="100"/>
        <c:axId val="291873920"/>
        <c:axId val="291875456"/>
      </c:barChart>
      <c:catAx>
        <c:axId val="291873920"/>
        <c:scaling>
          <c:orientation val="maxMin"/>
        </c:scaling>
        <c:axPos val="l"/>
        <c:numFmt formatCode="General" sourceLinked="1"/>
        <c:majorTickMark val="none"/>
        <c:tickLblPos val="none"/>
        <c:spPr>
          <a:noFill/>
          <a:ln w="829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/>
            </a:pPr>
            <a:endParaRPr lang="es-CL"/>
          </a:p>
        </c:txPr>
        <c:crossAx val="291875456"/>
        <c:crosses val="autoZero"/>
        <c:lblAlgn val="ctr"/>
        <c:lblOffset val="100"/>
        <c:tickLblSkip val="1"/>
        <c:tickMarkSkip val="1"/>
      </c:catAx>
      <c:valAx>
        <c:axId val="291875456"/>
        <c:scaling>
          <c:orientation val="minMax"/>
          <c:max val="0.5"/>
          <c:min val="0"/>
        </c:scaling>
        <c:axPos val="t"/>
        <c:numFmt formatCode="0%" sourceLinked="1"/>
        <c:tickLblPos val="none"/>
        <c:crossAx val="291873920"/>
        <c:crosses val="autoZero"/>
        <c:crossBetween val="between"/>
        <c:majorUnit val="0.2"/>
      </c:valAx>
      <c:spPr>
        <a:noFill/>
        <a:ln w="165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L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1.4510172270421133E-2"/>
          <c:y val="2.132352318273874E-3"/>
          <c:w val="0.96787898987654553"/>
          <c:h val="0.99786764768172609"/>
        </c:manualLayout>
      </c:layout>
      <c:barChart>
        <c:barDir val="bar"/>
        <c:grouping val="clustered"/>
        <c:ser>
          <c:idx val="7"/>
          <c:order val="0"/>
          <c:spPr>
            <a:gradFill rotWithShape="0">
              <a:gsLst>
                <a:gs pos="0">
                  <a:srgbClr val="800080"/>
                </a:gs>
                <a:gs pos="50000">
                  <a:srgbClr val="800080">
                    <a:gamma/>
                    <a:tint val="0"/>
                    <a:invGamma/>
                  </a:srgbClr>
                </a:gs>
                <a:gs pos="100000">
                  <a:srgbClr val="800080"/>
                </a:gs>
              </a:gsLst>
              <a:lin ang="5400000" scaled="1"/>
            </a:gradFill>
            <a:ln w="8294">
              <a:noFill/>
              <a:prstDash val="solid"/>
            </a:ln>
          </c:spPr>
          <c:dPt>
            <c:idx val="0"/>
            <c:spPr>
              <a:solidFill>
                <a:srgbClr val="FFC000"/>
              </a:solidFill>
              <a:ln w="8294">
                <a:noFill/>
                <a:prstDash val="solid"/>
              </a:ln>
            </c:spPr>
          </c:dPt>
          <c:dPt>
            <c:idx val="1"/>
            <c:spPr>
              <a:solidFill>
                <a:srgbClr val="00B0F0"/>
              </a:solidFill>
              <a:ln w="8294">
                <a:noFill/>
                <a:prstDash val="solid"/>
              </a:ln>
            </c:spPr>
          </c:dPt>
          <c:dPt>
            <c:idx val="2"/>
            <c:spPr>
              <a:solidFill>
                <a:srgbClr val="7030A0"/>
              </a:solidFill>
              <a:ln w="8294">
                <a:noFill/>
                <a:prstDash val="solid"/>
              </a:ln>
            </c:spPr>
          </c:dPt>
          <c:dPt>
            <c:idx val="3"/>
            <c:spPr>
              <a:solidFill>
                <a:srgbClr val="00B050"/>
              </a:solidFill>
              <a:ln w="8294">
                <a:noFill/>
                <a:prstDash val="solid"/>
              </a:ln>
            </c:spPr>
          </c:dPt>
          <c:dPt>
            <c:idx val="4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5"/>
            <c:spPr>
              <a:solidFill>
                <a:srgbClr val="0070C0"/>
              </a:solidFill>
              <a:ln w="8294">
                <a:noFill/>
                <a:prstDash val="solid"/>
              </a:ln>
            </c:spPr>
          </c:dPt>
          <c:dPt>
            <c:idx val="6"/>
            <c:spPr>
              <a:solidFill>
                <a:schemeClr val="bg1">
                  <a:lumMod val="75000"/>
                </a:schemeClr>
              </a:solidFill>
              <a:ln w="8294">
                <a:noFill/>
                <a:prstDash val="solid"/>
              </a:ln>
            </c:spPr>
          </c:dPt>
          <c:dPt>
            <c:idx val="7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8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9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1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2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-7.9287699605829834E-3"/>
                  <c:y val="-3.233856430256138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2376592097457194E-3"/>
                  <c:y val="-4.452068597923253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6.2810408761661404E-3"/>
                  <c:y val="8.7456931717566828E-4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9.6600306911435747E-3"/>
                  <c:y val="-4.756447907357501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8517524355537367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7.3180009350155232E-3"/>
                  <c:y val="1.4836754010093163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4.9750729891441794E-3"/>
                  <c:y val="-1.0692539371255303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5.5124260569687274E-3"/>
                  <c:y val="1.1694193307661841E-3"/>
                </c:manualLayout>
              </c:layout>
              <c:dLblPos val="outEnd"/>
              <c:showVal val="1"/>
            </c:dLbl>
            <c:dLbl>
              <c:idx val="8"/>
              <c:dLblPos val="outEnd"/>
              <c:showVal val="1"/>
            </c:dLbl>
            <c:dLbl>
              <c:idx val="9"/>
              <c:dLblPos val="outEnd"/>
              <c:showVal val="1"/>
            </c:dLbl>
            <c:dLbl>
              <c:idx val="22"/>
              <c:dLblPos val="outEnd"/>
              <c:showVal val="1"/>
            </c:dLbl>
            <c:dLbl>
              <c:idx val="23"/>
              <c:dLblPos val="outEnd"/>
              <c:showVal val="1"/>
            </c:dLbl>
            <c:spPr>
              <a:noFill/>
              <a:ln w="16588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Consultas ciudadanas como plebiscitos, encuestas u otras similares</c:v>
                </c:pt>
                <c:pt idx="1">
                  <c:v>Redes sociales, donde la gente de su opinión</c:v>
                </c:pt>
                <c:pt idx="2">
                  <c:v>Asambleas de vecinos o Cabildos reunidos periódicamente</c:v>
                </c:pt>
                <c:pt idx="3">
                  <c:v>Talleres de trabajo por temas de importancia</c:v>
                </c:pt>
                <c:pt idx="4">
                  <c:v>Movilizaciones sociales</c:v>
                </c:pt>
                <c:pt idx="5">
                  <c:v>Mesas de participación de la sociedad civil</c:v>
                </c:pt>
                <c:pt idx="6">
                  <c:v>Otra.- ¿Cree que hay otra forma? ¿Cuál?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0.22845975491402798</c:v>
                </c:pt>
                <c:pt idx="1">
                  <c:v>0.25095242097018233</c:v>
                </c:pt>
                <c:pt idx="2">
                  <c:v>0.20440858374986509</c:v>
                </c:pt>
                <c:pt idx="3">
                  <c:v>0.11157149230210885</c:v>
                </c:pt>
                <c:pt idx="4">
                  <c:v>0.1064790223246216</c:v>
                </c:pt>
                <c:pt idx="5">
                  <c:v>9.5109311116952228E-2</c:v>
                </c:pt>
                <c:pt idx="6">
                  <c:v>3.0194146222425212E-3</c:v>
                </c:pt>
              </c:numCache>
            </c:numRef>
          </c:val>
        </c:ser>
        <c:dLbls>
          <c:showVal val="1"/>
        </c:dLbls>
        <c:gapWidth val="50"/>
        <c:overlap val="100"/>
        <c:axId val="291400704"/>
        <c:axId val="291844864"/>
      </c:barChart>
      <c:catAx>
        <c:axId val="291400704"/>
        <c:scaling>
          <c:orientation val="maxMin"/>
        </c:scaling>
        <c:axPos val="l"/>
        <c:numFmt formatCode="General" sourceLinked="1"/>
        <c:majorTickMark val="none"/>
        <c:tickLblPos val="none"/>
        <c:spPr>
          <a:noFill/>
          <a:ln w="829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/>
            </a:pPr>
            <a:endParaRPr lang="es-CL"/>
          </a:p>
        </c:txPr>
        <c:crossAx val="291844864"/>
        <c:crosses val="autoZero"/>
        <c:lblAlgn val="ctr"/>
        <c:lblOffset val="100"/>
        <c:tickLblSkip val="1"/>
        <c:tickMarkSkip val="1"/>
      </c:catAx>
      <c:valAx>
        <c:axId val="291844864"/>
        <c:scaling>
          <c:orientation val="minMax"/>
          <c:max val="0.5"/>
          <c:min val="0"/>
        </c:scaling>
        <c:axPos val="t"/>
        <c:numFmt formatCode="0%" sourceLinked="1"/>
        <c:tickLblPos val="none"/>
        <c:crossAx val="291400704"/>
        <c:crosses val="autoZero"/>
        <c:crossBetween val="between"/>
        <c:majorUnit val="0.2"/>
      </c:valAx>
      <c:spPr>
        <a:noFill/>
        <a:ln w="165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172325649883674"/>
          <c:y val="1.6423365480328883E-2"/>
          <c:w val="0.63827670712431661"/>
          <c:h val="0.9979463811401385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BBB59">
                <a:lumMod val="60000"/>
                <a:lumOff val="40000"/>
              </a:srgbClr>
            </a:solidFill>
            <a:ln>
              <a:noFill/>
            </a:ln>
            <a:effectLst>
              <a:outerShdw blurRad="50800" dist="38100" dir="5400000" algn="l" rotWithShape="0">
                <a:prstClr val="black">
                  <a:alpha val="60000"/>
                </a:prstClr>
              </a:outerShdw>
            </a:effectLst>
          </c:spPr>
          <c:dPt>
            <c:idx val="0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7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3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7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1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3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es-CL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b="1"/>
                  </a:pPr>
                  <a:endParaRPr lang="es-CL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b="1"/>
                  </a:pPr>
                  <a:endParaRPr lang="es-CL"/>
                </a:p>
              </c:txPr>
            </c:dLbl>
            <c:dLbl>
              <c:idx val="17"/>
              <c:spPr/>
              <c:txPr>
                <a:bodyPr/>
                <a:lstStyle/>
                <a:p>
                  <a:pPr>
                    <a:defRPr b="1"/>
                  </a:pPr>
                  <a:endParaRPr lang="es-CL"/>
                </a:p>
              </c:txPr>
            </c:dLbl>
            <c:dLbl>
              <c:idx val="20"/>
              <c:spPr/>
              <c:txPr>
                <a:bodyPr/>
                <a:lstStyle/>
                <a:p>
                  <a:pPr>
                    <a:defRPr sz="1200" b="0"/>
                  </a:pPr>
                  <a:endParaRPr lang="es-CL"/>
                </a:p>
              </c:txPr>
            </c:dLbl>
            <c:dLbl>
              <c:idx val="21"/>
              <c:spPr/>
              <c:txPr>
                <a:bodyPr/>
                <a:lstStyle/>
                <a:p>
                  <a:pPr>
                    <a:defRPr b="1"/>
                  </a:pPr>
                  <a:endParaRPr lang="es-CL"/>
                </a:p>
              </c:txPr>
            </c:dLbl>
            <c:dLbl>
              <c:idx val="23"/>
              <c:spPr/>
              <c:txPr>
                <a:bodyPr/>
                <a:lstStyle/>
                <a:p>
                  <a:pPr>
                    <a:defRPr b="1"/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b="0"/>
                </a:pPr>
                <a:endParaRPr lang="es-CL"/>
              </a:p>
            </c:txPr>
            <c:showVal val="1"/>
          </c:dLbls>
          <c:cat>
            <c:strRef>
              <c:f>GRÁFICO!$A$2:$A$27</c:f>
              <c:strCache>
                <c:ptCount val="26"/>
                <c:pt idx="0">
                  <c:v>LUGARES E INFRAESTRUCTURA</c:v>
                </c:pt>
                <c:pt idx="1">
                  <c:v>Lugares turísticos</c:v>
                </c:pt>
                <c:pt idx="2">
                  <c:v>Cerros</c:v>
                </c:pt>
                <c:pt idx="3">
                  <c:v>La Alameda</c:v>
                </c:pt>
                <c:pt idx="4">
                  <c:v>Centros comerciales</c:v>
                </c:pt>
                <c:pt idx="5">
                  <c:v>La cordillera</c:v>
                </c:pt>
                <c:pt idx="6">
                  <c:v>Parques</c:v>
                </c:pt>
                <c:pt idx="7">
                  <c:v>PROGRESO / DESARROLLO</c:v>
                </c:pt>
                <c:pt idx="8">
                  <c:v>Modernidad</c:v>
                </c:pt>
                <c:pt idx="9">
                  <c:v>Ciudad</c:v>
                </c:pt>
                <c:pt idx="10">
                  <c:v>La capital</c:v>
                </c:pt>
                <c:pt idx="11">
                  <c:v>Construcciones</c:v>
                </c:pt>
                <c:pt idx="12">
                  <c:v>Cosmopolita</c:v>
                </c:pt>
                <c:pt idx="13">
                  <c:v>TRANSPORTE</c:v>
                </c:pt>
                <c:pt idx="14">
                  <c:v>Congestion vehicular</c:v>
                </c:pt>
                <c:pt idx="15">
                  <c:v>Transantiago</c:v>
                </c:pt>
                <c:pt idx="16">
                  <c:v>El Metro de Santiago</c:v>
                </c:pt>
                <c:pt idx="17">
                  <c:v>ESTRÉS</c:v>
                </c:pt>
                <c:pt idx="18">
                  <c:v>Mucha gente</c:v>
                </c:pt>
                <c:pt idx="19">
                  <c:v>Caos</c:v>
                </c:pt>
                <c:pt idx="20">
                  <c:v>Insegura</c:v>
                </c:pt>
                <c:pt idx="21">
                  <c:v>CONTAMINACIÓN</c:v>
                </c:pt>
                <c:pt idx="22">
                  <c:v>La contaminación</c:v>
                </c:pt>
                <c:pt idx="23">
                  <c:v>OTROS</c:v>
                </c:pt>
                <c:pt idx="24">
                  <c:v>Delincuencia</c:v>
                </c:pt>
                <c:pt idx="25">
                  <c:v>Desigualdad</c:v>
                </c:pt>
              </c:strCache>
            </c:strRef>
          </c:cat>
          <c:val>
            <c:numRef>
              <c:f>GRÁFICO!$B$2:$B$27</c:f>
              <c:numCache>
                <c:formatCode>0%</c:formatCode>
                <c:ptCount val="26"/>
                <c:pt idx="0">
                  <c:v>0.30380673915601847</c:v>
                </c:pt>
                <c:pt idx="1">
                  <c:v>0.14306217735342841</c:v>
                </c:pt>
                <c:pt idx="2">
                  <c:v>6.0368481765010411E-2</c:v>
                </c:pt>
                <c:pt idx="3">
                  <c:v>5.0610920537403667E-2</c:v>
                </c:pt>
                <c:pt idx="4">
                  <c:v>1.7497800384744147E-2</c:v>
                </c:pt>
                <c:pt idx="5">
                  <c:v>1.6893389481411066E-2</c:v>
                </c:pt>
                <c:pt idx="6">
                  <c:v>1.537396963402032E-2</c:v>
                </c:pt>
                <c:pt idx="7">
                  <c:v>0.22425722936481468</c:v>
                </c:pt>
                <c:pt idx="8">
                  <c:v>0.10015944597559993</c:v>
                </c:pt>
                <c:pt idx="9">
                  <c:v>4.0540926151381503E-2</c:v>
                </c:pt>
                <c:pt idx="10">
                  <c:v>3.6242633251663187E-2</c:v>
                </c:pt>
                <c:pt idx="11">
                  <c:v>2.5663276759721809E-2</c:v>
                </c:pt>
                <c:pt idx="12">
                  <c:v>2.1650947226448492E-2</c:v>
                </c:pt>
                <c:pt idx="13">
                  <c:v>0.16290971782170899</c:v>
                </c:pt>
                <c:pt idx="14">
                  <c:v>7.717297007828218E-2</c:v>
                </c:pt>
                <c:pt idx="15">
                  <c:v>4.3152370847076134E-2</c:v>
                </c:pt>
                <c:pt idx="16">
                  <c:v>4.2584376896350772E-2</c:v>
                </c:pt>
                <c:pt idx="17">
                  <c:v>0.12693266409597725</c:v>
                </c:pt>
                <c:pt idx="18">
                  <c:v>6.1255834692845373E-2</c:v>
                </c:pt>
                <c:pt idx="19">
                  <c:v>4.0224981933816191E-2</c:v>
                </c:pt>
                <c:pt idx="20">
                  <c:v>2.5451847469315853E-2</c:v>
                </c:pt>
                <c:pt idx="21">
                  <c:v>7.0795662691890873E-2</c:v>
                </c:pt>
                <c:pt idx="22">
                  <c:v>6.9305638236815167E-2</c:v>
                </c:pt>
                <c:pt idx="23">
                  <c:v>9.4872542291588743E-2</c:v>
                </c:pt>
                <c:pt idx="24">
                  <c:v>5.6959854881342885E-2</c:v>
                </c:pt>
                <c:pt idx="25">
                  <c:v>3.7912687410245852E-2</c:v>
                </c:pt>
              </c:numCache>
            </c:numRef>
          </c:val>
        </c:ser>
        <c:gapWidth val="30"/>
        <c:axId val="223596544"/>
        <c:axId val="223598080"/>
      </c:barChart>
      <c:catAx>
        <c:axId val="223596544"/>
        <c:scaling>
          <c:orientation val="maxMin"/>
        </c:scaling>
        <c:axPos val="l"/>
        <c:majorTickMark val="none"/>
        <c:tickLblPos val="low"/>
        <c:txPr>
          <a:bodyPr/>
          <a:lstStyle/>
          <a:p>
            <a:pPr algn="r">
              <a:defRPr sz="1050"/>
            </a:pPr>
            <a:endParaRPr lang="es-CL"/>
          </a:p>
        </c:txPr>
        <c:crossAx val="223598080"/>
        <c:crosses val="autoZero"/>
        <c:auto val="1"/>
        <c:lblAlgn val="ctr"/>
        <c:lblOffset val="100"/>
      </c:catAx>
      <c:valAx>
        <c:axId val="223598080"/>
        <c:scaling>
          <c:orientation val="minMax"/>
          <c:max val="0.5"/>
          <c:min val="0"/>
        </c:scaling>
        <c:delete val="1"/>
        <c:axPos val="b"/>
        <c:numFmt formatCode="0%" sourceLinked="1"/>
        <c:tickLblPos val="none"/>
        <c:crossAx val="22359654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s-CL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85557133711065"/>
          <c:y val="1.4046952529531136E-2"/>
          <c:w val="0.63827670712431661"/>
          <c:h val="0.9979463811401385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BBB59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5400000" algn="l" rotWithShape="0">
                <a:prstClr val="black">
                  <a:alpha val="60000"/>
                </a:prstClr>
              </a:outerShdw>
            </a:effectLst>
          </c:spPr>
          <c:dPt>
            <c:idx val="0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3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6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9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3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5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0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3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5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9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31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s-ES" sz="1100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lang="es-ES" sz="1100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lang="es-ES" sz="1100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lang="es-ES" sz="1100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lang="es-ES" sz="1100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15"/>
              <c:spPr/>
              <c:txPr>
                <a:bodyPr/>
                <a:lstStyle/>
                <a:p>
                  <a:pPr>
                    <a:defRPr lang="es-ES" sz="1100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0"/>
              <c:spPr/>
              <c:txPr>
                <a:bodyPr/>
                <a:lstStyle/>
                <a:p>
                  <a:pPr>
                    <a:defRPr lang="es-ES" sz="1100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3"/>
              <c:spPr/>
              <c:txPr>
                <a:bodyPr/>
                <a:lstStyle/>
                <a:p>
                  <a:pPr>
                    <a:defRPr lang="es-ES" sz="1100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5"/>
              <c:spPr/>
              <c:txPr>
                <a:bodyPr/>
                <a:lstStyle/>
                <a:p>
                  <a:pPr>
                    <a:defRPr lang="es-ES" sz="1100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9"/>
              <c:spPr/>
              <c:txPr>
                <a:bodyPr/>
                <a:lstStyle/>
                <a:p>
                  <a:pPr>
                    <a:defRPr lang="es-ES" sz="1100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31"/>
              <c:spPr/>
              <c:txPr>
                <a:bodyPr/>
                <a:lstStyle/>
                <a:p>
                  <a:pPr>
                    <a:defRPr lang="es-ES" sz="1100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lang="es-ES" sz="1100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Val val="1"/>
          </c:dLbls>
          <c:cat>
            <c:strRef>
              <c:f>GRÁFICO!$A$3:$A$35</c:f>
              <c:strCache>
                <c:ptCount val="33"/>
                <c:pt idx="0">
                  <c:v>SEGURIDAD CIUDADANA</c:v>
                </c:pt>
                <c:pt idx="1">
                  <c:v>La delincuencia</c:v>
                </c:pt>
                <c:pt idx="2">
                  <c:v>La seguridad pública</c:v>
                </c:pt>
                <c:pt idx="3">
                  <c:v>LA CALIDAD TRANSPORTE PÚBLICO</c:v>
                </c:pt>
                <c:pt idx="4">
                  <c:v>Mejorar el transporte público</c:v>
                </c:pt>
                <c:pt idx="5">
                  <c:v>La congestión vehicular</c:v>
                </c:pt>
                <c:pt idx="6">
                  <c:v>LA SALUD</c:v>
                </c:pt>
                <c:pt idx="7">
                  <c:v>Más acceso a salud pública</c:v>
                </c:pt>
                <c:pt idx="8">
                  <c:v>Una mejor atención en hospitales</c:v>
                </c:pt>
                <c:pt idx="9">
                  <c:v>EL MEDIO AMBIENTE</c:v>
                </c:pt>
                <c:pt idx="10">
                  <c:v>La contaminación</c:v>
                </c:pt>
                <c:pt idx="11">
                  <c:v>Más áreas verdes</c:v>
                </c:pt>
                <c:pt idx="12">
                  <c:v>Más contenedores de basura</c:v>
                </c:pt>
                <c:pt idx="13">
                  <c:v>MEJORAR LA EDUCACIÓN</c:v>
                </c:pt>
                <c:pt idx="14">
                  <c:v>Una mejor educación</c:v>
                </c:pt>
                <c:pt idx="15">
                  <c:v>LOS PROBLEMAS SOCIALES</c:v>
                </c:pt>
                <c:pt idx="16">
                  <c:v>Menos drogadicción</c:v>
                </c:pt>
                <c:pt idx="17">
                  <c:v>Menos desigualdad</c:v>
                </c:pt>
                <c:pt idx="18">
                  <c:v>Menos discriminación</c:v>
                </c:pt>
                <c:pt idx="19">
                  <c:v>Terminar con las Movilizaciones</c:v>
                </c:pt>
                <c:pt idx="20">
                  <c:v>MEJORAS LABORALES</c:v>
                </c:pt>
                <c:pt idx="21">
                  <c:v>Mejores empleos</c:v>
                </c:pt>
                <c:pt idx="22">
                  <c:v>Acabar con el desempleo</c:v>
                </c:pt>
                <c:pt idx="23">
                  <c:v>MEJORAS EN LA VÍA PÚBLICA</c:v>
                </c:pt>
                <c:pt idx="24">
                  <c:v>Mejorar el estado de las calles</c:v>
                </c:pt>
                <c:pt idx="25">
                  <c:v>CAMBIOS EN LA POLÍTICA</c:v>
                </c:pt>
                <c:pt idx="26">
                  <c:v>Cambiar las leyes</c:v>
                </c:pt>
                <c:pt idx="27">
                  <c:v>Eliminar las malas prácticas</c:v>
                </c:pt>
                <c:pt idx="28">
                  <c:v>Más ayuda Municipal</c:v>
                </c:pt>
                <c:pt idx="29">
                  <c:v>MEJORAS EN LA VIVIENDA</c:v>
                </c:pt>
                <c:pt idx="30">
                  <c:v>Generar más viviendas</c:v>
                </c:pt>
                <c:pt idx="31">
                  <c:v>PROBLEMAS DE CALLE</c:v>
                </c:pt>
                <c:pt idx="32">
                  <c:v>Terminar con los perros vagos</c:v>
                </c:pt>
              </c:strCache>
            </c:strRef>
          </c:cat>
          <c:val>
            <c:numRef>
              <c:f>GRÁFICO!$B$3:$B$35</c:f>
              <c:numCache>
                <c:formatCode>###0%</c:formatCode>
                <c:ptCount val="33"/>
                <c:pt idx="0">
                  <c:v>0.63543330442752766</c:v>
                </c:pt>
                <c:pt idx="1">
                  <c:v>0.51979868924358574</c:v>
                </c:pt>
                <c:pt idx="2">
                  <c:v>0.11563461518394327</c:v>
                </c:pt>
                <c:pt idx="3">
                  <c:v>0.59220818800964603</c:v>
                </c:pt>
                <c:pt idx="4">
                  <c:v>0.50988229209016145</c:v>
                </c:pt>
                <c:pt idx="5">
                  <c:v>8.2325895919486164E-2</c:v>
                </c:pt>
                <c:pt idx="6">
                  <c:v>0.43127455472176934</c:v>
                </c:pt>
                <c:pt idx="7">
                  <c:v>0.40517290171306364</c:v>
                </c:pt>
                <c:pt idx="8">
                  <c:v>2.6101653008706382E-2</c:v>
                </c:pt>
                <c:pt idx="9">
                  <c:v>0.27455108111020038</c:v>
                </c:pt>
                <c:pt idx="10">
                  <c:v>0.1908066564252324</c:v>
                </c:pt>
                <c:pt idx="11">
                  <c:v>6.7831435098233431E-2</c:v>
                </c:pt>
                <c:pt idx="12">
                  <c:v>1.591298958673476E-2</c:v>
                </c:pt>
                <c:pt idx="13">
                  <c:v>0.25935216796640376</c:v>
                </c:pt>
                <c:pt idx="14">
                  <c:v>0.25935216796640376</c:v>
                </c:pt>
                <c:pt idx="15">
                  <c:v>0.17318408787447662</c:v>
                </c:pt>
                <c:pt idx="16">
                  <c:v>6.9185583127246916E-2</c:v>
                </c:pt>
                <c:pt idx="17">
                  <c:v>6.1602783678048709E-2</c:v>
                </c:pt>
                <c:pt idx="18">
                  <c:v>2.4959343212966202E-2</c:v>
                </c:pt>
                <c:pt idx="19">
                  <c:v>1.7436377856214803E-2</c:v>
                </c:pt>
                <c:pt idx="20">
                  <c:v>0.15728069622985888</c:v>
                </c:pt>
                <c:pt idx="21">
                  <c:v>0.12942540065080571</c:v>
                </c:pt>
                <c:pt idx="22">
                  <c:v>2.7855295579053488E-2</c:v>
                </c:pt>
                <c:pt idx="23">
                  <c:v>0.11350232281085605</c:v>
                </c:pt>
                <c:pt idx="24">
                  <c:v>0.11350232281085605</c:v>
                </c:pt>
                <c:pt idx="25">
                  <c:v>5.4776311352217784E-2</c:v>
                </c:pt>
                <c:pt idx="26">
                  <c:v>1.6933611170092608E-2</c:v>
                </c:pt>
                <c:pt idx="27">
                  <c:v>1.7406943617201319E-2</c:v>
                </c:pt>
                <c:pt idx="28">
                  <c:v>2.0435756564923763E-2</c:v>
                </c:pt>
                <c:pt idx="29">
                  <c:v>4.6760366594671622E-2</c:v>
                </c:pt>
                <c:pt idx="30">
                  <c:v>4.6760366594671622E-2</c:v>
                </c:pt>
                <c:pt idx="31">
                  <c:v>3.1521945661628609E-2</c:v>
                </c:pt>
                <c:pt idx="32">
                  <c:v>3.1521945661628609E-2</c:v>
                </c:pt>
              </c:numCache>
            </c:numRef>
          </c:val>
        </c:ser>
        <c:gapWidth val="30"/>
        <c:axId val="223566464"/>
        <c:axId val="223646080"/>
      </c:barChart>
      <c:catAx>
        <c:axId val="223566464"/>
        <c:scaling>
          <c:orientation val="maxMin"/>
        </c:scaling>
        <c:axPos val="l"/>
        <c:majorTickMark val="none"/>
        <c:tickLblPos val="low"/>
        <c:txPr>
          <a:bodyPr/>
          <a:lstStyle/>
          <a:p>
            <a:pPr algn="r">
              <a:defRPr lang="es-ES" sz="1000">
                <a:latin typeface="Calibri" pitchFamily="34" charset="0"/>
              </a:defRPr>
            </a:pPr>
            <a:endParaRPr lang="es-CL"/>
          </a:p>
        </c:txPr>
        <c:crossAx val="223646080"/>
        <c:crosses val="autoZero"/>
        <c:auto val="1"/>
        <c:lblAlgn val="ctr"/>
        <c:lblOffset val="100"/>
        <c:tickLblSkip val="1"/>
      </c:catAx>
      <c:valAx>
        <c:axId val="223646080"/>
        <c:scaling>
          <c:orientation val="minMax"/>
          <c:max val="1"/>
          <c:min val="0"/>
        </c:scaling>
        <c:delete val="1"/>
        <c:axPos val="b"/>
        <c:numFmt formatCode="###0%" sourceLinked="1"/>
        <c:tickLblPos val="none"/>
        <c:crossAx val="2235664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s-CL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172325649883674"/>
          <c:y val="1.6423365480328883E-2"/>
          <c:w val="0.55933237691785842"/>
          <c:h val="0.9979463811401385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BBB59">
                <a:lumMod val="60000"/>
                <a:lumOff val="40000"/>
              </a:srgbClr>
            </a:solidFill>
            <a:ln>
              <a:noFill/>
            </a:ln>
            <a:effectLst>
              <a:outerShdw blurRad="50800" dist="38100" dir="5400000" algn="l" rotWithShape="0">
                <a:prstClr val="black">
                  <a:alpha val="60000"/>
                </a:prstClr>
              </a:outerShdw>
            </a:effectLst>
          </c:spPr>
          <c:dPt>
            <c:idx val="0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2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7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2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6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9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33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12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17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2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6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9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33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lang="es-ES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Val val="1"/>
          </c:dLbls>
          <c:cat>
            <c:strRef>
              <c:f>GRÁFICO!$A$2:$A$37</c:f>
              <c:strCache>
                <c:ptCount val="36"/>
                <c:pt idx="0">
                  <c:v>CAMBIOS POLÍTICOS</c:v>
                </c:pt>
                <c:pt idx="1">
                  <c:v>Cambiar de Gobierno / Autoridades</c:v>
                </c:pt>
                <c:pt idx="2">
                  <c:v>Entregar más recursos</c:v>
                </c:pt>
                <c:pt idx="3">
                  <c:v>Pedir mayor compromiso de autoridades</c:v>
                </c:pt>
                <c:pt idx="4">
                  <c:v>Cambio en las leyes</c:v>
                </c:pt>
                <c:pt idx="5">
                  <c:v>Mayor Fiscalización</c:v>
                </c:pt>
                <c:pt idx="6">
                  <c:v>Poner gente capacitada para los cargos</c:v>
                </c:pt>
                <c:pt idx="7">
                  <c:v>Bajar el sueldo de los políticos</c:v>
                </c:pt>
                <c:pt idx="8">
                  <c:v>Dar mejor solución de problemas</c:v>
                </c:pt>
                <c:pt idx="9">
                  <c:v>Una mayor organización</c:v>
                </c:pt>
                <c:pt idx="10">
                  <c:v>Más inversión en el sector público</c:v>
                </c:pt>
                <c:pt idx="11">
                  <c:v>Más proyectos</c:v>
                </c:pt>
                <c:pt idx="12">
                  <c:v>MEDIDAS DE SEGURIDAD CIUDADANA</c:v>
                </c:pt>
                <c:pt idx="13">
                  <c:v>Mano dura</c:v>
                </c:pt>
                <c:pt idx="14">
                  <c:v>Combatir la delincuencia</c:v>
                </c:pt>
                <c:pt idx="15">
                  <c:v>Más carabineros</c:v>
                </c:pt>
                <c:pt idx="16">
                  <c:v>Aumentar las penas</c:v>
                </c:pt>
                <c:pt idx="17">
                  <c:v>MEJORAS EN EL TRANSPORTE PÚBLICO</c:v>
                </c:pt>
                <c:pt idx="18">
                  <c:v>Arreglar el transporte público</c:v>
                </c:pt>
                <c:pt idx="19">
                  <c:v>Más micros</c:v>
                </c:pt>
                <c:pt idx="20">
                  <c:v>Mayor independencia de las líneas del metro</c:v>
                </c:pt>
                <c:pt idx="21">
                  <c:v>Mantenciones periódicas del metro</c:v>
                </c:pt>
                <c:pt idx="22">
                  <c:v>TRABAJO</c:v>
                </c:pt>
                <c:pt idx="23">
                  <c:v>Generar más y buenos trabajos</c:v>
                </c:pt>
                <c:pt idx="24">
                  <c:v>Más impuestos a grandes empresas</c:v>
                </c:pt>
                <c:pt idx="25">
                  <c:v>Dar más bonos</c:v>
                </c:pt>
                <c:pt idx="26">
                  <c:v>MEJORA EN LA EDUCACIÓN</c:v>
                </c:pt>
                <c:pt idx="27">
                  <c:v>Mejorar la educación pública</c:v>
                </c:pt>
                <c:pt idx="28">
                  <c:v>Terminar con el lucro</c:v>
                </c:pt>
                <c:pt idx="29">
                  <c:v>MEDIDAS MEDIO AMBIENTALES</c:v>
                </c:pt>
                <c:pt idx="30">
                  <c:v>Reducir la contaminación</c:v>
                </c:pt>
                <c:pt idx="31">
                  <c:v>Más áreas verdes</c:v>
                </c:pt>
                <c:pt idx="32">
                  <c:v>Limpieza de las calles</c:v>
                </c:pt>
                <c:pt idx="33">
                  <c:v>MEJOR SALUD PARA TODOS</c:v>
                </c:pt>
                <c:pt idx="34">
                  <c:v>Invertir en salud</c:v>
                </c:pt>
                <c:pt idx="35">
                  <c:v>Más doctores</c:v>
                </c:pt>
              </c:strCache>
            </c:strRef>
          </c:cat>
          <c:val>
            <c:numRef>
              <c:f>GRÁFICO!$B$2:$B$37</c:f>
              <c:numCache>
                <c:formatCode>###0%</c:formatCode>
                <c:ptCount val="36"/>
                <c:pt idx="0">
                  <c:v>0.45</c:v>
                </c:pt>
                <c:pt idx="1">
                  <c:v>0.10855767252354863</c:v>
                </c:pt>
                <c:pt idx="2">
                  <c:v>5.8027882289370343E-2</c:v>
                </c:pt>
                <c:pt idx="3">
                  <c:v>5.1395649644266184E-2</c:v>
                </c:pt>
                <c:pt idx="4">
                  <c:v>4.3318627467255323E-2</c:v>
                </c:pt>
                <c:pt idx="5">
                  <c:v>3.7198789950895733E-2</c:v>
                </c:pt>
                <c:pt idx="6">
                  <c:v>3.5402122831071942E-2</c:v>
                </c:pt>
                <c:pt idx="7">
                  <c:v>2.3488103186654691E-2</c:v>
                </c:pt>
                <c:pt idx="8">
                  <c:v>2.3124517357540782E-2</c:v>
                </c:pt>
                <c:pt idx="9">
                  <c:v>1.9893963997591569E-2</c:v>
                </c:pt>
                <c:pt idx="10">
                  <c:v>1.9428021127160289E-2</c:v>
                </c:pt>
                <c:pt idx="11">
                  <c:v>1.6378572025704544E-2</c:v>
                </c:pt>
                <c:pt idx="12">
                  <c:v>0.18389521220239033</c:v>
                </c:pt>
                <c:pt idx="13">
                  <c:v>5.387823766113331E-2</c:v>
                </c:pt>
                <c:pt idx="14">
                  <c:v>4.7412312228661151E-2</c:v>
                </c:pt>
                <c:pt idx="15">
                  <c:v>3.5318578504282661E-2</c:v>
                </c:pt>
                <c:pt idx="16">
                  <c:v>3.3854063367341494E-2</c:v>
                </c:pt>
                <c:pt idx="17">
                  <c:v>6.2247509095012567E-2</c:v>
                </c:pt>
                <c:pt idx="18">
                  <c:v>2.8841122743888396E-2</c:v>
                </c:pt>
                <c:pt idx="19">
                  <c:v>1.8577809173183149E-2</c:v>
                </c:pt>
                <c:pt idx="20">
                  <c:v>5.956863106437396E-3</c:v>
                </c:pt>
                <c:pt idx="21">
                  <c:v>8.8717140715036755E-3</c:v>
                </c:pt>
                <c:pt idx="22">
                  <c:v>6.0000000000000032E-2</c:v>
                </c:pt>
                <c:pt idx="23">
                  <c:v>3.1029353555351025E-2</c:v>
                </c:pt>
                <c:pt idx="24">
                  <c:v>1.7262894895068617E-2</c:v>
                </c:pt>
                <c:pt idx="25">
                  <c:v>5.3580818470160474E-3</c:v>
                </c:pt>
                <c:pt idx="26">
                  <c:v>5.1885737657548919E-2</c:v>
                </c:pt>
                <c:pt idx="27">
                  <c:v>3.5490607656665625E-2</c:v>
                </c:pt>
                <c:pt idx="28">
                  <c:v>1.6395130000883263E-2</c:v>
                </c:pt>
                <c:pt idx="29">
                  <c:v>5.0918719625242033E-2</c:v>
                </c:pt>
                <c:pt idx="30">
                  <c:v>2.2995463645212055E-2</c:v>
                </c:pt>
                <c:pt idx="31">
                  <c:v>1.8507264612601441E-2</c:v>
                </c:pt>
                <c:pt idx="32">
                  <c:v>9.4159913674285393E-3</c:v>
                </c:pt>
                <c:pt idx="33">
                  <c:v>3.7445909951959948E-2</c:v>
                </c:pt>
                <c:pt idx="34">
                  <c:v>1.5146374235850194E-2</c:v>
                </c:pt>
                <c:pt idx="35">
                  <c:v>2.2299535716109781E-2</c:v>
                </c:pt>
              </c:numCache>
            </c:numRef>
          </c:val>
        </c:ser>
        <c:gapWidth val="30"/>
        <c:axId val="236501248"/>
        <c:axId val="236503040"/>
      </c:barChart>
      <c:catAx>
        <c:axId val="236501248"/>
        <c:scaling>
          <c:orientation val="maxMin"/>
        </c:scaling>
        <c:axPos val="l"/>
        <c:majorTickMark val="none"/>
        <c:tickLblPos val="low"/>
        <c:txPr>
          <a:bodyPr/>
          <a:lstStyle/>
          <a:p>
            <a:pPr algn="r">
              <a:defRPr lang="es-ES" sz="900">
                <a:latin typeface="Calibri" pitchFamily="34" charset="0"/>
              </a:defRPr>
            </a:pPr>
            <a:endParaRPr lang="es-CL"/>
          </a:p>
        </c:txPr>
        <c:crossAx val="236503040"/>
        <c:crosses val="autoZero"/>
        <c:auto val="1"/>
        <c:lblAlgn val="ctr"/>
        <c:lblOffset val="100"/>
      </c:catAx>
      <c:valAx>
        <c:axId val="236503040"/>
        <c:scaling>
          <c:orientation val="minMax"/>
          <c:max val="0.5"/>
          <c:min val="0"/>
        </c:scaling>
        <c:delete val="1"/>
        <c:axPos val="b"/>
        <c:numFmt formatCode="###0%" sourceLinked="1"/>
        <c:tickLblPos val="none"/>
        <c:crossAx val="23650124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s-CL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488254928196588"/>
          <c:y val="1.3354859410314347E-2"/>
          <c:w val="0.52354730311768849"/>
          <c:h val="0.9979463811401385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BBB59">
                <a:lumMod val="60000"/>
                <a:lumOff val="40000"/>
              </a:srgbClr>
            </a:solidFill>
            <a:ln>
              <a:noFill/>
            </a:ln>
            <a:effectLst>
              <a:outerShdw blurRad="50800" dist="38100" dir="5400000" algn="l" rotWithShape="0">
                <a:prstClr val="black">
                  <a:alpha val="60000"/>
                </a:prstClr>
              </a:outerShdw>
            </a:effectLst>
          </c:spPr>
          <c:dPt>
            <c:idx val="0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3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6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9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3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5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0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4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7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15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0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4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7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lang="es-ES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Val val="1"/>
          </c:dLbls>
          <c:cat>
            <c:strRef>
              <c:f>GRÁFICO!$A$3:$A$34</c:f>
              <c:strCache>
                <c:ptCount val="32"/>
                <c:pt idx="0">
                  <c:v>SEGURIDAD CIUDADANA</c:v>
                </c:pt>
                <c:pt idx="1">
                  <c:v>La delincuencia</c:v>
                </c:pt>
                <c:pt idx="2">
                  <c:v>La seguridad pública</c:v>
                </c:pt>
                <c:pt idx="3">
                  <c:v>LA CALIDAD TRANSPORTE PÚBLICO</c:v>
                </c:pt>
                <c:pt idx="4">
                  <c:v>Mejorar el transporte público</c:v>
                </c:pt>
                <c:pt idx="5">
                  <c:v>La congestión vehicular</c:v>
                </c:pt>
                <c:pt idx="6">
                  <c:v>LA SALUD</c:v>
                </c:pt>
                <c:pt idx="7">
                  <c:v>Más acceso a salud pública</c:v>
                </c:pt>
                <c:pt idx="8">
                  <c:v>Una mejor atención en hospitales</c:v>
                </c:pt>
                <c:pt idx="9">
                  <c:v>EL MEDIO AMBIENTE</c:v>
                </c:pt>
                <c:pt idx="10">
                  <c:v>La contaminación</c:v>
                </c:pt>
                <c:pt idx="11">
                  <c:v>Más áreas verdes</c:v>
                </c:pt>
                <c:pt idx="12">
                  <c:v>Más contenedores de basura</c:v>
                </c:pt>
                <c:pt idx="13">
                  <c:v>MEJORAR LA EDUCACIÓN</c:v>
                </c:pt>
                <c:pt idx="14">
                  <c:v>Una mejor educación</c:v>
                </c:pt>
                <c:pt idx="15">
                  <c:v>LOS PROBLEMAS SOCIALES</c:v>
                </c:pt>
                <c:pt idx="16">
                  <c:v>Menos drogadicción</c:v>
                </c:pt>
                <c:pt idx="17">
                  <c:v>Menos desigualdad</c:v>
                </c:pt>
                <c:pt idx="18">
                  <c:v>Menos discriminación</c:v>
                </c:pt>
                <c:pt idx="19">
                  <c:v>Terminar con las Movilizaciones</c:v>
                </c:pt>
                <c:pt idx="20">
                  <c:v>MEJORAS LABORALES</c:v>
                </c:pt>
                <c:pt idx="21">
                  <c:v>Mejores empleos</c:v>
                </c:pt>
                <c:pt idx="22">
                  <c:v>Acabar con el desempleo</c:v>
                </c:pt>
                <c:pt idx="23">
                  <c:v>Mejora en las jubilaciones</c:v>
                </c:pt>
                <c:pt idx="24">
                  <c:v>MEJORAS EN LA VÍA PÚBLICA</c:v>
                </c:pt>
                <c:pt idx="25">
                  <c:v>Mejorar el estado de las calles</c:v>
                </c:pt>
                <c:pt idx="26">
                  <c:v>Mejorar las carreteras </c:v>
                </c:pt>
                <c:pt idx="27">
                  <c:v>CAMBIOS EN LA POLÍTICA</c:v>
                </c:pt>
                <c:pt idx="28">
                  <c:v>Cambiar las leyes</c:v>
                </c:pt>
                <c:pt idx="29">
                  <c:v>Eliminar las malas prácticas</c:v>
                </c:pt>
                <c:pt idx="30">
                  <c:v>Más ayuda municipal</c:v>
                </c:pt>
                <c:pt idx="31">
                  <c:v>Cambiar a las autoridades</c:v>
                </c:pt>
              </c:strCache>
            </c:strRef>
          </c:cat>
          <c:val>
            <c:numRef>
              <c:f>GRÁFICO!$B$3:$B$34</c:f>
              <c:numCache>
                <c:formatCode>0%</c:formatCode>
                <c:ptCount val="32"/>
                <c:pt idx="0">
                  <c:v>0.67240210608910023</c:v>
                </c:pt>
                <c:pt idx="1">
                  <c:v>0.5524196160885978</c:v>
                </c:pt>
                <c:pt idx="2">
                  <c:v>0.11998249000050371</c:v>
                </c:pt>
                <c:pt idx="3">
                  <c:v>0.5772809155602926</c:v>
                </c:pt>
                <c:pt idx="4">
                  <c:v>0.51416829738159764</c:v>
                </c:pt>
                <c:pt idx="5">
                  <c:v>6.3112618178695234E-2</c:v>
                </c:pt>
                <c:pt idx="6">
                  <c:v>0.48000000000000032</c:v>
                </c:pt>
                <c:pt idx="7">
                  <c:v>0.45946822961256811</c:v>
                </c:pt>
                <c:pt idx="8">
                  <c:v>1.708157285452358E-2</c:v>
                </c:pt>
                <c:pt idx="9">
                  <c:v>0.29000000000000031</c:v>
                </c:pt>
                <c:pt idx="10">
                  <c:v>0.22086090816746679</c:v>
                </c:pt>
                <c:pt idx="11">
                  <c:v>5.8452025686184315E-2</c:v>
                </c:pt>
                <c:pt idx="12">
                  <c:v>1.4434348166639919E-2</c:v>
                </c:pt>
                <c:pt idx="13">
                  <c:v>0.2472295854686524</c:v>
                </c:pt>
                <c:pt idx="14">
                  <c:v>0.2472295854686524</c:v>
                </c:pt>
                <c:pt idx="15">
                  <c:v>0.15000000000000024</c:v>
                </c:pt>
                <c:pt idx="16">
                  <c:v>5.7082516071105913E-2</c:v>
                </c:pt>
                <c:pt idx="17">
                  <c:v>5.8837886974992704E-2</c:v>
                </c:pt>
                <c:pt idx="18">
                  <c:v>1.5461364952795225E-2</c:v>
                </c:pt>
                <c:pt idx="19">
                  <c:v>1.0958255860568682E-2</c:v>
                </c:pt>
                <c:pt idx="20">
                  <c:v>0.18000000000000024</c:v>
                </c:pt>
                <c:pt idx="21">
                  <c:v>0.13790643680300643</c:v>
                </c:pt>
                <c:pt idx="22">
                  <c:v>2.7433490413779262E-2</c:v>
                </c:pt>
                <c:pt idx="23">
                  <c:v>1.3114075370749403E-2</c:v>
                </c:pt>
                <c:pt idx="24">
                  <c:v>0.11445820917928111</c:v>
                </c:pt>
                <c:pt idx="25">
                  <c:v>0.10544109492323618</c:v>
                </c:pt>
                <c:pt idx="26">
                  <c:v>9.0171142560451032E-3</c:v>
                </c:pt>
                <c:pt idx="27">
                  <c:v>7.0000000000000021E-2</c:v>
                </c:pt>
                <c:pt idx="28">
                  <c:v>1.535806146341348E-2</c:v>
                </c:pt>
                <c:pt idx="29">
                  <c:v>1.7497543659418281E-2</c:v>
                </c:pt>
                <c:pt idx="30">
                  <c:v>2.0482688307434313E-2</c:v>
                </c:pt>
                <c:pt idx="31">
                  <c:v>1.1098888300003803E-2</c:v>
                </c:pt>
              </c:numCache>
            </c:numRef>
          </c:val>
        </c:ser>
        <c:gapWidth val="30"/>
        <c:axId val="255049728"/>
        <c:axId val="255051264"/>
      </c:barChart>
      <c:catAx>
        <c:axId val="255049728"/>
        <c:scaling>
          <c:orientation val="maxMin"/>
        </c:scaling>
        <c:axPos val="l"/>
        <c:majorTickMark val="none"/>
        <c:tickLblPos val="low"/>
        <c:txPr>
          <a:bodyPr/>
          <a:lstStyle/>
          <a:p>
            <a:pPr algn="r">
              <a:defRPr lang="es-ES" sz="1050">
                <a:latin typeface="Calibri" pitchFamily="34" charset="0"/>
              </a:defRPr>
            </a:pPr>
            <a:endParaRPr lang="es-CL"/>
          </a:p>
        </c:txPr>
        <c:crossAx val="255051264"/>
        <c:crosses val="autoZero"/>
        <c:auto val="1"/>
        <c:lblAlgn val="ctr"/>
        <c:lblOffset val="100"/>
        <c:tickLblSkip val="1"/>
      </c:catAx>
      <c:valAx>
        <c:axId val="255051264"/>
        <c:scaling>
          <c:orientation val="minMax"/>
          <c:max val="0.70000000000000062"/>
          <c:min val="0"/>
        </c:scaling>
        <c:delete val="1"/>
        <c:axPos val="b"/>
        <c:numFmt formatCode="0%" sourceLinked="1"/>
        <c:tickLblPos val="none"/>
        <c:crossAx val="25504972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s-CL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47131214445560482"/>
          <c:y val="2.0129931799692507E-3"/>
          <c:w val="0.74875367878514665"/>
          <c:h val="0.99047350118063993"/>
        </c:manualLayout>
      </c:layout>
      <c:barChart>
        <c:barDir val="bar"/>
        <c:grouping val="clustered"/>
        <c:ser>
          <c:idx val="7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800080"/>
                </a:gs>
                <a:gs pos="50000">
                  <a:srgbClr val="800080">
                    <a:gamma/>
                    <a:tint val="0"/>
                    <a:invGamma/>
                  </a:srgbClr>
                </a:gs>
                <a:gs pos="100000">
                  <a:srgbClr val="800080"/>
                </a:gs>
              </a:gsLst>
              <a:lin ang="5400000" scaled="1"/>
            </a:gradFill>
            <a:ln w="8294">
              <a:noFill/>
              <a:prstDash val="solid"/>
            </a:ln>
          </c:spPr>
          <c:dPt>
            <c:idx val="0"/>
            <c:spPr>
              <a:solidFill>
                <a:srgbClr val="FFC000"/>
              </a:solidFill>
              <a:ln w="8294">
                <a:noFill/>
                <a:prstDash val="solid"/>
              </a:ln>
            </c:spPr>
          </c:dPt>
          <c:dPt>
            <c:idx val="1"/>
            <c:spPr>
              <a:solidFill>
                <a:srgbClr val="0070C0"/>
              </a:solidFill>
              <a:ln w="8294">
                <a:noFill/>
                <a:prstDash val="solid"/>
              </a:ln>
            </c:spPr>
          </c:dPt>
          <c:dPt>
            <c:idx val="2"/>
            <c:spPr>
              <a:solidFill>
                <a:srgbClr val="7030A0"/>
              </a:solidFill>
              <a:ln w="8294">
                <a:noFill/>
                <a:prstDash val="solid"/>
              </a:ln>
            </c:spPr>
          </c:dPt>
          <c:dPt>
            <c:idx val="3"/>
            <c:spPr>
              <a:solidFill>
                <a:srgbClr val="00B050"/>
              </a:solidFill>
              <a:ln w="8294">
                <a:noFill/>
                <a:prstDash val="solid"/>
              </a:ln>
            </c:spPr>
          </c:dPt>
          <c:dPt>
            <c:idx val="4"/>
            <c:spPr>
              <a:solidFill>
                <a:srgbClr val="FF0000"/>
              </a:solidFill>
              <a:ln w="8294">
                <a:noFill/>
                <a:prstDash val="solid"/>
              </a:ln>
            </c:spPr>
          </c:dPt>
          <c:dPt>
            <c:idx val="5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6"/>
            <c:spPr>
              <a:solidFill>
                <a:schemeClr val="bg1">
                  <a:lumMod val="85000"/>
                </a:schemeClr>
              </a:solidFill>
              <a:ln w="8294">
                <a:solidFill>
                  <a:schemeClr val="bg1">
                    <a:lumMod val="65000"/>
                  </a:schemeClr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9287699605829834E-3"/>
                  <c:y val="-3.233856430256138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2376592097457194E-3"/>
                  <c:y val="-4.452068597923253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6.2810408761661404E-3"/>
                  <c:y val="8.7456931717566828E-4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9.6600306911435747E-3"/>
                  <c:y val="-4.756447907357501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8517524355537367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7.3180009350155232E-3"/>
                  <c:y val="1.4836754010093163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4.9750729891441551E-3"/>
                  <c:y val="-1.0692539371255303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Mode val="edge"/>
                  <c:yMode val="edge"/>
                  <c:x val="0.49030470914127994"/>
                  <c:y val="3.1982942430704125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Mode val="edge"/>
                  <c:yMode val="edge"/>
                  <c:x val="0.34349030470914138"/>
                  <c:y val="0.31130063965885557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Mode val="edge"/>
                  <c:yMode val="edge"/>
                  <c:x val="0.40443213296398894"/>
                  <c:y val="0.23667377398720682"/>
                </c:manualLayout>
              </c:layout>
              <c:dLblPos val="outEnd"/>
              <c:showVal val="1"/>
            </c:dLbl>
            <c:dLbl>
              <c:idx val="22"/>
              <c:dLblPos val="outEnd"/>
              <c:showVal val="1"/>
            </c:dLbl>
            <c:dLbl>
              <c:idx val="23"/>
              <c:dLblPos val="outEnd"/>
              <c:showVal val="1"/>
            </c:dLbl>
            <c:spPr>
              <a:noFill/>
              <a:ln w="16588">
                <a:noFill/>
              </a:ln>
            </c:spPr>
            <c:txPr>
              <a:bodyPr/>
              <a:lstStyle/>
              <a:p>
                <a:pPr>
                  <a:defRPr sz="1000" b="1"/>
                </a:pPr>
                <a:endParaRPr lang="es-C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Intendente</c:v>
                </c:pt>
                <c:pt idx="1">
                  <c:v>Presidente de la República</c:v>
                </c:pt>
                <c:pt idx="2">
                  <c:v>Alcalde de Santiago</c:v>
                </c:pt>
                <c:pt idx="3">
                  <c:v>Ministro del interior</c:v>
                </c:pt>
                <c:pt idx="4">
                  <c:v>Consejo Regional</c:v>
                </c:pt>
                <c:pt idx="5">
                  <c:v>Otro.- Especificar</c:v>
                </c:pt>
                <c:pt idx="6">
                  <c:v>No sabe / No contesta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0.35757851433546073</c:v>
                </c:pt>
                <c:pt idx="1">
                  <c:v>0.22955756645426681</c:v>
                </c:pt>
                <c:pt idx="2">
                  <c:v>0.18836696957711868</c:v>
                </c:pt>
                <c:pt idx="3">
                  <c:v>2.9877437889325811E-2</c:v>
                </c:pt>
                <c:pt idx="4">
                  <c:v>5.2946946250842127E-3</c:v>
                </c:pt>
                <c:pt idx="5">
                  <c:v>1.5218226148734939E-2</c:v>
                </c:pt>
                <c:pt idx="6">
                  <c:v>0.17410659097001355</c:v>
                </c:pt>
              </c:numCache>
            </c:numRef>
          </c:val>
        </c:ser>
        <c:dLbls>
          <c:showVal val="1"/>
        </c:dLbls>
        <c:gapWidth val="50"/>
        <c:overlap val="100"/>
        <c:axId val="257468672"/>
        <c:axId val="257482752"/>
      </c:barChart>
      <c:catAx>
        <c:axId val="257468672"/>
        <c:scaling>
          <c:orientation val="maxMin"/>
        </c:scaling>
        <c:axPos val="l"/>
        <c:numFmt formatCode="General" sourceLinked="1"/>
        <c:tickLblPos val="nextTo"/>
        <c:spPr>
          <a:noFill/>
          <a:ln w="829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/>
            </a:pPr>
            <a:endParaRPr lang="es-CL"/>
          </a:p>
        </c:txPr>
        <c:crossAx val="257482752"/>
        <c:crosses val="autoZero"/>
        <c:lblAlgn val="ctr"/>
        <c:lblOffset val="100"/>
        <c:tickLblSkip val="1"/>
        <c:tickMarkSkip val="1"/>
      </c:catAx>
      <c:valAx>
        <c:axId val="257482752"/>
        <c:scaling>
          <c:orientation val="minMax"/>
          <c:max val="0.5"/>
          <c:min val="0"/>
        </c:scaling>
        <c:delete val="1"/>
        <c:axPos val="t"/>
        <c:numFmt formatCode="0%" sourceLinked="1"/>
        <c:tickLblPos val="none"/>
        <c:crossAx val="257468672"/>
        <c:crosses val="autoZero"/>
        <c:crossBetween val="between"/>
        <c:majorUnit val="0.2"/>
      </c:valAx>
      <c:spPr>
        <a:noFill/>
        <a:ln w="165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L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4602882369017792"/>
          <c:w val="0.95216907675194651"/>
          <c:h val="0.6097466520301067"/>
        </c:manualLayout>
      </c:layout>
      <c:barChart>
        <c:barDir val="col"/>
        <c:grouping val="clustered"/>
        <c:ser>
          <c:idx val="4"/>
          <c:order val="0"/>
          <c:tx>
            <c:strRef>
              <c:f>Sheet1!$A$3</c:f>
              <c:strCache>
                <c:ptCount val="1"/>
                <c:pt idx="0">
                  <c:v>%2013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 w="9361">
              <a:noFill/>
              <a:prstDash val="solid"/>
            </a:ln>
          </c:spPr>
          <c:dLbls>
            <c:dLbl>
              <c:idx val="0"/>
              <c:layout>
                <c:manualLayout>
                  <c:x val="-1.034385161867037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5515777428005381E-2"/>
                  <c:y val="0"/>
                </c:manualLayout>
              </c:layout>
              <c:showVal val="1"/>
            </c:dLbl>
            <c:spPr>
              <a:solidFill>
                <a:sysClr val="window" lastClr="FFFFFF"/>
              </a:solidFill>
              <a:ln>
                <a:solidFill>
                  <a:srgbClr val="9BBB59">
                    <a:lumMod val="40000"/>
                    <a:lumOff val="60000"/>
                  </a:srgbClr>
                </a:solidFill>
              </a:ln>
            </c:spPr>
            <c:txPr>
              <a:bodyPr/>
              <a:lstStyle/>
              <a:p>
                <a:pPr algn="ctr">
                  <a:defRPr lang="es-CL" sz="8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Intendencia</c:v>
                </c:pt>
                <c:pt idx="1">
                  <c:v>Gobierno Regional de Santiago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0.58000000000000007</c:v>
                </c:pt>
                <c:pt idx="1">
                  <c:v>0.30000000000000032</c:v>
                </c:pt>
              </c:numCache>
            </c:numRef>
          </c:val>
        </c:ser>
        <c:ser>
          <c:idx val="5"/>
          <c:order val="1"/>
          <c:tx>
            <c:strRef>
              <c:f>Sheet1!$A$2</c:f>
              <c:strCache>
                <c:ptCount val="1"/>
                <c:pt idx="0">
                  <c:v>%2014</c:v>
                </c:pt>
              </c:strCache>
            </c:strRef>
          </c:tx>
          <c:spPr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c:spPr>
          <c:dLbls>
            <c:dLbl>
              <c:idx val="7"/>
              <c:tx>
                <c:rich>
                  <a:bodyPr/>
                  <a:lstStyle/>
                  <a:p>
                    <a:r>
                      <a:rPr sz="900"/>
                      <a:t>A</a:t>
                    </a:r>
                    <a:r>
                      <a:t>gregar texto</a:t>
                    </a:r>
                  </a:p>
                </c:rich>
              </c:tx>
              <c:dLblPos val="outEnd"/>
            </c:dLbl>
            <c:dLbl>
              <c:idx val="9"/>
              <c:tx>
                <c:rich>
                  <a:bodyPr/>
                  <a:lstStyle/>
                  <a:p>
                    <a:r>
                      <a:rPr sz="900"/>
                      <a:t>A</a:t>
                    </a:r>
                    <a:r>
                      <a:t>gregar texto</a:t>
                    </a:r>
                  </a:p>
                </c:rich>
              </c:tx>
              <c:dLblPos val="outEnd"/>
            </c:dLbl>
            <c:spPr>
              <a:solidFill>
                <a:sysClr val="window" lastClr="FFFFFF"/>
              </a:solidFill>
              <a:ln w="18721">
                <a:solidFill>
                  <a:srgbClr val="92D050"/>
                </a:solidFill>
              </a:ln>
            </c:spPr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Sheet1!$B$1:$C$1</c:f>
              <c:strCache>
                <c:ptCount val="2"/>
                <c:pt idx="0">
                  <c:v>Intendencia</c:v>
                </c:pt>
                <c:pt idx="1">
                  <c:v>Gobierno Regional de Santiago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0.45393890357922551</c:v>
                </c:pt>
                <c:pt idx="1">
                  <c:v>0.2502787162150884</c:v>
                </c:pt>
              </c:numCache>
            </c:numRef>
          </c:val>
        </c:ser>
        <c:dLbls>
          <c:showVal val="1"/>
        </c:dLbls>
        <c:gapWidth val="250"/>
        <c:overlap val="-12"/>
        <c:axId val="257447808"/>
        <c:axId val="257449344"/>
      </c:barChart>
      <c:catAx>
        <c:axId val="257447808"/>
        <c:scaling>
          <c:orientation val="minMax"/>
        </c:scaling>
        <c:axPos val="b"/>
        <c:numFmt formatCode="General" sourceLinked="1"/>
        <c:tickLblPos val="low"/>
        <c:spPr>
          <a:ln w="9361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257449344"/>
        <c:crosses val="autoZero"/>
        <c:auto val="1"/>
        <c:lblAlgn val="ctr"/>
        <c:lblOffset val="500"/>
        <c:tickLblSkip val="1"/>
        <c:tickMarkSkip val="1"/>
      </c:catAx>
      <c:valAx>
        <c:axId val="257449344"/>
        <c:scaling>
          <c:orientation val="minMax"/>
          <c:max val="1"/>
          <c:min val="0"/>
        </c:scaling>
        <c:delete val="1"/>
        <c:axPos val="l"/>
        <c:numFmt formatCode="0%" sourceLinked="0"/>
        <c:tickLblPos val="none"/>
        <c:crossAx val="257447808"/>
        <c:crosses val="autoZero"/>
        <c:crossBetween val="between"/>
        <c:majorUnit val="0.5"/>
        <c:minorUnit val="0.5"/>
      </c:valAx>
      <c:spPr>
        <a:noFill/>
        <a:ln w="18721">
          <a:noFill/>
        </a:ln>
      </c:spPr>
    </c:plotArea>
    <c:legend>
      <c:legendPos val="t"/>
      <c:layout>
        <c:manualLayout>
          <c:xMode val="edge"/>
          <c:yMode val="edge"/>
          <c:x val="8.6548716894075187E-2"/>
          <c:y val="7.9875218556208424E-2"/>
          <c:w val="0.84759026944919358"/>
          <c:h val="0.1323853130228054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10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L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3641855810865153"/>
          <c:w val="0.99245329480829458"/>
          <c:h val="0.69437570724499464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Sheet1!$B$1:$C$1</c:f>
              <c:strCache>
                <c:ptCount val="2"/>
                <c:pt idx="0">
                  <c:v>Intendencia</c:v>
                </c:pt>
                <c:pt idx="1">
                  <c:v>Gobierno Regional
 de Santiago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-21.829051296660843</c:v>
                </c:pt>
                <c:pt idx="1">
                  <c:v>-34.278604683098344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>
                <c:manualLayout>
                  <c:x val="-5.5341865425225672E-17"/>
                  <c:y val="9.2208752483827885E-2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Sheet1!$B$1:$C$1</c:f>
              <c:strCache>
                <c:ptCount val="2"/>
                <c:pt idx="0">
                  <c:v>Intendencia</c:v>
                </c:pt>
                <c:pt idx="1">
                  <c:v>Gobierno Regional
 de Santiago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37.051394992147145</c:v>
                </c:pt>
                <c:pt idx="1">
                  <c:v>26.863310447525489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delete val="1"/>
          </c:dLbls>
          <c:cat>
            <c:strRef>
              <c:f>Sheet1!$B$1:$C$1</c:f>
              <c:strCache>
                <c:ptCount val="2"/>
                <c:pt idx="0">
                  <c:v>Intendencia</c:v>
                </c:pt>
                <c:pt idx="1">
                  <c:v>Gobierno Regional
 de Santiago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gapWidth val="450"/>
        <c:overlap val="100"/>
        <c:axId val="257833600"/>
        <c:axId val="257847680"/>
      </c:barChart>
      <c:lineChart>
        <c:grouping val="stacked"/>
        <c:ser>
          <c:idx val="3"/>
          <c:order val="3"/>
          <c:tx>
            <c:strRef>
              <c:f>Sheet1!$A$5</c:f>
              <c:strCache>
                <c:ptCount val="1"/>
                <c:pt idx="0">
                  <c:v>% Eval. Neta (6 Y 7) - 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5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Sheet1!$B$1:$C$1</c:f>
              <c:strCache>
                <c:ptCount val="2"/>
                <c:pt idx="0">
                  <c:v>Intendencia</c:v>
                </c:pt>
                <c:pt idx="1">
                  <c:v>Gobierno Regional
 de Santiago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15.222343695486316</c:v>
                </c:pt>
                <c:pt idx="1">
                  <c:v>-7.4152942355729081</c:v>
                </c:pt>
              </c:numCache>
            </c:numRef>
          </c:val>
          <c:smooth val="1"/>
        </c:ser>
        <c:marker val="1"/>
        <c:axId val="257833600"/>
        <c:axId val="257847680"/>
      </c:lineChart>
      <c:catAx>
        <c:axId val="25783360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2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57847680"/>
        <c:crosses val="autoZero"/>
        <c:auto val="1"/>
        <c:lblAlgn val="ctr"/>
        <c:lblOffset val="0"/>
        <c:tickLblSkip val="1"/>
        <c:tickMarkSkip val="1"/>
      </c:catAx>
      <c:valAx>
        <c:axId val="257847680"/>
        <c:scaling>
          <c:orientation val="minMax"/>
          <c:max val="100"/>
          <c:min val="-80"/>
        </c:scaling>
        <c:delete val="1"/>
        <c:axPos val="l"/>
        <c:numFmt formatCode="0" sourceLinked="1"/>
        <c:tickLblPos val="none"/>
        <c:crossAx val="25783360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10266272238408128"/>
          <c:y val="0"/>
          <c:w val="0.89733727761591997"/>
          <c:h val="9.7533598006288968E-2"/>
        </c:manualLayout>
      </c:layout>
      <c:txPr>
        <a:bodyPr/>
        <a:lstStyle/>
        <a:p>
          <a:pPr>
            <a:defRPr lang="es-CL"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46821668340706124"/>
          <c:y val="3.1494516482295842E-2"/>
          <c:w val="0.49568160227095243"/>
          <c:h val="0.93176972281450265"/>
        </c:manualLayout>
      </c:layout>
      <c:barChart>
        <c:barDir val="bar"/>
        <c:grouping val="clustered"/>
        <c:ser>
          <c:idx val="7"/>
          <c:order val="0"/>
          <c:spPr>
            <a:gradFill flip="none" rotWithShape="1">
              <a:gsLst>
                <a:gs pos="0">
                  <a:srgbClr val="9BBB59">
                    <a:shade val="30000"/>
                    <a:satMod val="115000"/>
                  </a:srgbClr>
                </a:gs>
                <a:gs pos="50000">
                  <a:srgbClr val="9BBB59">
                    <a:shade val="67500"/>
                    <a:satMod val="115000"/>
                  </a:srgbClr>
                </a:gs>
                <a:gs pos="100000">
                  <a:srgbClr val="9BBB59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8294">
              <a:noFill/>
              <a:prstDash val="solid"/>
            </a:ln>
          </c:spPr>
          <c:dLbls>
            <c:spPr>
              <a:noFill/>
              <a:ln w="16588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dLblPos val="outEnd"/>
            <c:showVal val="1"/>
          </c:dLbls>
          <c:cat>
            <c:strRef>
              <c:f>Sheet1!$A$2:$A$7</c:f>
              <c:strCache>
                <c:ptCount val="6"/>
                <c:pt idx="0">
                  <c:v>Administración del territorio</c:v>
                </c:pt>
                <c:pt idx="1">
                  <c:v>Entrega de apoyo a la ciudadania</c:v>
                </c:pt>
                <c:pt idx="2">
                  <c:v>Orden y seguridad publica</c:v>
                </c:pt>
                <c:pt idx="3">
                  <c:v>Manejo recursos economicos </c:v>
                </c:pt>
                <c:pt idx="4">
                  <c:v>Realización de mejoras</c:v>
                </c:pt>
                <c:pt idx="5">
                  <c:v>No sabe / No responde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0.4569532688923798</c:v>
                </c:pt>
                <c:pt idx="1">
                  <c:v>0.20318606966713673</c:v>
                </c:pt>
                <c:pt idx="2">
                  <c:v>0.18279830536608807</c:v>
                </c:pt>
                <c:pt idx="3">
                  <c:v>0.112769300298547</c:v>
                </c:pt>
                <c:pt idx="4">
                  <c:v>0.10216693275479492</c:v>
                </c:pt>
                <c:pt idx="5">
                  <c:v>0.24530284839679178</c:v>
                </c:pt>
              </c:numCache>
            </c:numRef>
          </c:val>
        </c:ser>
        <c:dLbls>
          <c:showVal val="1"/>
        </c:dLbls>
        <c:gapWidth val="50"/>
        <c:overlap val="100"/>
        <c:axId val="259850240"/>
        <c:axId val="259851776"/>
      </c:barChart>
      <c:catAx>
        <c:axId val="259850240"/>
        <c:scaling>
          <c:orientation val="maxMin"/>
        </c:scaling>
        <c:axPos val="l"/>
        <c:numFmt formatCode="General" sourceLinked="1"/>
        <c:tickLblPos val="nextTo"/>
        <c:spPr>
          <a:noFill/>
          <a:ln w="829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/>
            </a:pPr>
            <a:endParaRPr lang="es-CL"/>
          </a:p>
        </c:txPr>
        <c:crossAx val="259851776"/>
        <c:crosses val="autoZero"/>
        <c:lblAlgn val="ctr"/>
        <c:lblOffset val="100"/>
        <c:tickLblSkip val="1"/>
        <c:tickMarkSkip val="1"/>
      </c:catAx>
      <c:valAx>
        <c:axId val="259851776"/>
        <c:scaling>
          <c:orientation val="minMax"/>
          <c:max val="0.5"/>
          <c:min val="0"/>
        </c:scaling>
        <c:delete val="1"/>
        <c:axPos val="t"/>
        <c:numFmt formatCode="0%" sourceLinked="1"/>
        <c:tickLblPos val="none"/>
        <c:crossAx val="259850240"/>
        <c:crosses val="autoZero"/>
        <c:crossBetween val="between"/>
        <c:majorUnit val="0.2"/>
      </c:valAx>
      <c:spPr>
        <a:noFill/>
        <a:ln w="165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L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7724573812786507"/>
          <c:w val="0.99245329480829458"/>
          <c:h val="0.65479849289183634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Sheet1!$B$1:$E$1</c:f>
              <c:strCache>
                <c:ptCount val="4"/>
                <c:pt idx="0">
                  <c:v>… en el Barrio</c:v>
                </c:pt>
                <c:pt idx="1">
                  <c:v>… en la Comuna</c:v>
                </c:pt>
                <c:pt idx="2">
                  <c:v>… en la Ciudad</c:v>
                </c:pt>
                <c:pt idx="3">
                  <c:v>… en la RM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-22.23805069279209</c:v>
                </c:pt>
                <c:pt idx="1">
                  <c:v>-27.317208026117331</c:v>
                </c:pt>
                <c:pt idx="2">
                  <c:v>-38.204878836149938</c:v>
                </c:pt>
                <c:pt idx="3">
                  <c:v>-38.713435941586013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… en el Barrio</c:v>
                </c:pt>
                <c:pt idx="1">
                  <c:v>… en la Comuna</c:v>
                </c:pt>
                <c:pt idx="2">
                  <c:v>… en la Ciudad</c:v>
                </c:pt>
                <c:pt idx="3">
                  <c:v>… en la RM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47.71193392827093</c:v>
                </c:pt>
                <c:pt idx="1">
                  <c:v>38.559708988980383</c:v>
                </c:pt>
                <c:pt idx="2">
                  <c:v>27.169760298280053</c:v>
                </c:pt>
                <c:pt idx="3">
                  <c:v>25.765317114813612</c:v>
                </c:pt>
              </c:numCache>
            </c:numRef>
          </c:val>
        </c:ser>
        <c:dLbls>
          <c:showVal val="1"/>
        </c:dLbls>
        <c:gapWidth val="244"/>
        <c:overlap val="100"/>
        <c:axId val="275912192"/>
        <c:axId val="275913728"/>
      </c:barChart>
      <c:lineChart>
        <c:grouping val="standard"/>
        <c:ser>
          <c:idx val="2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noFill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CL" sz="10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… en el Barrio</c:v>
                </c:pt>
                <c:pt idx="1">
                  <c:v>… en la Comuna</c:v>
                </c:pt>
                <c:pt idx="2">
                  <c:v>… en la Ciudad</c:v>
                </c:pt>
                <c:pt idx="3">
                  <c:v>… en la RM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25.473883235478628</c:v>
                </c:pt>
                <c:pt idx="1">
                  <c:v>11.242500962863083</c:v>
                </c:pt>
                <c:pt idx="2">
                  <c:v>-11.035118537869714</c:v>
                </c:pt>
                <c:pt idx="3">
                  <c:v>-12.948118826772047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% Eval. Neta 2013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dPt>
            <c:idx val="2"/>
            <c:marker>
              <c:spPr>
                <a:noFill/>
                <a:ln>
                  <a:noFill/>
                </a:ln>
              </c:spPr>
            </c:marker>
          </c:dPt>
          <c:dLbls>
            <c:dLbl>
              <c:idx val="2"/>
              <c:delete val="1"/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 algn="ctr">
                  <a:defRPr lang="es-CL" sz="10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l"/>
            <c:showVal val="1"/>
          </c:dLbls>
          <c:cat>
            <c:strRef>
              <c:f>Sheet1!$B$1:$E$1</c:f>
              <c:strCache>
                <c:ptCount val="4"/>
                <c:pt idx="0">
                  <c:v>… en el Barrio</c:v>
                </c:pt>
                <c:pt idx="1">
                  <c:v>… en la Comuna</c:v>
                </c:pt>
                <c:pt idx="2">
                  <c:v>… en la Ciudad</c:v>
                </c:pt>
                <c:pt idx="3">
                  <c:v>… en la RM</c:v>
                </c:pt>
              </c:strCache>
            </c:strRef>
          </c:cat>
          <c:val>
            <c:numRef>
              <c:f>Sheet1!$B$6:$E$6</c:f>
              <c:numCache>
                <c:formatCode>0</c:formatCode>
                <c:ptCount val="4"/>
                <c:pt idx="0">
                  <c:v>15.051683176969776</c:v>
                </c:pt>
                <c:pt idx="1">
                  <c:v>4.515098488966979</c:v>
                </c:pt>
                <c:pt idx="3">
                  <c:v>-27.815048937596902</c:v>
                </c:pt>
              </c:numCache>
            </c:numRef>
          </c:val>
        </c:ser>
        <c:marker val="1"/>
        <c:axId val="275912192"/>
        <c:axId val="275913728"/>
      </c:lineChart>
      <c:catAx>
        <c:axId val="27591219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2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75913728"/>
        <c:crosses val="autoZero"/>
        <c:auto val="1"/>
        <c:lblAlgn val="ctr"/>
        <c:lblOffset val="0"/>
        <c:tickLblSkip val="1"/>
        <c:tickMarkSkip val="1"/>
      </c:catAx>
      <c:valAx>
        <c:axId val="275913728"/>
        <c:scaling>
          <c:orientation val="minMax"/>
        </c:scaling>
        <c:delete val="1"/>
        <c:axPos val="l"/>
        <c:numFmt formatCode="0" sourceLinked="1"/>
        <c:tickLblPos val="none"/>
        <c:crossAx val="27591219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9.1392807036848531E-2"/>
          <c:y val="2.3515905640114212E-2"/>
          <c:w val="0.89999997134460363"/>
          <c:h val="9.6242975728548549E-2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3720605193288521"/>
          <c:w val="0.99245329480829458"/>
          <c:h val="0.78299451511080465"/>
        </c:manualLayout>
      </c:layout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0.00</c:formatCode>
                <c:ptCount val="1"/>
                <c:pt idx="0">
                  <c:v>85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FF0000"/>
            </a:solidFill>
            <a:ln w="23373">
              <a:noFill/>
            </a:ln>
          </c:spPr>
          <c:dLbls>
            <c:dLbl>
              <c:idx val="3"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0.00</c:formatCode>
                <c:ptCount val="1"/>
                <c:pt idx="0">
                  <c:v>-5</c:v>
                </c:pt>
              </c:numCache>
            </c:numRef>
          </c:val>
        </c:ser>
        <c:dLbls>
          <c:showVal val="1"/>
        </c:dLbls>
        <c:gapWidth val="450"/>
        <c:overlap val="100"/>
        <c:axId val="209891712"/>
        <c:axId val="21678758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5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0.00</c:formatCode>
                <c:ptCount val="1"/>
                <c:pt idx="0">
                  <c:v>80</c:v>
                </c:pt>
              </c:numCache>
            </c:numRef>
          </c:val>
        </c:ser>
        <c:marker val="1"/>
        <c:axId val="209891712"/>
        <c:axId val="216787584"/>
      </c:lineChart>
      <c:catAx>
        <c:axId val="20989171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16787584"/>
        <c:crosses val="autoZero"/>
        <c:auto val="1"/>
        <c:lblAlgn val="ctr"/>
        <c:lblOffset val="0"/>
        <c:tickLblSkip val="1"/>
        <c:tickMarkSkip val="1"/>
      </c:catAx>
      <c:valAx>
        <c:axId val="216787584"/>
        <c:scaling>
          <c:orientation val="minMax"/>
        </c:scaling>
        <c:delete val="1"/>
        <c:axPos val="l"/>
        <c:numFmt formatCode="0.00" sourceLinked="1"/>
        <c:tickLblPos val="none"/>
        <c:crossAx val="20989171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758353222481937"/>
          <c:w val="0.99245329480829458"/>
          <c:h val="0.52142265841014079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Calidad de vida
 en el barrio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-22.23805069279209</c:v>
                </c:pt>
                <c:pt idx="1">
                  <c:v>-20.091966321098244</c:v>
                </c:pt>
                <c:pt idx="2">
                  <c:v>-23.516096183120759</c:v>
                </c:pt>
                <c:pt idx="3">
                  <c:v>-26.493712139995054</c:v>
                </c:pt>
                <c:pt idx="4">
                  <c:v>-21.105182899469483</c:v>
                </c:pt>
                <c:pt idx="5">
                  <c:v>-22.853647376296699</c:v>
                </c:pt>
                <c:pt idx="6">
                  <c:v>-25.639719430654431</c:v>
                </c:pt>
                <c:pt idx="7">
                  <c:v>-18.014288503233455</c:v>
                </c:pt>
                <c:pt idx="8">
                  <c:v>-19.331154257859957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Calidad de vida
 en el barrio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47.711933928271016</c:v>
                </c:pt>
                <c:pt idx="1">
                  <c:v>49.163484297922004</c:v>
                </c:pt>
                <c:pt idx="2">
                  <c:v>46.84750034477053</c:v>
                </c:pt>
                <c:pt idx="3">
                  <c:v>55.60323977989772</c:v>
                </c:pt>
                <c:pt idx="4">
                  <c:v>42.963189451059776</c:v>
                </c:pt>
                <c:pt idx="5">
                  <c:v>46.832696396420239</c:v>
                </c:pt>
                <c:pt idx="6">
                  <c:v>47.802830393658475</c:v>
                </c:pt>
                <c:pt idx="7">
                  <c:v>51.591167783777394</c:v>
                </c:pt>
                <c:pt idx="8">
                  <c:v>43.10299050575771</c:v>
                </c:pt>
              </c:numCache>
            </c:numRef>
          </c:val>
        </c:ser>
        <c:dLbls>
          <c:showVal val="1"/>
        </c:dLbls>
        <c:overlap val="100"/>
        <c:axId val="261023616"/>
        <c:axId val="26102515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Sheet1!$B$1:$J$1</c:f>
              <c:strCache>
                <c:ptCount val="9"/>
                <c:pt idx="0">
                  <c:v>Calidad de vida
 en el barrio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25.473883235478628</c:v>
                </c:pt>
                <c:pt idx="1">
                  <c:v>29.071517976823806</c:v>
                </c:pt>
                <c:pt idx="2">
                  <c:v>23.33140416164991</c:v>
                </c:pt>
                <c:pt idx="3">
                  <c:v>29.109527639902456</c:v>
                </c:pt>
                <c:pt idx="4">
                  <c:v>21.858006551590289</c:v>
                </c:pt>
                <c:pt idx="5">
                  <c:v>23.979049020123359</c:v>
                </c:pt>
                <c:pt idx="6">
                  <c:v>22.16311096300409</c:v>
                </c:pt>
                <c:pt idx="7">
                  <c:v>33.576879280544091</c:v>
                </c:pt>
                <c:pt idx="8">
                  <c:v>23.771836247897888</c:v>
                </c:pt>
              </c:numCache>
            </c:numRef>
          </c:val>
        </c:ser>
        <c:marker val="1"/>
        <c:axId val="261023616"/>
        <c:axId val="261025152"/>
      </c:lineChart>
      <c:catAx>
        <c:axId val="26102361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61025152"/>
        <c:crosses val="autoZero"/>
        <c:auto val="1"/>
        <c:lblAlgn val="ctr"/>
        <c:lblOffset val="200"/>
        <c:tickLblSkip val="1"/>
        <c:tickMarkSkip val="1"/>
      </c:catAx>
      <c:valAx>
        <c:axId val="261025152"/>
        <c:scaling>
          <c:orientation val="minMax"/>
        </c:scaling>
        <c:delete val="1"/>
        <c:axPos val="l"/>
        <c:numFmt formatCode="0" sourceLinked="1"/>
        <c:tickLblPos val="none"/>
        <c:crossAx val="26102361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08"/>
          <c:y val="3.798741479938831E-2"/>
          <c:w val="0.50127212491923556"/>
          <c:h val="9.162407415023868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8308853338489608E-2"/>
          <c:w val="0.99245329480829458"/>
          <c:h val="0.6135073594881829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Calidad de vida
en la comuna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-27.317208026117331</c:v>
                </c:pt>
                <c:pt idx="1">
                  <c:v>-25.300992359708825</c:v>
                </c:pt>
                <c:pt idx="2">
                  <c:v>-28.517913540760887</c:v>
                </c:pt>
                <c:pt idx="3">
                  <c:v>-27.209083654045919</c:v>
                </c:pt>
                <c:pt idx="4">
                  <c:v>-27.568026405531118</c:v>
                </c:pt>
                <c:pt idx="5">
                  <c:v>-25.661310393489018</c:v>
                </c:pt>
                <c:pt idx="6">
                  <c:v>-30.133756795512635</c:v>
                </c:pt>
                <c:pt idx="7">
                  <c:v>-27.405654124820678</c:v>
                </c:pt>
                <c:pt idx="8">
                  <c:v>-25.190669392261729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Calidad de vida
en la comuna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38.559708988980383</c:v>
                </c:pt>
                <c:pt idx="1">
                  <c:v>38.689119890338112</c:v>
                </c:pt>
                <c:pt idx="2">
                  <c:v>38.482641646679809</c:v>
                </c:pt>
                <c:pt idx="3">
                  <c:v>50.823851215141993</c:v>
                </c:pt>
                <c:pt idx="4">
                  <c:v>39.010671815100864</c:v>
                </c:pt>
                <c:pt idx="5">
                  <c:v>35.847292006641894</c:v>
                </c:pt>
                <c:pt idx="6">
                  <c:v>37.415545016240245</c:v>
                </c:pt>
                <c:pt idx="7">
                  <c:v>36.179605266398504</c:v>
                </c:pt>
                <c:pt idx="8">
                  <c:v>38.343676239287269</c:v>
                </c:pt>
              </c:numCache>
            </c:numRef>
          </c:val>
        </c:ser>
        <c:dLbls>
          <c:showVal val="1"/>
        </c:dLbls>
        <c:overlap val="100"/>
        <c:axId val="101074816"/>
        <c:axId val="10107635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Sheet1!$B$1:$J$1</c:f>
              <c:strCache>
                <c:ptCount val="9"/>
                <c:pt idx="0">
                  <c:v>Calidad de vida
en la comuna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11.242500962863083</c:v>
                </c:pt>
                <c:pt idx="1">
                  <c:v>13.388127530629276</c:v>
                </c:pt>
                <c:pt idx="2">
                  <c:v>9.964728105918919</c:v>
                </c:pt>
                <c:pt idx="3">
                  <c:v>23.614767561096354</c:v>
                </c:pt>
                <c:pt idx="4">
                  <c:v>11.442645409569504</c:v>
                </c:pt>
                <c:pt idx="5">
                  <c:v>10.185981613153025</c:v>
                </c:pt>
                <c:pt idx="6">
                  <c:v>7.2817882207277229</c:v>
                </c:pt>
                <c:pt idx="7">
                  <c:v>8.7739511415777489</c:v>
                </c:pt>
                <c:pt idx="8">
                  <c:v>13.153006847025919</c:v>
                </c:pt>
              </c:numCache>
            </c:numRef>
          </c:val>
        </c:ser>
        <c:marker val="1"/>
        <c:axId val="101074816"/>
        <c:axId val="101076352"/>
      </c:lineChart>
      <c:catAx>
        <c:axId val="10107481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01076352"/>
        <c:crosses val="autoZero"/>
        <c:auto val="1"/>
        <c:lblAlgn val="ctr"/>
        <c:lblOffset val="200"/>
        <c:tickLblSkip val="1"/>
        <c:tickMarkSkip val="1"/>
      </c:catAx>
      <c:valAx>
        <c:axId val="101076352"/>
        <c:scaling>
          <c:orientation val="minMax"/>
        </c:scaling>
        <c:delete val="1"/>
        <c:axPos val="l"/>
        <c:numFmt formatCode="0" sourceLinked="1"/>
        <c:tickLblPos val="none"/>
        <c:crossAx val="10107481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2052542541371317"/>
          <c:w val="0.99245329480829458"/>
          <c:h val="0.44321497787048486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Calidad de vida
 en el barrio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-22.23805069279209</c:v>
                </c:pt>
                <c:pt idx="1">
                  <c:v>-32.827486668255794</c:v>
                </c:pt>
                <c:pt idx="2">
                  <c:v>-2.736667550026191</c:v>
                </c:pt>
                <c:pt idx="3">
                  <c:v>-7.4375981779591314</c:v>
                </c:pt>
                <c:pt idx="4">
                  <c:v>-26.245944073397165</c:v>
                </c:pt>
                <c:pt idx="5">
                  <c:v>-17.933852827254658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Calidad de vida
 en el barrio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47.711933928271016</c:v>
                </c:pt>
                <c:pt idx="1">
                  <c:v>24.105990691561239</c:v>
                </c:pt>
                <c:pt idx="2">
                  <c:v>77.690759377413258</c:v>
                </c:pt>
                <c:pt idx="3">
                  <c:v>64.543730408203814</c:v>
                </c:pt>
                <c:pt idx="4">
                  <c:v>50.326503387885509</c:v>
                </c:pt>
                <c:pt idx="5">
                  <c:v>50.065907858826364</c:v>
                </c:pt>
              </c:numCache>
            </c:numRef>
          </c:val>
        </c:ser>
        <c:dLbls>
          <c:showVal val="1"/>
        </c:dLbls>
        <c:overlap val="100"/>
        <c:axId val="125433728"/>
        <c:axId val="12543526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Calidad de vida
 en el barrio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25.473883235478628</c:v>
                </c:pt>
                <c:pt idx="1">
                  <c:v>-8.7214959766944489</c:v>
                </c:pt>
                <c:pt idx="2">
                  <c:v>74.954091827387202</c:v>
                </c:pt>
                <c:pt idx="3">
                  <c:v>57.106132230244683</c:v>
                </c:pt>
                <c:pt idx="4">
                  <c:v>24.080559314488163</c:v>
                </c:pt>
                <c:pt idx="5">
                  <c:v>32.132055031572186</c:v>
                </c:pt>
              </c:numCache>
            </c:numRef>
          </c:val>
        </c:ser>
        <c:marker val="1"/>
        <c:axId val="125433728"/>
        <c:axId val="125435264"/>
      </c:lineChart>
      <c:catAx>
        <c:axId val="12543372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25435264"/>
        <c:crosses val="autoZero"/>
        <c:auto val="1"/>
        <c:lblAlgn val="ctr"/>
        <c:lblOffset val="400"/>
        <c:tickLblSkip val="1"/>
        <c:tickMarkSkip val="1"/>
      </c:catAx>
      <c:valAx>
        <c:axId val="125435264"/>
        <c:scaling>
          <c:orientation val="minMax"/>
        </c:scaling>
        <c:delete val="1"/>
        <c:axPos val="l"/>
        <c:numFmt formatCode="0" sourceLinked="1"/>
        <c:tickLblPos val="none"/>
        <c:crossAx val="12543372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13"/>
          <c:y val="3.798741479938831E-2"/>
          <c:w val="0.50127212491923545"/>
          <c:h val="9.162407415023872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Calidad de vida
en la comuna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-27.317208026117331</c:v>
                </c:pt>
                <c:pt idx="1">
                  <c:v>-41.105625898535166</c:v>
                </c:pt>
                <c:pt idx="2">
                  <c:v>-4.1070980860327264</c:v>
                </c:pt>
                <c:pt idx="3">
                  <c:v>-12.097378099047068</c:v>
                </c:pt>
                <c:pt idx="4">
                  <c:v>-30.02643068038924</c:v>
                </c:pt>
                <c:pt idx="5">
                  <c:v>-23.501675211400531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Calidad de vida
en la comuna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38.559708988980383</c:v>
                </c:pt>
                <c:pt idx="1">
                  <c:v>20.185993538617886</c:v>
                </c:pt>
                <c:pt idx="2">
                  <c:v>66.517313323363766</c:v>
                </c:pt>
                <c:pt idx="3">
                  <c:v>60.787371227669929</c:v>
                </c:pt>
                <c:pt idx="4">
                  <c:v>41.670485194421062</c:v>
                </c:pt>
                <c:pt idx="5">
                  <c:v>35.150616180796845</c:v>
                </c:pt>
              </c:numCache>
            </c:numRef>
          </c:val>
        </c:ser>
        <c:dLbls>
          <c:showVal val="1"/>
        </c:dLbls>
        <c:overlap val="100"/>
        <c:axId val="155395968"/>
        <c:axId val="15539750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1"/>
              <c:layout>
                <c:manualLayout>
                  <c:x val="-2.0091026971076602E-2"/>
                  <c:y val="5.9270626302939493E-2"/>
                </c:manualLayout>
              </c:layout>
              <c:dLblPos val="r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Calidad de vida
en la comuna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11.242500962863083</c:v>
                </c:pt>
                <c:pt idx="1">
                  <c:v>-20.919632359916889</c:v>
                </c:pt>
                <c:pt idx="2">
                  <c:v>62.410215237331037</c:v>
                </c:pt>
                <c:pt idx="3">
                  <c:v>48.689993128622859</c:v>
                </c:pt>
                <c:pt idx="4">
                  <c:v>11.644054514031627</c:v>
                </c:pt>
                <c:pt idx="5">
                  <c:v>11.648940969396318</c:v>
                </c:pt>
              </c:numCache>
            </c:numRef>
          </c:val>
        </c:ser>
        <c:marker val="1"/>
        <c:axId val="155395968"/>
        <c:axId val="155397504"/>
      </c:lineChart>
      <c:catAx>
        <c:axId val="15539596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55397504"/>
        <c:crosses val="autoZero"/>
        <c:auto val="1"/>
        <c:lblAlgn val="ctr"/>
        <c:lblOffset val="400"/>
        <c:tickLblSkip val="1"/>
        <c:tickMarkSkip val="1"/>
      </c:catAx>
      <c:valAx>
        <c:axId val="155397504"/>
        <c:scaling>
          <c:orientation val="minMax"/>
        </c:scaling>
        <c:delete val="1"/>
        <c:axPos val="l"/>
        <c:numFmt formatCode="0" sourceLinked="1"/>
        <c:tickLblPos val="none"/>
        <c:crossAx val="15539596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9259411093526371"/>
          <c:w val="0.99245329480829458"/>
          <c:h val="0.50466386972307087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dLbl>
              <c:idx val="4"/>
              <c:layout>
                <c:manualLayout>
                  <c:x val="1.4946550194987961E-3"/>
                  <c:y val="-2.2345051582760095E-2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Calidad de vida
 en la ciudad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-38.204878836150023</c:v>
                </c:pt>
                <c:pt idx="1">
                  <c:v>-39.703701184924135</c:v>
                </c:pt>
                <c:pt idx="2">
                  <c:v>-37.312293638233044</c:v>
                </c:pt>
                <c:pt idx="3">
                  <c:v>-32.224367278156492</c:v>
                </c:pt>
                <c:pt idx="4">
                  <c:v>-36.644993734109313</c:v>
                </c:pt>
                <c:pt idx="5">
                  <c:v>-32.704368381734554</c:v>
                </c:pt>
                <c:pt idx="6">
                  <c:v>-39.669069892601868</c:v>
                </c:pt>
                <c:pt idx="7">
                  <c:v>-42.522306354117212</c:v>
                </c:pt>
                <c:pt idx="8">
                  <c:v>-46.958852069701294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Calidad de vida
 en la ciudad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27.169760298280053</c:v>
                </c:pt>
                <c:pt idx="1">
                  <c:v>25.273050673755026</c:v>
                </c:pt>
                <c:pt idx="2">
                  <c:v>28.299297055576229</c:v>
                </c:pt>
                <c:pt idx="3">
                  <c:v>26.213044812305426</c:v>
                </c:pt>
                <c:pt idx="4">
                  <c:v>28.758871016859295</c:v>
                </c:pt>
                <c:pt idx="5">
                  <c:v>32.124971505287277</c:v>
                </c:pt>
                <c:pt idx="6">
                  <c:v>31.736300739699967</c:v>
                </c:pt>
                <c:pt idx="7">
                  <c:v>22.141166069180695</c:v>
                </c:pt>
                <c:pt idx="8">
                  <c:v>15.811232225634352</c:v>
                </c:pt>
              </c:numCache>
            </c:numRef>
          </c:val>
        </c:ser>
        <c:dLbls>
          <c:showVal val="1"/>
        </c:dLbls>
        <c:overlap val="100"/>
        <c:axId val="192748544"/>
        <c:axId val="192779008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Calidad de vida
 en la ciudad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-11.035118537869726</c:v>
                </c:pt>
                <c:pt idx="1">
                  <c:v>-14.430650511168874</c:v>
                </c:pt>
                <c:pt idx="2">
                  <c:v>-9.0129965826568608</c:v>
                </c:pt>
                <c:pt idx="3">
                  <c:v>-6.0113224658510891</c:v>
                </c:pt>
                <c:pt idx="4">
                  <c:v>-7.8861227172499895</c:v>
                </c:pt>
                <c:pt idx="5">
                  <c:v>-0.579396876447003</c:v>
                </c:pt>
                <c:pt idx="6">
                  <c:v>-7.9327691529019431</c:v>
                </c:pt>
                <c:pt idx="7">
                  <c:v>-20.381140284936489</c:v>
                </c:pt>
                <c:pt idx="8">
                  <c:v>-31.14761984406686</c:v>
                </c:pt>
              </c:numCache>
            </c:numRef>
          </c:val>
        </c:ser>
        <c:marker val="1"/>
        <c:axId val="192748544"/>
        <c:axId val="192779008"/>
      </c:lineChart>
      <c:catAx>
        <c:axId val="192748544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92779008"/>
        <c:crosses val="autoZero"/>
        <c:auto val="1"/>
        <c:lblAlgn val="ctr"/>
        <c:lblOffset val="100"/>
        <c:tickLblSkip val="1"/>
        <c:tickMarkSkip val="1"/>
      </c:catAx>
      <c:valAx>
        <c:axId val="192779008"/>
        <c:scaling>
          <c:orientation val="minMax"/>
        </c:scaling>
        <c:delete val="1"/>
        <c:axPos val="l"/>
        <c:numFmt formatCode="0" sourceLinked="1"/>
        <c:tickLblPos val="none"/>
        <c:crossAx val="192748544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13"/>
          <c:y val="3.798741479938831E-2"/>
          <c:w val="0.50127212491923545"/>
          <c:h val="9.162407415023872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8308853338489611E-2"/>
          <c:w val="0.99245329480829458"/>
          <c:h val="0.57280677531194357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Calidad de vida
en la R. Metropolitana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-38.713435941586013</c:v>
                </c:pt>
                <c:pt idx="1">
                  <c:v>-42.449696032140807</c:v>
                </c:pt>
                <c:pt idx="2">
                  <c:v>-36.488402097432044</c:v>
                </c:pt>
                <c:pt idx="3">
                  <c:v>-35.746481758091974</c:v>
                </c:pt>
                <c:pt idx="4">
                  <c:v>-33.258033344767313</c:v>
                </c:pt>
                <c:pt idx="5">
                  <c:v>-32.670133317023037</c:v>
                </c:pt>
                <c:pt idx="6">
                  <c:v>-43.697131589138181</c:v>
                </c:pt>
                <c:pt idx="7">
                  <c:v>-44.497339625093446</c:v>
                </c:pt>
                <c:pt idx="8">
                  <c:v>-42.815818807977081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Calidad de vida
en la R. Metropolitana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25.765317114813612</c:v>
                </c:pt>
                <c:pt idx="1">
                  <c:v>24.178201099026904</c:v>
                </c:pt>
                <c:pt idx="2">
                  <c:v>26.710483340968789</c:v>
                </c:pt>
                <c:pt idx="3">
                  <c:v>22.72091547586059</c:v>
                </c:pt>
                <c:pt idx="4">
                  <c:v>31.907198750540278</c:v>
                </c:pt>
                <c:pt idx="5">
                  <c:v>28.351614643217303</c:v>
                </c:pt>
                <c:pt idx="6">
                  <c:v>26.773220199299328</c:v>
                </c:pt>
                <c:pt idx="7">
                  <c:v>24.12892387635517</c:v>
                </c:pt>
                <c:pt idx="8">
                  <c:v>15.772848255786824</c:v>
                </c:pt>
              </c:numCache>
            </c:numRef>
          </c:val>
        </c:ser>
        <c:dLbls>
          <c:showVal val="1"/>
        </c:dLbls>
        <c:overlap val="100"/>
        <c:axId val="199318528"/>
        <c:axId val="19935718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Calidad de vida
en la R. Metropolitana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-12.94811882677203</c:v>
                </c:pt>
                <c:pt idx="1">
                  <c:v>-18.271494933113889</c:v>
                </c:pt>
                <c:pt idx="2">
                  <c:v>-9.7779187564632473</c:v>
                </c:pt>
                <c:pt idx="3">
                  <c:v>-13.025566282231772</c:v>
                </c:pt>
                <c:pt idx="4">
                  <c:v>-1.350834594226999</c:v>
                </c:pt>
                <c:pt idx="5">
                  <c:v>-4.318518673805392</c:v>
                </c:pt>
                <c:pt idx="6">
                  <c:v>-16.92391138983885</c:v>
                </c:pt>
                <c:pt idx="7">
                  <c:v>-20.368415748738126</c:v>
                </c:pt>
                <c:pt idx="8">
                  <c:v>-27.042970552190269</c:v>
                </c:pt>
              </c:numCache>
            </c:numRef>
          </c:val>
        </c:ser>
        <c:marker val="1"/>
        <c:axId val="199318528"/>
        <c:axId val="199357184"/>
      </c:lineChart>
      <c:catAx>
        <c:axId val="19931852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99357184"/>
        <c:crosses val="autoZero"/>
        <c:auto val="1"/>
        <c:lblAlgn val="ctr"/>
        <c:lblOffset val="200"/>
        <c:tickLblSkip val="1"/>
        <c:tickMarkSkip val="1"/>
      </c:catAx>
      <c:valAx>
        <c:axId val="199357184"/>
        <c:scaling>
          <c:orientation val="minMax"/>
        </c:scaling>
        <c:delete val="1"/>
        <c:axPos val="l"/>
        <c:numFmt formatCode="0" sourceLinked="1"/>
        <c:tickLblPos val="none"/>
        <c:crossAx val="19931852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2052542541371317"/>
          <c:w val="0.99245329480829458"/>
          <c:h val="0.44321497787048497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Calidad de vida
 en la ciudad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-38.204878836150023</c:v>
                </c:pt>
                <c:pt idx="1">
                  <c:v>-36.775816142324096</c:v>
                </c:pt>
                <c:pt idx="2">
                  <c:v>-40.051883298680679</c:v>
                </c:pt>
                <c:pt idx="3">
                  <c:v>-39.936073850956014</c:v>
                </c:pt>
                <c:pt idx="4">
                  <c:v>-34.03948731280029</c:v>
                </c:pt>
                <c:pt idx="5">
                  <c:v>-44.233819208180563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Calidad de vida
 en la ciudad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27.169760298280053</c:v>
                </c:pt>
                <c:pt idx="1">
                  <c:v>25.204689325410932</c:v>
                </c:pt>
                <c:pt idx="2">
                  <c:v>22.517605485143015</c:v>
                </c:pt>
                <c:pt idx="3">
                  <c:v>23.629115633585087</c:v>
                </c:pt>
                <c:pt idx="4">
                  <c:v>31.441221729488795</c:v>
                </c:pt>
                <c:pt idx="5">
                  <c:v>25.712308899476383</c:v>
                </c:pt>
              </c:numCache>
            </c:numRef>
          </c:val>
        </c:ser>
        <c:dLbls>
          <c:showVal val="1"/>
        </c:dLbls>
        <c:overlap val="100"/>
        <c:axId val="256977920"/>
        <c:axId val="25699609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Calidad de vida
 en la ciudad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-11.035118537869726</c:v>
                </c:pt>
                <c:pt idx="1">
                  <c:v>-11.571126816912784</c:v>
                </c:pt>
                <c:pt idx="2">
                  <c:v>-17.534277813537916</c:v>
                </c:pt>
                <c:pt idx="3">
                  <c:v>-16.30695821737093</c:v>
                </c:pt>
                <c:pt idx="4">
                  <c:v>-2.5982655833115187</c:v>
                </c:pt>
                <c:pt idx="5">
                  <c:v>-18.521510308704126</c:v>
                </c:pt>
              </c:numCache>
            </c:numRef>
          </c:val>
        </c:ser>
        <c:marker val="1"/>
        <c:axId val="256977920"/>
        <c:axId val="256996096"/>
      </c:lineChart>
      <c:catAx>
        <c:axId val="256977920"/>
        <c:scaling>
          <c:orientation val="minMax"/>
        </c:scaling>
        <c:axPos val="b"/>
        <c:majorGridlines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56996096"/>
        <c:crosses val="autoZero"/>
        <c:auto val="1"/>
        <c:lblAlgn val="ctr"/>
        <c:lblOffset val="400"/>
        <c:tickLblSkip val="1"/>
        <c:tickMarkSkip val="1"/>
      </c:catAx>
      <c:valAx>
        <c:axId val="256996096"/>
        <c:scaling>
          <c:orientation val="minMax"/>
        </c:scaling>
        <c:delete val="1"/>
        <c:axPos val="l"/>
        <c:numFmt formatCode="0" sourceLinked="1"/>
        <c:tickLblPos val="none"/>
        <c:crossAx val="25697792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35"/>
          <c:y val="3.798741479938831E-2"/>
          <c:w val="0.50127212491923501"/>
          <c:h val="9.162407415023875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Calidad de vida
en la R. Metropolitana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-38.713435941586013</c:v>
                </c:pt>
                <c:pt idx="1">
                  <c:v>-35.532992025126262</c:v>
                </c:pt>
                <c:pt idx="2">
                  <c:v>-35.793191896215617</c:v>
                </c:pt>
                <c:pt idx="3">
                  <c:v>-34.627969034350762</c:v>
                </c:pt>
                <c:pt idx="4">
                  <c:v>-39.651122941612194</c:v>
                </c:pt>
                <c:pt idx="5">
                  <c:v>-42.413173894654498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Calidad de vida
en la R. Metropolitana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25.765317114813612</c:v>
                </c:pt>
                <c:pt idx="1">
                  <c:v>26.466008391312112</c:v>
                </c:pt>
                <c:pt idx="2">
                  <c:v>22.517605485143015</c:v>
                </c:pt>
                <c:pt idx="3">
                  <c:v>24.592528261448521</c:v>
                </c:pt>
                <c:pt idx="4">
                  <c:v>29.031110398668435</c:v>
                </c:pt>
                <c:pt idx="5">
                  <c:v>22.163427582887689</c:v>
                </c:pt>
              </c:numCache>
            </c:numRef>
          </c:val>
        </c:ser>
        <c:dLbls>
          <c:showVal val="1"/>
        </c:dLbls>
        <c:overlap val="100"/>
        <c:axId val="257063936"/>
        <c:axId val="25706982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1"/>
              <c:layout>
                <c:manualLayout>
                  <c:x val="-2.0091026971076602E-2"/>
                  <c:y val="5.9270626302939493E-2"/>
                </c:manualLayout>
              </c:layout>
              <c:dLblPos val="r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Calidad de vida
en la R. Metropolitana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-12.94811882677203</c:v>
                </c:pt>
                <c:pt idx="1">
                  <c:v>-9.0669836338141501</c:v>
                </c:pt>
                <c:pt idx="2">
                  <c:v>-13.275586411072682</c:v>
                </c:pt>
                <c:pt idx="3">
                  <c:v>-10.035440772902302</c:v>
                </c:pt>
                <c:pt idx="4">
                  <c:v>-10.620012542943853</c:v>
                </c:pt>
                <c:pt idx="5">
                  <c:v>-20.249746311766518</c:v>
                </c:pt>
              </c:numCache>
            </c:numRef>
          </c:val>
        </c:ser>
        <c:marker val="1"/>
        <c:axId val="257063936"/>
        <c:axId val="257069824"/>
      </c:lineChart>
      <c:catAx>
        <c:axId val="25706393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57069824"/>
        <c:crosses val="autoZero"/>
        <c:auto val="1"/>
        <c:lblAlgn val="ctr"/>
        <c:lblOffset val="400"/>
        <c:tickLblSkip val="1"/>
        <c:tickMarkSkip val="1"/>
      </c:catAx>
      <c:valAx>
        <c:axId val="257069824"/>
        <c:scaling>
          <c:orientation val="minMax"/>
        </c:scaling>
        <c:delete val="1"/>
        <c:axPos val="l"/>
        <c:numFmt formatCode="0" sourceLinked="1"/>
        <c:tickLblPos val="none"/>
        <c:crossAx val="25706393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52356295566548E-3"/>
          <c:y val="0.17724573812786515"/>
          <c:w val="0.98422534108231741"/>
          <c:h val="0.65479849289183656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Sheet1!$B$1:$I$1</c:f>
              <c:strCache>
                <c:ptCount val="8"/>
                <c:pt idx="0">
                  <c:v>Turismo</c:v>
                </c:pt>
                <c:pt idx="1">
                  <c:v>Agua potable y Alcantarillado</c:v>
                </c:pt>
                <c:pt idx="2">
                  <c:v>Áreas verdes</c:v>
                </c:pt>
                <c:pt idx="3">
                  <c:v>Patrimonio cultural</c:v>
                </c:pt>
                <c:pt idx="4">
                  <c:v>Innovación y emprendimiento</c:v>
                </c:pt>
                <c:pt idx="5">
                  <c:v>Ciclovías</c:v>
                </c:pt>
                <c:pt idx="6">
                  <c:v>Colectores de aguas lluvias</c:v>
                </c:pt>
                <c:pt idx="7">
                  <c:v>Pavimentación de calles y veredas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-35.190536013089272</c:v>
                </c:pt>
                <c:pt idx="1">
                  <c:v>-37.916522469487347</c:v>
                </c:pt>
                <c:pt idx="2">
                  <c:v>-37.434637440818996</c:v>
                </c:pt>
                <c:pt idx="3">
                  <c:v>-38.748505235941344</c:v>
                </c:pt>
                <c:pt idx="4">
                  <c:v>-41.312860349967544</c:v>
                </c:pt>
                <c:pt idx="5">
                  <c:v>-48.113821904270495</c:v>
                </c:pt>
                <c:pt idx="6">
                  <c:v>-50.888417251914895</c:v>
                </c:pt>
                <c:pt idx="7">
                  <c:v>-51.473849848943495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Turismo</c:v>
                </c:pt>
                <c:pt idx="1">
                  <c:v>Agua potable y Alcantarillado</c:v>
                </c:pt>
                <c:pt idx="2">
                  <c:v>Áreas verdes</c:v>
                </c:pt>
                <c:pt idx="3">
                  <c:v>Patrimonio cultural</c:v>
                </c:pt>
                <c:pt idx="4">
                  <c:v>Innovación y emprendimiento</c:v>
                </c:pt>
                <c:pt idx="5">
                  <c:v>Ciclovías</c:v>
                </c:pt>
                <c:pt idx="6">
                  <c:v>Colectores de aguas lluvias</c:v>
                </c:pt>
                <c:pt idx="7">
                  <c:v>Pavimentación de calles y veredas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33.508677154674395</c:v>
                </c:pt>
                <c:pt idx="1">
                  <c:v>34.734316340993367</c:v>
                </c:pt>
                <c:pt idx="2">
                  <c:v>32.297423065478306</c:v>
                </c:pt>
                <c:pt idx="3">
                  <c:v>32.498898077872205</c:v>
                </c:pt>
                <c:pt idx="4">
                  <c:v>26.489350269323324</c:v>
                </c:pt>
                <c:pt idx="5">
                  <c:v>25.038069596926029</c:v>
                </c:pt>
                <c:pt idx="6">
                  <c:v>25.370738458853438</c:v>
                </c:pt>
                <c:pt idx="7">
                  <c:v>24.396529352541489</c:v>
                </c:pt>
              </c:numCache>
            </c:numRef>
          </c:val>
        </c:ser>
        <c:dLbls>
          <c:showVal val="1"/>
        </c:dLbls>
        <c:gapWidth val="244"/>
        <c:overlap val="100"/>
        <c:axId val="257010304"/>
        <c:axId val="257339776"/>
      </c:barChart>
      <c:lineChart>
        <c:grouping val="standard"/>
        <c:ser>
          <c:idx val="2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noFill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CL" sz="10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Turismo</c:v>
                </c:pt>
                <c:pt idx="1">
                  <c:v>Agua potable y Alcantarillado</c:v>
                </c:pt>
                <c:pt idx="2">
                  <c:v>Áreas verdes</c:v>
                </c:pt>
                <c:pt idx="3">
                  <c:v>Patrimonio cultural</c:v>
                </c:pt>
                <c:pt idx="4">
                  <c:v>Innovación y emprendimiento</c:v>
                </c:pt>
                <c:pt idx="5">
                  <c:v>Ciclovías</c:v>
                </c:pt>
                <c:pt idx="6">
                  <c:v>Colectores de aguas lluvias</c:v>
                </c:pt>
                <c:pt idx="7">
                  <c:v>Pavimentación de calles y veredas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-1.6818588584146639</c:v>
                </c:pt>
                <c:pt idx="1">
                  <c:v>-3.1822061284944283</c:v>
                </c:pt>
                <c:pt idx="2">
                  <c:v>-5.1372143753406885</c:v>
                </c:pt>
                <c:pt idx="3">
                  <c:v>-6.2496071580689474</c:v>
                </c:pt>
                <c:pt idx="4">
                  <c:v>-14.82351008064412</c:v>
                </c:pt>
                <c:pt idx="5">
                  <c:v>-23.075752307344487</c:v>
                </c:pt>
                <c:pt idx="6">
                  <c:v>-25.517678793061531</c:v>
                </c:pt>
                <c:pt idx="7">
                  <c:v>-27.077320496401985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% Eval. Neta 2013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dLbls>
            <c:spPr>
              <a:solidFill>
                <a:srgbClr val="00B050"/>
              </a:solidFill>
            </c:spPr>
            <c:txPr>
              <a:bodyPr/>
              <a:lstStyle/>
              <a:p>
                <a:pPr algn="ctr">
                  <a:defRPr lang="es-CL" sz="10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l"/>
            <c:showVal val="1"/>
          </c:dLbls>
          <c:cat>
            <c:strRef>
              <c:f>Sheet1!$B$1:$I$1</c:f>
              <c:strCache>
                <c:ptCount val="8"/>
                <c:pt idx="0">
                  <c:v>Turismo</c:v>
                </c:pt>
                <c:pt idx="1">
                  <c:v>Agua potable y Alcantarillado</c:v>
                </c:pt>
                <c:pt idx="2">
                  <c:v>Áreas verdes</c:v>
                </c:pt>
                <c:pt idx="3">
                  <c:v>Patrimonio cultural</c:v>
                </c:pt>
                <c:pt idx="4">
                  <c:v>Innovación y emprendimiento</c:v>
                </c:pt>
                <c:pt idx="5">
                  <c:v>Ciclovías</c:v>
                </c:pt>
                <c:pt idx="6">
                  <c:v>Colectores de aguas lluvias</c:v>
                </c:pt>
                <c:pt idx="7">
                  <c:v>Pavimentación de calles y veredas</c:v>
                </c:pt>
              </c:strCache>
            </c:strRef>
          </c:cat>
          <c:val>
            <c:numRef>
              <c:f>Sheet1!$B$6:$I$6</c:f>
              <c:numCache>
                <c:formatCode>0</c:formatCode>
                <c:ptCount val="8"/>
                <c:pt idx="0">
                  <c:v>-34.103168652242303</c:v>
                </c:pt>
                <c:pt idx="1">
                  <c:v>-13.605835974827428</c:v>
                </c:pt>
                <c:pt idx="2">
                  <c:v>-41.260184900250692</c:v>
                </c:pt>
                <c:pt idx="3">
                  <c:v>-36.873361855682312</c:v>
                </c:pt>
                <c:pt idx="4">
                  <c:v>-43.496780078507889</c:v>
                </c:pt>
                <c:pt idx="5">
                  <c:v>-63.029973148618282</c:v>
                </c:pt>
                <c:pt idx="6">
                  <c:v>-58.076694412015748</c:v>
                </c:pt>
                <c:pt idx="7">
                  <c:v>-21.038799975274994</c:v>
                </c:pt>
              </c:numCache>
            </c:numRef>
          </c:val>
        </c:ser>
        <c:marker val="1"/>
        <c:axId val="257010304"/>
        <c:axId val="257339776"/>
      </c:lineChart>
      <c:catAx>
        <c:axId val="257010304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2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57339776"/>
        <c:crosses val="autoZero"/>
        <c:auto val="1"/>
        <c:lblAlgn val="ctr"/>
        <c:lblOffset val="0"/>
        <c:tickLblSkip val="1"/>
        <c:tickMarkSkip val="1"/>
      </c:catAx>
      <c:valAx>
        <c:axId val="257339776"/>
        <c:scaling>
          <c:orientation val="minMax"/>
        </c:scaling>
        <c:delete val="1"/>
        <c:axPos val="l"/>
        <c:numFmt formatCode="0" sourceLinked="1"/>
        <c:tickLblPos val="none"/>
        <c:crossAx val="257010304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9.1392807036848531E-2"/>
          <c:y val="2.3515905640114212E-2"/>
          <c:w val="0.89999997134460363"/>
          <c:h val="9.6242975728548549E-2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738996213535507E-3"/>
          <c:y val="5.1446112660082401E-2"/>
          <c:w val="0.98377935238525405"/>
          <c:h val="0.74216748352122452"/>
        </c:manualLayout>
      </c:layout>
      <c:barChart>
        <c:barDir val="col"/>
        <c:grouping val="clustered"/>
        <c:ser>
          <c:idx val="1"/>
          <c:order val="0"/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Sheet1!$J$1:$P$1</c:f>
              <c:strCache>
                <c:ptCount val="7"/>
                <c:pt idx="0">
                  <c:v>Reciclaje</c:v>
                </c:pt>
                <c:pt idx="1">
                  <c:v>Vivienda</c:v>
                </c:pt>
                <c:pt idx="2">
                  <c:v>Basura en las calles</c:v>
                </c:pt>
                <c:pt idx="3">
                  <c:v>Control Canino (de perros vagos)</c:v>
                </c:pt>
                <c:pt idx="4">
                  <c:v>Seguridad y Orden Público</c:v>
                </c:pt>
                <c:pt idx="5">
                  <c:v>Transporte público</c:v>
                </c:pt>
                <c:pt idx="6">
                  <c:v>Contaminación del aire</c:v>
                </c:pt>
              </c:strCache>
            </c:strRef>
          </c:cat>
          <c:val>
            <c:numRef>
              <c:f>Sheet1!$J$2:$P$2</c:f>
              <c:numCache>
                <c:formatCode>0</c:formatCode>
                <c:ptCount val="7"/>
                <c:pt idx="0">
                  <c:v>-54.06833251081553</c:v>
                </c:pt>
                <c:pt idx="1">
                  <c:v>-53.041017690599006</c:v>
                </c:pt>
                <c:pt idx="2">
                  <c:v>-59.091784149978068</c:v>
                </c:pt>
                <c:pt idx="3">
                  <c:v>-63.298303908560612</c:v>
                </c:pt>
                <c:pt idx="4">
                  <c:v>-66.910269390791342</c:v>
                </c:pt>
                <c:pt idx="5">
                  <c:v>-71.071422775544889</c:v>
                </c:pt>
                <c:pt idx="6">
                  <c:v>-71.155465338426353</c:v>
                </c:pt>
              </c:numCache>
            </c:numRef>
          </c:val>
        </c:ser>
        <c:ser>
          <c:idx val="0"/>
          <c:order val="1"/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Sheet1!$J$1:$P$1</c:f>
              <c:strCache>
                <c:ptCount val="7"/>
                <c:pt idx="0">
                  <c:v>Reciclaje</c:v>
                </c:pt>
                <c:pt idx="1">
                  <c:v>Vivienda</c:v>
                </c:pt>
                <c:pt idx="2">
                  <c:v>Basura en las calles</c:v>
                </c:pt>
                <c:pt idx="3">
                  <c:v>Control Canino (de perros vagos)</c:v>
                </c:pt>
                <c:pt idx="4">
                  <c:v>Seguridad y Orden Público</c:v>
                </c:pt>
                <c:pt idx="5">
                  <c:v>Transporte público</c:v>
                </c:pt>
                <c:pt idx="6">
                  <c:v>Contaminación del aire</c:v>
                </c:pt>
              </c:strCache>
            </c:strRef>
          </c:cat>
          <c:val>
            <c:numRef>
              <c:f>Sheet1!$J$3:$P$3</c:f>
              <c:numCache>
                <c:formatCode>0</c:formatCode>
                <c:ptCount val="7"/>
                <c:pt idx="0">
                  <c:v>23.966604956311837</c:v>
                </c:pt>
                <c:pt idx="1">
                  <c:v>20.330354631459933</c:v>
                </c:pt>
                <c:pt idx="2">
                  <c:v>19.919705771944272</c:v>
                </c:pt>
                <c:pt idx="3">
                  <c:v>22.221010903865203</c:v>
                </c:pt>
                <c:pt idx="4">
                  <c:v>14.938861367190393</c:v>
                </c:pt>
                <c:pt idx="5">
                  <c:v>13.890320440055106</c:v>
                </c:pt>
                <c:pt idx="6">
                  <c:v>13.344260590258649</c:v>
                </c:pt>
              </c:numCache>
            </c:numRef>
          </c:val>
        </c:ser>
        <c:dLbls>
          <c:showVal val="1"/>
        </c:dLbls>
        <c:gapWidth val="244"/>
        <c:overlap val="100"/>
        <c:axId val="78766080"/>
        <c:axId val="78767616"/>
      </c:barChart>
      <c:lineChart>
        <c:grouping val="standard"/>
        <c:ser>
          <c:idx val="2"/>
          <c:order val="2"/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noFill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CL" sz="10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Sheet1!$J$1:$P$1</c:f>
              <c:strCache>
                <c:ptCount val="7"/>
                <c:pt idx="0">
                  <c:v>Reciclaje</c:v>
                </c:pt>
                <c:pt idx="1">
                  <c:v>Vivienda</c:v>
                </c:pt>
                <c:pt idx="2">
                  <c:v>Basura en las calles</c:v>
                </c:pt>
                <c:pt idx="3">
                  <c:v>Control Canino (de perros vagos)</c:v>
                </c:pt>
                <c:pt idx="4">
                  <c:v>Seguridad y Orden Público</c:v>
                </c:pt>
                <c:pt idx="5">
                  <c:v>Transporte público</c:v>
                </c:pt>
                <c:pt idx="6">
                  <c:v>Contaminación del aire</c:v>
                </c:pt>
              </c:strCache>
            </c:strRef>
          </c:cat>
          <c:val>
            <c:numRef>
              <c:f>Sheet1!$J$5:$P$5</c:f>
              <c:numCache>
                <c:formatCode>0</c:formatCode>
                <c:ptCount val="7"/>
                <c:pt idx="0">
                  <c:v>-30.101727554503281</c:v>
                </c:pt>
                <c:pt idx="1">
                  <c:v>-32.710663059139044</c:v>
                </c:pt>
                <c:pt idx="2">
                  <c:v>-39.172078378033987</c:v>
                </c:pt>
                <c:pt idx="3">
                  <c:v>-41.077293004694994</c:v>
                </c:pt>
                <c:pt idx="4">
                  <c:v>-51.971408023600304</c:v>
                </c:pt>
                <c:pt idx="5">
                  <c:v>-57.181102335489989</c:v>
                </c:pt>
                <c:pt idx="6">
                  <c:v>-57.811204748168294</c:v>
                </c:pt>
              </c:numCache>
            </c:numRef>
          </c:val>
        </c:ser>
        <c:ser>
          <c:idx val="4"/>
          <c:order val="3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dLbls>
            <c:spPr>
              <a:solidFill>
                <a:srgbClr val="00B050"/>
              </a:solidFill>
            </c:spPr>
            <c:txPr>
              <a:bodyPr/>
              <a:lstStyle/>
              <a:p>
                <a:pPr algn="ctr">
                  <a:defRPr lang="es-CL" sz="10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l"/>
            <c:showVal val="1"/>
          </c:dLbls>
          <c:cat>
            <c:strRef>
              <c:f>Sheet1!$J$1:$P$1</c:f>
              <c:strCache>
                <c:ptCount val="7"/>
                <c:pt idx="0">
                  <c:v>Reciclaje</c:v>
                </c:pt>
                <c:pt idx="1">
                  <c:v>Vivienda</c:v>
                </c:pt>
                <c:pt idx="2">
                  <c:v>Basura en las calles</c:v>
                </c:pt>
                <c:pt idx="3">
                  <c:v>Control Canino (de perros vagos)</c:v>
                </c:pt>
                <c:pt idx="4">
                  <c:v>Seguridad y Orden Público</c:v>
                </c:pt>
                <c:pt idx="5">
                  <c:v>Transporte público</c:v>
                </c:pt>
                <c:pt idx="6">
                  <c:v>Contaminación del aire</c:v>
                </c:pt>
              </c:strCache>
            </c:strRef>
          </c:cat>
          <c:val>
            <c:numRef>
              <c:f>Sheet1!$J$6:$P$6</c:f>
              <c:numCache>
                <c:formatCode>0</c:formatCode>
                <c:ptCount val="7"/>
                <c:pt idx="0">
                  <c:v>-60.36193535736588</c:v>
                </c:pt>
                <c:pt idx="1">
                  <c:v>-43.371601395309746</c:v>
                </c:pt>
                <c:pt idx="2">
                  <c:v>-49.271760657257978</c:v>
                </c:pt>
                <c:pt idx="3">
                  <c:v>-63.048258386272273</c:v>
                </c:pt>
                <c:pt idx="4">
                  <c:v>-62.425564742604699</c:v>
                </c:pt>
                <c:pt idx="5">
                  <c:v>-56.456999817817945</c:v>
                </c:pt>
                <c:pt idx="6">
                  <c:v>-59.675220155591035</c:v>
                </c:pt>
              </c:numCache>
            </c:numRef>
          </c:val>
        </c:ser>
        <c:marker val="1"/>
        <c:axId val="78766080"/>
        <c:axId val="78767616"/>
      </c:lineChart>
      <c:catAx>
        <c:axId val="7876608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2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78767616"/>
        <c:crosses val="autoZero"/>
        <c:auto val="1"/>
        <c:lblAlgn val="ctr"/>
        <c:lblOffset val="0"/>
        <c:tickLblSkip val="1"/>
        <c:tickMarkSkip val="1"/>
      </c:catAx>
      <c:valAx>
        <c:axId val="78767616"/>
        <c:scaling>
          <c:orientation val="minMax"/>
        </c:scaling>
        <c:delete val="1"/>
        <c:axPos val="l"/>
        <c:numFmt formatCode="0" sourceLinked="1"/>
        <c:tickLblPos val="none"/>
        <c:crossAx val="7876608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3720586601488718"/>
          <c:w val="0.99245329480829458"/>
          <c:h val="0.78299451511080465"/>
        </c:manualLayout>
      </c:layout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0.00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FF0000"/>
            </a:solidFill>
            <a:ln w="23373">
              <a:noFill/>
            </a:ln>
          </c:spPr>
          <c:dLbls>
            <c:dLbl>
              <c:idx val="3"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0.00</c:formatCode>
                <c:ptCount val="2"/>
                <c:pt idx="0">
                  <c:v>-5</c:v>
                </c:pt>
                <c:pt idx="1">
                  <c:v>-10</c:v>
                </c:pt>
              </c:numCache>
            </c:numRef>
          </c:val>
        </c:ser>
        <c:dLbls>
          <c:showVal val="1"/>
        </c:dLbls>
        <c:overlap val="100"/>
        <c:axId val="231745024"/>
        <c:axId val="23196057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5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Sheet1!$B$5:$C$5</c:f>
              <c:numCache>
                <c:formatCode>0.00</c:formatCode>
                <c:ptCount val="2"/>
                <c:pt idx="0">
                  <c:v>75</c:v>
                </c:pt>
                <c:pt idx="1">
                  <c:v>70</c:v>
                </c:pt>
              </c:numCache>
            </c:numRef>
          </c:val>
        </c:ser>
        <c:marker val="1"/>
        <c:axId val="231745024"/>
        <c:axId val="231960576"/>
      </c:lineChart>
      <c:catAx>
        <c:axId val="231745024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31960576"/>
        <c:crosses val="autoZero"/>
        <c:auto val="1"/>
        <c:lblAlgn val="ctr"/>
        <c:lblOffset val="0"/>
        <c:tickLblSkip val="1"/>
        <c:tickMarkSkip val="1"/>
      </c:catAx>
      <c:valAx>
        <c:axId val="231960576"/>
        <c:scaling>
          <c:orientation val="minMax"/>
        </c:scaling>
        <c:delete val="1"/>
        <c:axPos val="l"/>
        <c:numFmt formatCode="0.00" sourceLinked="1"/>
        <c:tickLblPos val="none"/>
        <c:crossAx val="231745024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06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-35.190536013089343</c:v>
                </c:pt>
                <c:pt idx="1">
                  <c:v>-39.570846859332683</c:v>
                </c:pt>
                <c:pt idx="2">
                  <c:v>-32.581954264338854</c:v>
                </c:pt>
                <c:pt idx="3">
                  <c:v>-47.286112186338563</c:v>
                </c:pt>
                <c:pt idx="4">
                  <c:v>-23.791120998081066</c:v>
                </c:pt>
                <c:pt idx="5">
                  <c:v>-29.648395374250725</c:v>
                </c:pt>
                <c:pt idx="6">
                  <c:v>-36.627495505324802</c:v>
                </c:pt>
                <c:pt idx="7">
                  <c:v>-37.441852524501762</c:v>
                </c:pt>
                <c:pt idx="8">
                  <c:v>-45.058398973700861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33.508677154674395</c:v>
                </c:pt>
                <c:pt idx="1">
                  <c:v>30.047722865678516</c:v>
                </c:pt>
                <c:pt idx="2">
                  <c:v>35.569759691608155</c:v>
                </c:pt>
                <c:pt idx="3">
                  <c:v>31.431399578275606</c:v>
                </c:pt>
                <c:pt idx="4">
                  <c:v>41.86218134368</c:v>
                </c:pt>
                <c:pt idx="5">
                  <c:v>37.449257806485271</c:v>
                </c:pt>
                <c:pt idx="6">
                  <c:v>32.742495044053072</c:v>
                </c:pt>
                <c:pt idx="7">
                  <c:v>25.135782250886624</c:v>
                </c:pt>
                <c:pt idx="8">
                  <c:v>30.34084319362449</c:v>
                </c:pt>
              </c:numCache>
            </c:numRef>
          </c:val>
        </c:ser>
        <c:dLbls>
          <c:showVal val="1"/>
        </c:dLbls>
        <c:overlap val="100"/>
        <c:axId val="100000128"/>
        <c:axId val="10000166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2"/>
              <c:layout/>
              <c:dLblPos val="b"/>
              <c:showVal val="1"/>
            </c:dLbl>
            <c:dLbl>
              <c:idx val="4"/>
              <c:layout/>
              <c:dLblPos val="b"/>
              <c:showVal val="1"/>
            </c:dLbl>
            <c:dLbl>
              <c:idx val="5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-1.6818588584146639</c:v>
                </c:pt>
                <c:pt idx="1">
                  <c:v>-9.5231239936544689</c:v>
                </c:pt>
                <c:pt idx="2">
                  <c:v>2.9878054272692927</c:v>
                </c:pt>
                <c:pt idx="3">
                  <c:v>-15.854712608062773</c:v>
                </c:pt>
                <c:pt idx="4">
                  <c:v>18.071060345598745</c:v>
                </c:pt>
                <c:pt idx="5">
                  <c:v>7.8008624322345534</c:v>
                </c:pt>
                <c:pt idx="6">
                  <c:v>-3.8850004612719942</c:v>
                </c:pt>
                <c:pt idx="7">
                  <c:v>-12.306070273615102</c:v>
                </c:pt>
                <c:pt idx="8">
                  <c:v>-14.717555780076314</c:v>
                </c:pt>
              </c:numCache>
            </c:numRef>
          </c:val>
        </c:ser>
        <c:marker val="1"/>
        <c:axId val="100000128"/>
        <c:axId val="100001664"/>
      </c:lineChart>
      <c:catAx>
        <c:axId val="10000012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00001664"/>
        <c:crosses val="autoZero"/>
        <c:auto val="1"/>
        <c:lblAlgn val="ctr"/>
        <c:lblOffset val="200"/>
        <c:tickLblSkip val="1"/>
        <c:tickMarkSkip val="1"/>
      </c:catAx>
      <c:valAx>
        <c:axId val="100001664"/>
        <c:scaling>
          <c:orientation val="minMax"/>
        </c:scaling>
        <c:delete val="1"/>
        <c:axPos val="l"/>
        <c:numFmt formatCode="0" sourceLinked="1"/>
        <c:tickLblPos val="none"/>
        <c:crossAx val="10000012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47"/>
          <c:y val="3.798741479938831E-2"/>
          <c:w val="0.50127212491923456"/>
          <c:h val="9.1624074150238807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-35.190536013089343</c:v>
                </c:pt>
                <c:pt idx="1">
                  <c:v>-38.073071586653029</c:v>
                </c:pt>
                <c:pt idx="2">
                  <c:v>-38.696296756980963</c:v>
                </c:pt>
                <c:pt idx="3">
                  <c:v>-31.384822678916187</c:v>
                </c:pt>
                <c:pt idx="4">
                  <c:v>-32.711792564488803</c:v>
                </c:pt>
                <c:pt idx="5">
                  <c:v>-35.197236281539432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33.508677154674395</c:v>
                </c:pt>
                <c:pt idx="1">
                  <c:v>30.904485606942256</c:v>
                </c:pt>
                <c:pt idx="2">
                  <c:v>36.316135860694196</c:v>
                </c:pt>
                <c:pt idx="3">
                  <c:v>41.687466457627963</c:v>
                </c:pt>
                <c:pt idx="4">
                  <c:v>32.281265140234254</c:v>
                </c:pt>
                <c:pt idx="5">
                  <c:v>34.876075483448055</c:v>
                </c:pt>
              </c:numCache>
            </c:numRef>
          </c:val>
        </c:ser>
        <c:dLbls>
          <c:showVal val="1"/>
        </c:dLbls>
        <c:gapWidth val="250"/>
        <c:overlap val="100"/>
        <c:axId val="101634432"/>
        <c:axId val="101635968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3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-1.6818588584146639</c:v>
                </c:pt>
                <c:pt idx="1">
                  <c:v>-7.1685859797109313</c:v>
                </c:pt>
                <c:pt idx="2">
                  <c:v>-2.3801608962865615</c:v>
                </c:pt>
                <c:pt idx="3">
                  <c:v>10.302643778712374</c:v>
                </c:pt>
                <c:pt idx="4">
                  <c:v>-0.43052742425455254</c:v>
                </c:pt>
                <c:pt idx="5">
                  <c:v>-0.32116079809105946</c:v>
                </c:pt>
              </c:numCache>
            </c:numRef>
          </c:val>
        </c:ser>
        <c:marker val="1"/>
        <c:axId val="101634432"/>
        <c:axId val="101635968"/>
      </c:lineChart>
      <c:catAx>
        <c:axId val="10163443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01635968"/>
        <c:crosses val="autoZero"/>
        <c:auto val="1"/>
        <c:lblAlgn val="ctr"/>
        <c:lblOffset val="400"/>
        <c:tickLblSkip val="1"/>
        <c:tickMarkSkip val="1"/>
      </c:catAx>
      <c:valAx>
        <c:axId val="101635968"/>
        <c:scaling>
          <c:orientation val="minMax"/>
        </c:scaling>
        <c:delete val="1"/>
        <c:axPos val="l"/>
        <c:numFmt formatCode="0" sourceLinked="1"/>
        <c:tickLblPos val="none"/>
        <c:crossAx val="10163443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0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-37.916522469487248</c:v>
                </c:pt>
                <c:pt idx="1">
                  <c:v>-34.82973295526017</c:v>
                </c:pt>
                <c:pt idx="2">
                  <c:v>-39.7547807739072</c:v>
                </c:pt>
                <c:pt idx="3">
                  <c:v>-38.622769853204296</c:v>
                </c:pt>
                <c:pt idx="4">
                  <c:v>-41.74053491878766</c:v>
                </c:pt>
                <c:pt idx="5">
                  <c:v>-36.347266350608443</c:v>
                </c:pt>
                <c:pt idx="6">
                  <c:v>-38.214498663021999</c:v>
                </c:pt>
                <c:pt idx="7">
                  <c:v>-33.351406717623718</c:v>
                </c:pt>
                <c:pt idx="8">
                  <c:v>-41.534003828983103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34.734316340993459</c:v>
                </c:pt>
                <c:pt idx="1">
                  <c:v>33.002483747668194</c:v>
                </c:pt>
                <c:pt idx="2">
                  <c:v>35.765664812235322</c:v>
                </c:pt>
                <c:pt idx="3">
                  <c:v>28.676509898953189</c:v>
                </c:pt>
                <c:pt idx="4">
                  <c:v>38.622188689839462</c:v>
                </c:pt>
                <c:pt idx="5">
                  <c:v>38.221724626940862</c:v>
                </c:pt>
                <c:pt idx="6">
                  <c:v>36.642056665231955</c:v>
                </c:pt>
                <c:pt idx="7">
                  <c:v>30.771422631738012</c:v>
                </c:pt>
                <c:pt idx="8">
                  <c:v>30.520804790210331</c:v>
                </c:pt>
              </c:numCache>
            </c:numRef>
          </c:val>
        </c:ser>
        <c:dLbls>
          <c:showVal val="1"/>
        </c:dLbls>
        <c:overlap val="100"/>
        <c:axId val="101962496"/>
        <c:axId val="10196403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1"/>
              <c:layout/>
              <c:dLblPos val="b"/>
              <c:showVal val="1"/>
            </c:dLbl>
            <c:dLbl>
              <c:idx val="5"/>
              <c:layout/>
              <c:dLblPos val="b"/>
              <c:showVal val="1"/>
            </c:dLbl>
            <c:dLbl>
              <c:idx val="6"/>
              <c:layout/>
              <c:dLblPos val="b"/>
              <c:showVal val="1"/>
            </c:dLbl>
            <c:dLbl>
              <c:idx val="7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-3.1822061284944283</c:v>
                </c:pt>
                <c:pt idx="1">
                  <c:v>-1.8272492075919318</c:v>
                </c:pt>
                <c:pt idx="2">
                  <c:v>-3.9891159616721201</c:v>
                </c:pt>
                <c:pt idx="3">
                  <c:v>-9.9462599542510617</c:v>
                </c:pt>
                <c:pt idx="4">
                  <c:v>-3.1183462289482122</c:v>
                </c:pt>
                <c:pt idx="5">
                  <c:v>1.8744582763320361</c:v>
                </c:pt>
                <c:pt idx="6">
                  <c:v>-1.572441997790115</c:v>
                </c:pt>
                <c:pt idx="7">
                  <c:v>-2.5799840858859402</c:v>
                </c:pt>
                <c:pt idx="8">
                  <c:v>-11.0131990387728</c:v>
                </c:pt>
              </c:numCache>
            </c:numRef>
          </c:val>
        </c:ser>
        <c:marker val="1"/>
        <c:axId val="101962496"/>
        <c:axId val="101964032"/>
      </c:lineChart>
      <c:catAx>
        <c:axId val="10196249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01964032"/>
        <c:crosses val="autoZero"/>
        <c:auto val="1"/>
        <c:lblAlgn val="ctr"/>
        <c:lblOffset val="200"/>
        <c:tickLblSkip val="1"/>
        <c:tickMarkSkip val="1"/>
      </c:catAx>
      <c:valAx>
        <c:axId val="101964032"/>
        <c:scaling>
          <c:orientation val="minMax"/>
        </c:scaling>
        <c:delete val="1"/>
        <c:axPos val="l"/>
        <c:numFmt formatCode="0" sourceLinked="1"/>
        <c:tickLblPos val="none"/>
        <c:crossAx val="10196249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41"/>
          <c:y val="3.798741479938831E-2"/>
          <c:w val="0.50127212491923478"/>
          <c:h val="9.16240741502387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-37.916522469487248</c:v>
                </c:pt>
                <c:pt idx="1">
                  <c:v>-51.284333447929228</c:v>
                </c:pt>
                <c:pt idx="2">
                  <c:v>-38.949381695245833</c:v>
                </c:pt>
                <c:pt idx="3">
                  <c:v>-14.695220693990168</c:v>
                </c:pt>
                <c:pt idx="4">
                  <c:v>-38.062523750225431</c:v>
                </c:pt>
                <c:pt idx="5">
                  <c:v>-29.26945032848754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34.734316340993459</c:v>
                </c:pt>
                <c:pt idx="1">
                  <c:v>24.705863472731199</c:v>
                </c:pt>
                <c:pt idx="2">
                  <c:v>31.812453373736922</c:v>
                </c:pt>
                <c:pt idx="3">
                  <c:v>47.49063466850798</c:v>
                </c:pt>
                <c:pt idx="4">
                  <c:v>37.519455038024461</c:v>
                </c:pt>
                <c:pt idx="5">
                  <c:v>38.997679031127625</c:v>
                </c:pt>
              </c:numCache>
            </c:numRef>
          </c:val>
        </c:ser>
        <c:dLbls>
          <c:showVal val="1"/>
        </c:dLbls>
        <c:gapWidth val="250"/>
        <c:overlap val="100"/>
        <c:axId val="102064896"/>
        <c:axId val="10206643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3"/>
              <c:layout/>
              <c:dLblPos val="b"/>
              <c:showVal val="1"/>
            </c:dLbl>
            <c:dLbl>
              <c:idx val="5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-3.1822061284944283</c:v>
                </c:pt>
                <c:pt idx="1">
                  <c:v>-26.578469975197589</c:v>
                </c:pt>
                <c:pt idx="2">
                  <c:v>-7.1369283215093802</c:v>
                </c:pt>
                <c:pt idx="3">
                  <c:v>32.795413974518219</c:v>
                </c:pt>
                <c:pt idx="4">
                  <c:v>-0.54306871220097763</c:v>
                </c:pt>
                <c:pt idx="5">
                  <c:v>9.7282287026399512</c:v>
                </c:pt>
              </c:numCache>
            </c:numRef>
          </c:val>
        </c:ser>
        <c:marker val="1"/>
        <c:axId val="102064896"/>
        <c:axId val="102066432"/>
      </c:lineChart>
      <c:catAx>
        <c:axId val="10206489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02066432"/>
        <c:crosses val="autoZero"/>
        <c:auto val="1"/>
        <c:lblAlgn val="ctr"/>
        <c:lblOffset val="400"/>
        <c:tickLblSkip val="1"/>
        <c:tickMarkSkip val="1"/>
      </c:catAx>
      <c:valAx>
        <c:axId val="102066432"/>
        <c:scaling>
          <c:orientation val="minMax"/>
        </c:scaling>
        <c:delete val="1"/>
        <c:axPos val="l"/>
        <c:numFmt formatCode="0" sourceLinked="1"/>
        <c:tickLblPos val="none"/>
        <c:crossAx val="10206489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12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-37.434637440818996</c:v>
                </c:pt>
                <c:pt idx="1">
                  <c:v>-36.497353351453853</c:v>
                </c:pt>
                <c:pt idx="2">
                  <c:v>-37.9928129344624</c:v>
                </c:pt>
                <c:pt idx="3">
                  <c:v>-42.443752345090012</c:v>
                </c:pt>
                <c:pt idx="4">
                  <c:v>-29.325641533165523</c:v>
                </c:pt>
                <c:pt idx="5">
                  <c:v>-31.153115290242631</c:v>
                </c:pt>
                <c:pt idx="6">
                  <c:v>-41.390025945925608</c:v>
                </c:pt>
                <c:pt idx="7">
                  <c:v>-42.864932041519523</c:v>
                </c:pt>
                <c:pt idx="8">
                  <c:v>-41.123880003637844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32.297423065478306</c:v>
                </c:pt>
                <c:pt idx="1">
                  <c:v>31.977295490764458</c:v>
                </c:pt>
                <c:pt idx="2">
                  <c:v>32.488066829809995</c:v>
                </c:pt>
                <c:pt idx="3">
                  <c:v>29.340692957453289</c:v>
                </c:pt>
                <c:pt idx="4">
                  <c:v>38.312293548001719</c:v>
                </c:pt>
                <c:pt idx="5">
                  <c:v>34.535780101539409</c:v>
                </c:pt>
                <c:pt idx="6">
                  <c:v>30.395076521617085</c:v>
                </c:pt>
                <c:pt idx="7">
                  <c:v>27.117132251112388</c:v>
                </c:pt>
                <c:pt idx="8">
                  <c:v>33.512976948690273</c:v>
                </c:pt>
              </c:numCache>
            </c:numRef>
          </c:val>
        </c:ser>
        <c:dLbls>
          <c:showVal val="1"/>
        </c:dLbls>
        <c:overlap val="100"/>
        <c:axId val="190428288"/>
        <c:axId val="19042982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4"/>
              <c:layout/>
              <c:dLblPos val="b"/>
              <c:showVal val="1"/>
            </c:dLbl>
            <c:dLbl>
              <c:idx val="5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-5.1372143753406885</c:v>
                </c:pt>
                <c:pt idx="1">
                  <c:v>-4.5200578606893655</c:v>
                </c:pt>
                <c:pt idx="2">
                  <c:v>-5.5047461046521926</c:v>
                </c:pt>
                <c:pt idx="3">
                  <c:v>-13.103059387636339</c:v>
                </c:pt>
                <c:pt idx="4">
                  <c:v>8.986652014835995</c:v>
                </c:pt>
                <c:pt idx="5">
                  <c:v>3.3826648112968187</c:v>
                </c:pt>
                <c:pt idx="6">
                  <c:v>-10.99494942430827</c:v>
                </c:pt>
                <c:pt idx="7">
                  <c:v>-15.747799790407131</c:v>
                </c:pt>
                <c:pt idx="8">
                  <c:v>-7.6109030549476415</c:v>
                </c:pt>
              </c:numCache>
            </c:numRef>
          </c:val>
        </c:ser>
        <c:marker val="1"/>
        <c:axId val="190428288"/>
        <c:axId val="190429824"/>
      </c:lineChart>
      <c:catAx>
        <c:axId val="19042828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90429824"/>
        <c:crosses val="autoZero"/>
        <c:auto val="1"/>
        <c:lblAlgn val="ctr"/>
        <c:lblOffset val="200"/>
        <c:tickLblSkip val="1"/>
        <c:tickMarkSkip val="1"/>
      </c:catAx>
      <c:valAx>
        <c:axId val="190429824"/>
        <c:scaling>
          <c:orientation val="minMax"/>
        </c:scaling>
        <c:delete val="1"/>
        <c:axPos val="l"/>
        <c:numFmt formatCode="0" sourceLinked="1"/>
        <c:tickLblPos val="none"/>
        <c:crossAx val="19042828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52"/>
          <c:y val="3.798741479938831E-2"/>
          <c:w val="0.50127212491923445"/>
          <c:h val="9.1624074150238835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-37.434637440818996</c:v>
                </c:pt>
                <c:pt idx="1">
                  <c:v>-47.440273913599007</c:v>
                </c:pt>
                <c:pt idx="2">
                  <c:v>-33.149002399143818</c:v>
                </c:pt>
                <c:pt idx="3">
                  <c:v>-25.761630129964789</c:v>
                </c:pt>
                <c:pt idx="4">
                  <c:v>-30.075913190991312</c:v>
                </c:pt>
                <c:pt idx="5">
                  <c:v>-42.447490223555285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32.297423065478306</c:v>
                </c:pt>
                <c:pt idx="1">
                  <c:v>21.528028967239273</c:v>
                </c:pt>
                <c:pt idx="2">
                  <c:v>50.310926854151056</c:v>
                </c:pt>
                <c:pt idx="3">
                  <c:v>42.122537964593363</c:v>
                </c:pt>
                <c:pt idx="4">
                  <c:v>36.849154467453744</c:v>
                </c:pt>
                <c:pt idx="5">
                  <c:v>26.413956835073289</c:v>
                </c:pt>
              </c:numCache>
            </c:numRef>
          </c:val>
        </c:ser>
        <c:dLbls>
          <c:showVal val="1"/>
        </c:dLbls>
        <c:gapWidth val="250"/>
        <c:overlap val="100"/>
        <c:axId val="102036608"/>
        <c:axId val="10203814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2"/>
              <c:layout/>
              <c:dLblPos val="b"/>
              <c:showVal val="1"/>
            </c:dLbl>
            <c:dLbl>
              <c:idx val="3"/>
              <c:layout/>
              <c:dLblPos val="b"/>
              <c:showVal val="1"/>
            </c:dLbl>
            <c:dLbl>
              <c:idx val="4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-5.1372143753406885</c:v>
                </c:pt>
                <c:pt idx="1">
                  <c:v>-25.912244946359689</c:v>
                </c:pt>
                <c:pt idx="2">
                  <c:v>17.161924455007245</c:v>
                </c:pt>
                <c:pt idx="3">
                  <c:v>16.360907834628527</c:v>
                </c:pt>
                <c:pt idx="4">
                  <c:v>6.7732412764626524</c:v>
                </c:pt>
                <c:pt idx="5">
                  <c:v>-16.033533388481889</c:v>
                </c:pt>
              </c:numCache>
            </c:numRef>
          </c:val>
        </c:ser>
        <c:marker val="1"/>
        <c:axId val="102036608"/>
        <c:axId val="102038144"/>
      </c:lineChart>
      <c:catAx>
        <c:axId val="10203660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02038144"/>
        <c:crosses val="autoZero"/>
        <c:auto val="1"/>
        <c:lblAlgn val="ctr"/>
        <c:lblOffset val="400"/>
        <c:tickLblSkip val="1"/>
        <c:tickMarkSkip val="1"/>
      </c:catAx>
      <c:valAx>
        <c:axId val="102038144"/>
        <c:scaling>
          <c:orientation val="minMax"/>
        </c:scaling>
        <c:delete val="1"/>
        <c:axPos val="l"/>
        <c:numFmt formatCode="0" sourceLinked="1"/>
        <c:tickLblPos val="none"/>
        <c:crossAx val="10203660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18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-38.74850523594143</c:v>
                </c:pt>
                <c:pt idx="1">
                  <c:v>-38.792568552466037</c:v>
                </c:pt>
                <c:pt idx="2">
                  <c:v>-38.722264458217744</c:v>
                </c:pt>
                <c:pt idx="3">
                  <c:v>-42.979883913548875</c:v>
                </c:pt>
                <c:pt idx="4">
                  <c:v>-32.312429824842248</c:v>
                </c:pt>
                <c:pt idx="5">
                  <c:v>-35.072581794537285</c:v>
                </c:pt>
                <c:pt idx="6">
                  <c:v>-46.655817322450282</c:v>
                </c:pt>
                <c:pt idx="7">
                  <c:v>-34.680183213837964</c:v>
                </c:pt>
                <c:pt idx="8">
                  <c:v>-43.153131870428687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32.498898077872205</c:v>
                </c:pt>
                <c:pt idx="1">
                  <c:v>29.828678186025027</c:v>
                </c:pt>
                <c:pt idx="2">
                  <c:v>34.089079030668294</c:v>
                </c:pt>
                <c:pt idx="3">
                  <c:v>27.93990916523531</c:v>
                </c:pt>
                <c:pt idx="4">
                  <c:v>34.347024953577289</c:v>
                </c:pt>
                <c:pt idx="5">
                  <c:v>38.748697984376292</c:v>
                </c:pt>
                <c:pt idx="6">
                  <c:v>27.724706179514889</c:v>
                </c:pt>
                <c:pt idx="7">
                  <c:v>27.383029384666656</c:v>
                </c:pt>
                <c:pt idx="8">
                  <c:v>37.890806383618227</c:v>
                </c:pt>
              </c:numCache>
            </c:numRef>
          </c:val>
        </c:ser>
        <c:dLbls>
          <c:showVal val="1"/>
        </c:dLbls>
        <c:overlap val="100"/>
        <c:axId val="102434304"/>
        <c:axId val="102435840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4"/>
              <c:layout/>
              <c:dLblPos val="b"/>
              <c:showVal val="1"/>
            </c:dLbl>
            <c:dLbl>
              <c:idx val="5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-6.2496071580689474</c:v>
                </c:pt>
                <c:pt idx="1">
                  <c:v>-8.9638903664410208</c:v>
                </c:pt>
                <c:pt idx="2">
                  <c:v>-4.6331854275494155</c:v>
                </c:pt>
                <c:pt idx="3">
                  <c:v>-15.039974748313496</c:v>
                </c:pt>
                <c:pt idx="4">
                  <c:v>2.0345951287350843</c:v>
                </c:pt>
                <c:pt idx="5">
                  <c:v>3.6761161898390067</c:v>
                </c:pt>
                <c:pt idx="6">
                  <c:v>-18.931111142935329</c:v>
                </c:pt>
                <c:pt idx="7">
                  <c:v>-7.2971538291711795</c:v>
                </c:pt>
                <c:pt idx="8">
                  <c:v>-5.2623254868101483</c:v>
                </c:pt>
              </c:numCache>
            </c:numRef>
          </c:val>
        </c:ser>
        <c:marker val="1"/>
        <c:axId val="102434304"/>
        <c:axId val="102435840"/>
      </c:lineChart>
      <c:catAx>
        <c:axId val="102434304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02435840"/>
        <c:crosses val="autoZero"/>
        <c:auto val="1"/>
        <c:lblAlgn val="ctr"/>
        <c:lblOffset val="200"/>
        <c:tickLblSkip val="1"/>
        <c:tickMarkSkip val="1"/>
      </c:catAx>
      <c:valAx>
        <c:axId val="102435840"/>
        <c:scaling>
          <c:orientation val="minMax"/>
        </c:scaling>
        <c:delete val="1"/>
        <c:axPos val="l"/>
        <c:numFmt formatCode="0" sourceLinked="1"/>
        <c:tickLblPos val="none"/>
        <c:crossAx val="102434304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58"/>
          <c:y val="3.798741479938831E-2"/>
          <c:w val="0.50127212491923423"/>
          <c:h val="9.1624074150238863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-38.74850523594143</c:v>
                </c:pt>
                <c:pt idx="1">
                  <c:v>-44.436294453085054</c:v>
                </c:pt>
                <c:pt idx="2">
                  <c:v>-35.890835960497938</c:v>
                </c:pt>
                <c:pt idx="3">
                  <c:v>-24.918201276719959</c:v>
                </c:pt>
                <c:pt idx="4">
                  <c:v>-35.601961814102054</c:v>
                </c:pt>
                <c:pt idx="5">
                  <c:v>-41.721808309967059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32.498898077872205</c:v>
                </c:pt>
                <c:pt idx="1">
                  <c:v>27.112180264580175</c:v>
                </c:pt>
                <c:pt idx="2">
                  <c:v>37.695021099951482</c:v>
                </c:pt>
                <c:pt idx="3">
                  <c:v>42.650879085491944</c:v>
                </c:pt>
                <c:pt idx="4">
                  <c:v>33.984823667652968</c:v>
                </c:pt>
                <c:pt idx="5">
                  <c:v>31.276066929850895</c:v>
                </c:pt>
              </c:numCache>
            </c:numRef>
          </c:val>
        </c:ser>
        <c:dLbls>
          <c:showVal val="1"/>
        </c:dLbls>
        <c:gapWidth val="250"/>
        <c:overlap val="100"/>
        <c:axId val="123020800"/>
        <c:axId val="12302233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2"/>
              <c:layout/>
              <c:dLblPos val="b"/>
              <c:showVal val="1"/>
            </c:dLbl>
            <c:dLbl>
              <c:idx val="3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-6.2496071580689474</c:v>
                </c:pt>
                <c:pt idx="1">
                  <c:v>-17.324114188505249</c:v>
                </c:pt>
                <c:pt idx="2">
                  <c:v>1.804185139453552</c:v>
                </c:pt>
                <c:pt idx="3">
                  <c:v>17.732677808771651</c:v>
                </c:pt>
                <c:pt idx="4">
                  <c:v>-1.6171381464484611</c:v>
                </c:pt>
                <c:pt idx="5">
                  <c:v>-10.44574138011621</c:v>
                </c:pt>
              </c:numCache>
            </c:numRef>
          </c:val>
        </c:ser>
        <c:marker val="1"/>
        <c:axId val="123020800"/>
        <c:axId val="123022336"/>
      </c:lineChart>
      <c:catAx>
        <c:axId val="12302080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23022336"/>
        <c:crosses val="autoZero"/>
        <c:auto val="1"/>
        <c:lblAlgn val="ctr"/>
        <c:lblOffset val="400"/>
        <c:tickLblSkip val="1"/>
        <c:tickMarkSkip val="1"/>
      </c:catAx>
      <c:valAx>
        <c:axId val="123022336"/>
        <c:scaling>
          <c:orientation val="minMax"/>
        </c:scaling>
        <c:delete val="1"/>
        <c:axPos val="l"/>
        <c:numFmt formatCode="0" sourceLinked="1"/>
        <c:tickLblPos val="none"/>
        <c:crossAx val="12302080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23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-41.312860349967544</c:v>
                </c:pt>
                <c:pt idx="1">
                  <c:v>-40.962312443200268</c:v>
                </c:pt>
                <c:pt idx="2">
                  <c:v>-41.521620162628075</c:v>
                </c:pt>
                <c:pt idx="3">
                  <c:v>-42.465721044698604</c:v>
                </c:pt>
                <c:pt idx="4">
                  <c:v>-36.580744520304044</c:v>
                </c:pt>
                <c:pt idx="5">
                  <c:v>-40.688343428100453</c:v>
                </c:pt>
                <c:pt idx="6">
                  <c:v>-40.325206696695993</c:v>
                </c:pt>
                <c:pt idx="7">
                  <c:v>-42.524740022268524</c:v>
                </c:pt>
                <c:pt idx="8">
                  <c:v>-47.828031032602404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26.489350269323257</c:v>
                </c:pt>
                <c:pt idx="1">
                  <c:v>19.721239932817216</c:v>
                </c:pt>
                <c:pt idx="2">
                  <c:v>30.519924746127558</c:v>
                </c:pt>
                <c:pt idx="3">
                  <c:v>22.360020815846088</c:v>
                </c:pt>
                <c:pt idx="4">
                  <c:v>28.718900765122495</c:v>
                </c:pt>
                <c:pt idx="5">
                  <c:v>29.121258953216106</c:v>
                </c:pt>
                <c:pt idx="6">
                  <c:v>26.31144138229109</c:v>
                </c:pt>
                <c:pt idx="7">
                  <c:v>24.496613628971605</c:v>
                </c:pt>
                <c:pt idx="8">
                  <c:v>25.222835734350451</c:v>
                </c:pt>
              </c:numCache>
            </c:numRef>
          </c:val>
        </c:ser>
        <c:dLbls>
          <c:showVal val="1"/>
        </c:dLbls>
        <c:overlap val="100"/>
        <c:axId val="184969088"/>
        <c:axId val="18497062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-14.82351008064412</c:v>
                </c:pt>
                <c:pt idx="1">
                  <c:v>-21.241072510382889</c:v>
                </c:pt>
                <c:pt idx="2">
                  <c:v>-11.001695416500517</c:v>
                </c:pt>
                <c:pt idx="3">
                  <c:v>-20.10570022885253</c:v>
                </c:pt>
                <c:pt idx="4">
                  <c:v>-7.8618437551815914</c:v>
                </c:pt>
                <c:pt idx="5">
                  <c:v>-11.567084474884522</c:v>
                </c:pt>
                <c:pt idx="6">
                  <c:v>-14.01376531440507</c:v>
                </c:pt>
                <c:pt idx="7">
                  <c:v>-18.028126393296773</c:v>
                </c:pt>
                <c:pt idx="8">
                  <c:v>-22.60519529825196</c:v>
                </c:pt>
              </c:numCache>
            </c:numRef>
          </c:val>
        </c:ser>
        <c:marker val="1"/>
        <c:axId val="184969088"/>
        <c:axId val="184970624"/>
      </c:lineChart>
      <c:catAx>
        <c:axId val="18496908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84970624"/>
        <c:crosses val="autoZero"/>
        <c:auto val="1"/>
        <c:lblAlgn val="ctr"/>
        <c:lblOffset val="200"/>
        <c:tickLblSkip val="1"/>
        <c:tickMarkSkip val="1"/>
      </c:catAx>
      <c:valAx>
        <c:axId val="184970624"/>
        <c:scaling>
          <c:orientation val="minMax"/>
        </c:scaling>
        <c:delete val="1"/>
        <c:axPos val="l"/>
        <c:numFmt formatCode="0" sourceLinked="1"/>
        <c:tickLblPos val="none"/>
        <c:crossAx val="18496908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63"/>
          <c:y val="3.798741479938831E-2"/>
          <c:w val="0.50127212491923401"/>
          <c:h val="9.1624074150238877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-41.312860349967544</c:v>
                </c:pt>
                <c:pt idx="1">
                  <c:v>-40.681275975269095</c:v>
                </c:pt>
                <c:pt idx="2">
                  <c:v>-42.886127253711898</c:v>
                </c:pt>
                <c:pt idx="3">
                  <c:v>-40.704382521091993</c:v>
                </c:pt>
                <c:pt idx="4">
                  <c:v>-38.818000649008106</c:v>
                </c:pt>
                <c:pt idx="5">
                  <c:v>-44.833005487782138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26.489350269323257</c:v>
                </c:pt>
                <c:pt idx="1">
                  <c:v>21.437638436529589</c:v>
                </c:pt>
                <c:pt idx="2">
                  <c:v>32.090290781890808</c:v>
                </c:pt>
                <c:pt idx="3">
                  <c:v>36.30424145791396</c:v>
                </c:pt>
                <c:pt idx="4">
                  <c:v>26.341498196473992</c:v>
                </c:pt>
                <c:pt idx="5">
                  <c:v>27.127303679805475</c:v>
                </c:pt>
              </c:numCache>
            </c:numRef>
          </c:val>
        </c:ser>
        <c:dLbls>
          <c:showVal val="1"/>
        </c:dLbls>
        <c:gapWidth val="250"/>
        <c:overlap val="100"/>
        <c:axId val="101676928"/>
        <c:axId val="10167846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3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-14.82351008064412</c:v>
                </c:pt>
                <c:pt idx="1">
                  <c:v>-19.243637538739126</c:v>
                </c:pt>
                <c:pt idx="2">
                  <c:v>-10.795836471821676</c:v>
                </c:pt>
                <c:pt idx="3">
                  <c:v>-4.4001410631774576</c:v>
                </c:pt>
                <c:pt idx="4">
                  <c:v>-12.47650245253412</c:v>
                </c:pt>
                <c:pt idx="5">
                  <c:v>-17.705701807976876</c:v>
                </c:pt>
              </c:numCache>
            </c:numRef>
          </c:val>
        </c:ser>
        <c:marker val="1"/>
        <c:axId val="101676928"/>
        <c:axId val="101678464"/>
      </c:lineChart>
      <c:catAx>
        <c:axId val="10167692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01678464"/>
        <c:crosses val="autoZero"/>
        <c:auto val="1"/>
        <c:lblAlgn val="ctr"/>
        <c:lblOffset val="400"/>
        <c:tickLblSkip val="1"/>
        <c:tickMarkSkip val="1"/>
      </c:catAx>
      <c:valAx>
        <c:axId val="101678464"/>
        <c:scaling>
          <c:orientation val="minMax"/>
        </c:scaling>
        <c:delete val="1"/>
        <c:axPos val="l"/>
        <c:numFmt formatCode="0" sourceLinked="1"/>
        <c:tickLblPos val="none"/>
        <c:crossAx val="10167692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3720586601488718"/>
          <c:w val="0.99245329480829458"/>
          <c:h val="0.78299451511080465"/>
        </c:manualLayout>
      </c:layout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0.00</c:formatCode>
                <c:ptCount val="2"/>
                <c:pt idx="0">
                  <c:v>75</c:v>
                </c:pt>
                <c:pt idx="1">
                  <c:v>70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FF0000"/>
            </a:solidFill>
            <a:ln w="23373">
              <a:noFill/>
            </a:ln>
          </c:spPr>
          <c:dLbls>
            <c:dLbl>
              <c:idx val="3"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0.00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val>
        </c:ser>
        <c:dLbls>
          <c:showVal val="1"/>
        </c:dLbls>
        <c:overlap val="100"/>
        <c:axId val="233600512"/>
        <c:axId val="23423283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5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Sheet1!$B$5:$C$5</c:f>
              <c:numCache>
                <c:formatCode>0.00</c:formatCode>
                <c:ptCount val="2"/>
                <c:pt idx="0">
                  <c:v>65</c:v>
                </c:pt>
                <c:pt idx="1">
                  <c:v>60</c:v>
                </c:pt>
              </c:numCache>
            </c:numRef>
          </c:val>
        </c:ser>
        <c:marker val="1"/>
        <c:axId val="233600512"/>
        <c:axId val="234232832"/>
      </c:lineChart>
      <c:catAx>
        <c:axId val="23360051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34232832"/>
        <c:crosses val="autoZero"/>
        <c:auto val="1"/>
        <c:lblAlgn val="ctr"/>
        <c:lblOffset val="0"/>
        <c:tickLblSkip val="1"/>
        <c:tickMarkSkip val="1"/>
      </c:catAx>
      <c:valAx>
        <c:axId val="234232832"/>
        <c:scaling>
          <c:orientation val="minMax"/>
        </c:scaling>
        <c:delete val="1"/>
        <c:axPos val="l"/>
        <c:numFmt formatCode="0.00" sourceLinked="1"/>
        <c:tickLblPos val="none"/>
        <c:crossAx val="23360051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34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-48.113821904270495</c:v>
                </c:pt>
                <c:pt idx="1">
                  <c:v>-47.455694676239155</c:v>
                </c:pt>
                <c:pt idx="2">
                  <c:v>-48.505752690842606</c:v>
                </c:pt>
                <c:pt idx="3">
                  <c:v>-48.095437831717305</c:v>
                </c:pt>
                <c:pt idx="4">
                  <c:v>-44.555546990440675</c:v>
                </c:pt>
                <c:pt idx="5">
                  <c:v>-43.230755414060013</c:v>
                </c:pt>
                <c:pt idx="6">
                  <c:v>-47.107572623070112</c:v>
                </c:pt>
                <c:pt idx="7">
                  <c:v>-49.614422737018444</c:v>
                </c:pt>
                <c:pt idx="8">
                  <c:v>-61.868652574832424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25.038069596926029</c:v>
                </c:pt>
                <c:pt idx="1">
                  <c:v>25.991418408238214</c:v>
                </c:pt>
                <c:pt idx="2">
                  <c:v>24.470327170263658</c:v>
                </c:pt>
                <c:pt idx="3">
                  <c:v>20.07133771787279</c:v>
                </c:pt>
                <c:pt idx="4">
                  <c:v>27.647119123240579</c:v>
                </c:pt>
                <c:pt idx="5">
                  <c:v>30.084031703059154</c:v>
                </c:pt>
                <c:pt idx="6">
                  <c:v>27.99307096168716</c:v>
                </c:pt>
                <c:pt idx="7">
                  <c:v>19.717688433954347</c:v>
                </c:pt>
                <c:pt idx="8">
                  <c:v>18.810758571265829</c:v>
                </c:pt>
              </c:numCache>
            </c:numRef>
          </c:val>
        </c:ser>
        <c:dLbls>
          <c:showVal val="1"/>
        </c:dLbls>
        <c:overlap val="100"/>
        <c:axId val="188004608"/>
        <c:axId val="18801049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-23.075752307344487</c:v>
                </c:pt>
                <c:pt idx="1">
                  <c:v>-21.464276268001289</c:v>
                </c:pt>
                <c:pt idx="2">
                  <c:v>-24.035425520578784</c:v>
                </c:pt>
                <c:pt idx="3">
                  <c:v>-28.024100113844661</c:v>
                </c:pt>
                <c:pt idx="4">
                  <c:v>-16.908427867200189</c:v>
                </c:pt>
                <c:pt idx="5">
                  <c:v>-13.146723711000668</c:v>
                </c:pt>
                <c:pt idx="6">
                  <c:v>-19.114501661382938</c:v>
                </c:pt>
                <c:pt idx="7">
                  <c:v>-29.896734303064129</c:v>
                </c:pt>
                <c:pt idx="8">
                  <c:v>-43.057894003566012</c:v>
                </c:pt>
              </c:numCache>
            </c:numRef>
          </c:val>
        </c:ser>
        <c:marker val="1"/>
        <c:axId val="188004608"/>
        <c:axId val="188010496"/>
      </c:lineChart>
      <c:catAx>
        <c:axId val="18800460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88010496"/>
        <c:crosses val="autoZero"/>
        <c:auto val="1"/>
        <c:lblAlgn val="ctr"/>
        <c:lblOffset val="200"/>
        <c:tickLblSkip val="1"/>
        <c:tickMarkSkip val="1"/>
      </c:catAx>
      <c:valAx>
        <c:axId val="188010496"/>
        <c:scaling>
          <c:orientation val="minMax"/>
        </c:scaling>
        <c:delete val="1"/>
        <c:axPos val="l"/>
        <c:numFmt formatCode="0" sourceLinked="1"/>
        <c:tickLblPos val="none"/>
        <c:crossAx val="18800460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74"/>
          <c:y val="3.798741479938831E-2"/>
          <c:w val="0.50127212491923379"/>
          <c:h val="9.162407415023890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-48.113821904270495</c:v>
                </c:pt>
                <c:pt idx="1">
                  <c:v>-57.418562660152325</c:v>
                </c:pt>
                <c:pt idx="2">
                  <c:v>-26.266612788231008</c:v>
                </c:pt>
                <c:pt idx="3">
                  <c:v>-45.311734702770295</c:v>
                </c:pt>
                <c:pt idx="4">
                  <c:v>-50.04792512149227</c:v>
                </c:pt>
                <c:pt idx="5">
                  <c:v>-46.587597809497105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25.038069596926029</c:v>
                </c:pt>
                <c:pt idx="1">
                  <c:v>11.925433861185136</c:v>
                </c:pt>
                <c:pt idx="2">
                  <c:v>50.032545465410294</c:v>
                </c:pt>
                <c:pt idx="3">
                  <c:v>32.480326242172012</c:v>
                </c:pt>
                <c:pt idx="4">
                  <c:v>24.97330843975087</c:v>
                </c:pt>
                <c:pt idx="5">
                  <c:v>25.271271900908044</c:v>
                </c:pt>
              </c:numCache>
            </c:numRef>
          </c:val>
        </c:ser>
        <c:dLbls>
          <c:showVal val="1"/>
        </c:dLbls>
        <c:gapWidth val="250"/>
        <c:overlap val="100"/>
        <c:axId val="186837248"/>
        <c:axId val="19084083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2"/>
              <c:layout/>
              <c:dLblPos val="b"/>
              <c:showVal val="1"/>
            </c:dLbl>
            <c:dLbl>
              <c:idx val="3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-23.075752307344487</c:v>
                </c:pt>
                <c:pt idx="1">
                  <c:v>-45.493128798967263</c:v>
                </c:pt>
                <c:pt idx="2">
                  <c:v>23.765932677178842</c:v>
                </c:pt>
                <c:pt idx="3">
                  <c:v>-12.831408460598512</c:v>
                </c:pt>
                <c:pt idx="4">
                  <c:v>-25.074616681741563</c:v>
                </c:pt>
                <c:pt idx="5">
                  <c:v>-21.31632590858943</c:v>
                </c:pt>
              </c:numCache>
            </c:numRef>
          </c:val>
        </c:ser>
        <c:marker val="1"/>
        <c:axId val="186837248"/>
        <c:axId val="190840832"/>
      </c:lineChart>
      <c:catAx>
        <c:axId val="18683724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90840832"/>
        <c:crosses val="autoZero"/>
        <c:auto val="1"/>
        <c:lblAlgn val="ctr"/>
        <c:lblOffset val="400"/>
        <c:tickLblSkip val="1"/>
        <c:tickMarkSkip val="1"/>
      </c:catAx>
      <c:valAx>
        <c:axId val="190840832"/>
        <c:scaling>
          <c:orientation val="minMax"/>
        </c:scaling>
        <c:delete val="1"/>
        <c:axPos val="l"/>
        <c:numFmt formatCode="0" sourceLinked="1"/>
        <c:tickLblPos val="none"/>
        <c:crossAx val="18683724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4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-50.888417251914895</c:v>
                </c:pt>
                <c:pt idx="1">
                  <c:v>-48.105641754824674</c:v>
                </c:pt>
                <c:pt idx="2">
                  <c:v>-52.545627807828978</c:v>
                </c:pt>
                <c:pt idx="3">
                  <c:v>-59.18539231530626</c:v>
                </c:pt>
                <c:pt idx="4">
                  <c:v>-46.308167392782494</c:v>
                </c:pt>
                <c:pt idx="5">
                  <c:v>-49.593882660285495</c:v>
                </c:pt>
                <c:pt idx="6">
                  <c:v>-52.5144938899642</c:v>
                </c:pt>
                <c:pt idx="7">
                  <c:v>-49.73239377617665</c:v>
                </c:pt>
                <c:pt idx="8">
                  <c:v>-51.384229888670994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25.370738458853438</c:v>
                </c:pt>
                <c:pt idx="1">
                  <c:v>23.328028175631729</c:v>
                </c:pt>
                <c:pt idx="2">
                  <c:v>26.587222162827672</c:v>
                </c:pt>
                <c:pt idx="3">
                  <c:v>15.821933260940019</c:v>
                </c:pt>
                <c:pt idx="4">
                  <c:v>30.788609731330904</c:v>
                </c:pt>
                <c:pt idx="5">
                  <c:v>30.812312014315662</c:v>
                </c:pt>
                <c:pt idx="6">
                  <c:v>24.413526249472689</c:v>
                </c:pt>
                <c:pt idx="7">
                  <c:v>19.883421211877689</c:v>
                </c:pt>
                <c:pt idx="8">
                  <c:v>25.614285412553169</c:v>
                </c:pt>
              </c:numCache>
            </c:numRef>
          </c:val>
        </c:ser>
        <c:dLbls>
          <c:showVal val="1"/>
        </c:dLbls>
        <c:overlap val="100"/>
        <c:axId val="192023168"/>
        <c:axId val="192045440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-25.517678793061531</c:v>
                </c:pt>
                <c:pt idx="1">
                  <c:v>-24.777613579192806</c:v>
                </c:pt>
                <c:pt idx="2">
                  <c:v>-25.958405645001289</c:v>
                </c:pt>
                <c:pt idx="3">
                  <c:v>-43.363459054365997</c:v>
                </c:pt>
                <c:pt idx="4">
                  <c:v>-15.519557661451469</c:v>
                </c:pt>
                <c:pt idx="5">
                  <c:v>-18.78157064596968</c:v>
                </c:pt>
                <c:pt idx="6">
                  <c:v>-28.100967640491795</c:v>
                </c:pt>
                <c:pt idx="7">
                  <c:v>-29.848972564298631</c:v>
                </c:pt>
                <c:pt idx="8">
                  <c:v>-25.769944476118013</c:v>
                </c:pt>
              </c:numCache>
            </c:numRef>
          </c:val>
        </c:ser>
        <c:marker val="1"/>
        <c:axId val="192023168"/>
        <c:axId val="192045440"/>
      </c:lineChart>
      <c:catAx>
        <c:axId val="19202316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92045440"/>
        <c:crosses val="autoZero"/>
        <c:auto val="1"/>
        <c:lblAlgn val="ctr"/>
        <c:lblOffset val="200"/>
        <c:tickLblSkip val="1"/>
        <c:tickMarkSkip val="1"/>
      </c:catAx>
      <c:valAx>
        <c:axId val="192045440"/>
        <c:scaling>
          <c:orientation val="minMax"/>
        </c:scaling>
        <c:delete val="1"/>
        <c:axPos val="l"/>
        <c:numFmt formatCode="0" sourceLinked="1"/>
        <c:tickLblPos val="none"/>
        <c:crossAx val="19202316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85"/>
          <c:y val="3.798741479938831E-2"/>
          <c:w val="0.50127212491923356"/>
          <c:h val="9.162407415023893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-50.888417251914895</c:v>
                </c:pt>
                <c:pt idx="1">
                  <c:v>-55.812820704352895</c:v>
                </c:pt>
                <c:pt idx="2">
                  <c:v>-44.320613533601858</c:v>
                </c:pt>
                <c:pt idx="3">
                  <c:v>-39.433446308782194</c:v>
                </c:pt>
                <c:pt idx="4">
                  <c:v>-50.434413594774931</c:v>
                </c:pt>
                <c:pt idx="5">
                  <c:v>-51.93990848426624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25.370738458853438</c:v>
                </c:pt>
                <c:pt idx="1">
                  <c:v>18.825419944645056</c:v>
                </c:pt>
                <c:pt idx="2">
                  <c:v>41.83509586652</c:v>
                </c:pt>
                <c:pt idx="3">
                  <c:v>40.888901195893894</c:v>
                </c:pt>
                <c:pt idx="4">
                  <c:v>25.248335239550656</c:v>
                </c:pt>
                <c:pt idx="5">
                  <c:v>21.627559012686291</c:v>
                </c:pt>
              </c:numCache>
            </c:numRef>
          </c:val>
        </c:ser>
        <c:dLbls>
          <c:showVal val="1"/>
        </c:dLbls>
        <c:gapWidth val="250"/>
        <c:overlap val="100"/>
        <c:axId val="255396480"/>
        <c:axId val="25541465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3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-25.517678793061531</c:v>
                </c:pt>
                <c:pt idx="1">
                  <c:v>-36.987400759707214</c:v>
                </c:pt>
                <c:pt idx="2">
                  <c:v>-2.4855176670821093</c:v>
                </c:pt>
                <c:pt idx="3">
                  <c:v>1.4554548871116912</c:v>
                </c:pt>
                <c:pt idx="4">
                  <c:v>-25.186078355224133</c:v>
                </c:pt>
                <c:pt idx="5">
                  <c:v>-30.312349471580163</c:v>
                </c:pt>
              </c:numCache>
            </c:numRef>
          </c:val>
        </c:ser>
        <c:marker val="1"/>
        <c:axId val="255396480"/>
        <c:axId val="255414656"/>
      </c:lineChart>
      <c:catAx>
        <c:axId val="25539648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55414656"/>
        <c:crosses val="autoZero"/>
        <c:auto val="1"/>
        <c:lblAlgn val="ctr"/>
        <c:lblOffset val="400"/>
        <c:tickLblSkip val="1"/>
        <c:tickMarkSkip val="1"/>
      </c:catAx>
      <c:valAx>
        <c:axId val="255414656"/>
        <c:scaling>
          <c:orientation val="minMax"/>
        </c:scaling>
        <c:delete val="1"/>
        <c:axPos val="l"/>
        <c:numFmt formatCode="0" sourceLinked="1"/>
        <c:tickLblPos val="none"/>
        <c:crossAx val="25539648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4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-51.473849848943495</c:v>
                </c:pt>
                <c:pt idx="1">
                  <c:v>-51.051334041843845</c:v>
                </c:pt>
                <c:pt idx="2">
                  <c:v>-51.725468298329638</c:v>
                </c:pt>
                <c:pt idx="3">
                  <c:v>-51.889278870399735</c:v>
                </c:pt>
                <c:pt idx="4">
                  <c:v>-52.081155242861222</c:v>
                </c:pt>
                <c:pt idx="5">
                  <c:v>-48.749544982624101</c:v>
                </c:pt>
                <c:pt idx="6">
                  <c:v>-49.355269047607628</c:v>
                </c:pt>
                <c:pt idx="7">
                  <c:v>-52.757829618264914</c:v>
                </c:pt>
                <c:pt idx="8">
                  <c:v>-57.354582784870495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24.396529352541489</c:v>
                </c:pt>
                <c:pt idx="1">
                  <c:v>21.658539708413119</c:v>
                </c:pt>
                <c:pt idx="2">
                  <c:v>26.027068842693495</c:v>
                </c:pt>
                <c:pt idx="3">
                  <c:v>22.492463567976181</c:v>
                </c:pt>
                <c:pt idx="4">
                  <c:v>29.2928518437874</c:v>
                </c:pt>
                <c:pt idx="5">
                  <c:v>27.858420404620066</c:v>
                </c:pt>
                <c:pt idx="6">
                  <c:v>21.871429716702917</c:v>
                </c:pt>
                <c:pt idx="7">
                  <c:v>19.139636795918893</c:v>
                </c:pt>
                <c:pt idx="8">
                  <c:v>25.0690658559034</c:v>
                </c:pt>
              </c:numCache>
            </c:numRef>
          </c:val>
        </c:ser>
        <c:dLbls>
          <c:showVal val="1"/>
        </c:dLbls>
        <c:overlap val="100"/>
        <c:axId val="256392192"/>
        <c:axId val="25640627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-27.077320496401985</c:v>
                </c:pt>
                <c:pt idx="1">
                  <c:v>-29.392794333430729</c:v>
                </c:pt>
                <c:pt idx="2">
                  <c:v>-25.698399455635872</c:v>
                </c:pt>
                <c:pt idx="3">
                  <c:v>-29.396815302423388</c:v>
                </c:pt>
                <c:pt idx="4">
                  <c:v>-22.788303399073431</c:v>
                </c:pt>
                <c:pt idx="5">
                  <c:v>-20.891124578004032</c:v>
                </c:pt>
                <c:pt idx="6">
                  <c:v>-27.483839330904797</c:v>
                </c:pt>
                <c:pt idx="7">
                  <c:v>-33.618192822346288</c:v>
                </c:pt>
                <c:pt idx="8">
                  <c:v>-32.285516928967489</c:v>
                </c:pt>
              </c:numCache>
            </c:numRef>
          </c:val>
        </c:ser>
        <c:marker val="1"/>
        <c:axId val="256392192"/>
        <c:axId val="256406272"/>
      </c:lineChart>
      <c:catAx>
        <c:axId val="25639219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56406272"/>
        <c:crosses val="autoZero"/>
        <c:auto val="1"/>
        <c:lblAlgn val="ctr"/>
        <c:lblOffset val="200"/>
        <c:tickLblSkip val="1"/>
        <c:tickMarkSkip val="1"/>
      </c:catAx>
      <c:valAx>
        <c:axId val="256406272"/>
        <c:scaling>
          <c:orientation val="minMax"/>
        </c:scaling>
        <c:delete val="1"/>
        <c:axPos val="l"/>
        <c:numFmt formatCode="0" sourceLinked="1"/>
        <c:tickLblPos val="none"/>
        <c:crossAx val="25639219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91"/>
          <c:y val="3.798741479938831E-2"/>
          <c:w val="0.50127212491923345"/>
          <c:h val="9.162407415023897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-51.473849848943495</c:v>
                </c:pt>
                <c:pt idx="1">
                  <c:v>-68.269319926939872</c:v>
                </c:pt>
                <c:pt idx="2">
                  <c:v>-38.701169578108477</c:v>
                </c:pt>
                <c:pt idx="3">
                  <c:v>-27.763575568800302</c:v>
                </c:pt>
                <c:pt idx="4">
                  <c:v>-53.357993390797894</c:v>
                </c:pt>
                <c:pt idx="5">
                  <c:v>-43.185565465285251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24.396529352541489</c:v>
                </c:pt>
                <c:pt idx="1">
                  <c:v>13.256944613102021</c:v>
                </c:pt>
                <c:pt idx="2">
                  <c:v>31.876509117619804</c:v>
                </c:pt>
                <c:pt idx="3">
                  <c:v>38.051091051712731</c:v>
                </c:pt>
                <c:pt idx="4">
                  <c:v>28.901379009920149</c:v>
                </c:pt>
                <c:pt idx="5">
                  <c:v>22.681615400886535</c:v>
                </c:pt>
              </c:numCache>
            </c:numRef>
          </c:val>
        </c:ser>
        <c:dLbls>
          <c:showVal val="1"/>
        </c:dLbls>
        <c:gapWidth val="250"/>
        <c:overlap val="100"/>
        <c:axId val="256592896"/>
        <c:axId val="25660697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3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-27.077320496401985</c:v>
                </c:pt>
                <c:pt idx="1">
                  <c:v>-55.012375313838113</c:v>
                </c:pt>
                <c:pt idx="2">
                  <c:v>-6.8246604604886727</c:v>
                </c:pt>
                <c:pt idx="3">
                  <c:v>10.287515482913015</c:v>
                </c:pt>
                <c:pt idx="4">
                  <c:v>-24.456614380877589</c:v>
                </c:pt>
                <c:pt idx="5">
                  <c:v>-20.503950064399035</c:v>
                </c:pt>
              </c:numCache>
            </c:numRef>
          </c:val>
        </c:ser>
        <c:marker val="1"/>
        <c:axId val="256592896"/>
        <c:axId val="256606976"/>
      </c:lineChart>
      <c:catAx>
        <c:axId val="25659289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56606976"/>
        <c:crosses val="autoZero"/>
        <c:auto val="1"/>
        <c:lblAlgn val="ctr"/>
        <c:lblOffset val="400"/>
        <c:tickLblSkip val="1"/>
        <c:tickMarkSkip val="1"/>
      </c:catAx>
      <c:valAx>
        <c:axId val="256606976"/>
        <c:scaling>
          <c:orientation val="minMax"/>
        </c:scaling>
        <c:delete val="1"/>
        <c:axPos val="l"/>
        <c:numFmt formatCode="0" sourceLinked="1"/>
        <c:tickLblPos val="none"/>
        <c:crossAx val="25659289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5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-54.068332510815615</c:v>
                </c:pt>
                <c:pt idx="1">
                  <c:v>-53.455205247939539</c:v>
                </c:pt>
                <c:pt idx="2">
                  <c:v>-54.433464722601364</c:v>
                </c:pt>
                <c:pt idx="3">
                  <c:v>-56.428033684035412</c:v>
                </c:pt>
                <c:pt idx="4">
                  <c:v>-53.080947032815892</c:v>
                </c:pt>
                <c:pt idx="5">
                  <c:v>-52.740395308074234</c:v>
                </c:pt>
                <c:pt idx="6">
                  <c:v>-52.477914578084544</c:v>
                </c:pt>
                <c:pt idx="7">
                  <c:v>-55.806572036584562</c:v>
                </c:pt>
                <c:pt idx="8">
                  <c:v>-56.135799718752665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23.966604956311784</c:v>
                </c:pt>
                <c:pt idx="1">
                  <c:v>21.811687222175983</c:v>
                </c:pt>
                <c:pt idx="2">
                  <c:v>25.249910929025329</c:v>
                </c:pt>
                <c:pt idx="3">
                  <c:v>23.762060388556172</c:v>
                </c:pt>
                <c:pt idx="4">
                  <c:v>29.456536153965278</c:v>
                </c:pt>
                <c:pt idx="5">
                  <c:v>24.787402022742789</c:v>
                </c:pt>
                <c:pt idx="6">
                  <c:v>23.259085925539932</c:v>
                </c:pt>
                <c:pt idx="7">
                  <c:v>20.640715059799099</c:v>
                </c:pt>
                <c:pt idx="8">
                  <c:v>21.399552115267912</c:v>
                </c:pt>
              </c:numCache>
            </c:numRef>
          </c:val>
        </c:ser>
        <c:dLbls>
          <c:showVal val="1"/>
        </c:dLbls>
        <c:overlap val="100"/>
        <c:axId val="191937920"/>
        <c:axId val="25682035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-30.101727554503245</c:v>
                </c:pt>
                <c:pt idx="1">
                  <c:v>-31.643518025763552</c:v>
                </c:pt>
                <c:pt idx="2">
                  <c:v>-29.183553793576252</c:v>
                </c:pt>
                <c:pt idx="3">
                  <c:v>-32.665973295479567</c:v>
                </c:pt>
                <c:pt idx="4">
                  <c:v>-23.62441087885043</c:v>
                </c:pt>
                <c:pt idx="5">
                  <c:v>-27.952993285330813</c:v>
                </c:pt>
                <c:pt idx="6">
                  <c:v>-29.218828652544641</c:v>
                </c:pt>
                <c:pt idx="7">
                  <c:v>-35.165856976785463</c:v>
                </c:pt>
                <c:pt idx="8">
                  <c:v>-34.736247603484756</c:v>
                </c:pt>
              </c:numCache>
            </c:numRef>
          </c:val>
        </c:ser>
        <c:marker val="1"/>
        <c:axId val="191937920"/>
        <c:axId val="256820352"/>
      </c:lineChart>
      <c:catAx>
        <c:axId val="19193792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56820352"/>
        <c:crosses val="autoZero"/>
        <c:auto val="1"/>
        <c:lblAlgn val="ctr"/>
        <c:lblOffset val="200"/>
        <c:tickLblSkip val="1"/>
        <c:tickMarkSkip val="1"/>
      </c:catAx>
      <c:valAx>
        <c:axId val="256820352"/>
        <c:scaling>
          <c:orientation val="minMax"/>
        </c:scaling>
        <c:delete val="1"/>
        <c:axPos val="l"/>
        <c:numFmt formatCode="0" sourceLinked="1"/>
        <c:tickLblPos val="none"/>
        <c:crossAx val="19193792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96"/>
          <c:y val="3.798741479938831E-2"/>
          <c:w val="0.50127212491923323"/>
          <c:h val="9.162407415023900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-54.068332510815615</c:v>
                </c:pt>
                <c:pt idx="1">
                  <c:v>-62.718535794124563</c:v>
                </c:pt>
                <c:pt idx="2">
                  <c:v>-41.455969814363854</c:v>
                </c:pt>
                <c:pt idx="3">
                  <c:v>-42.458796262790344</c:v>
                </c:pt>
                <c:pt idx="4">
                  <c:v>-57.343329185223794</c:v>
                </c:pt>
                <c:pt idx="5">
                  <c:v>-49.041314292602394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23.966604956311784</c:v>
                </c:pt>
                <c:pt idx="1">
                  <c:v>12.032852417833164</c:v>
                </c:pt>
                <c:pt idx="2">
                  <c:v>39.06483999609415</c:v>
                </c:pt>
                <c:pt idx="3">
                  <c:v>27.700562546464891</c:v>
                </c:pt>
                <c:pt idx="4">
                  <c:v>25.879186773178581</c:v>
                </c:pt>
                <c:pt idx="5">
                  <c:v>25.279459583097289</c:v>
                </c:pt>
              </c:numCache>
            </c:numRef>
          </c:val>
        </c:ser>
        <c:dLbls>
          <c:showVal val="1"/>
        </c:dLbls>
        <c:gapWidth val="250"/>
        <c:overlap val="100"/>
        <c:axId val="192712064"/>
        <c:axId val="19272614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3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-30.101727554503245</c:v>
                </c:pt>
                <c:pt idx="1">
                  <c:v>-50.685683376290946</c:v>
                </c:pt>
                <c:pt idx="2">
                  <c:v>-2.3911298182697038</c:v>
                </c:pt>
                <c:pt idx="3">
                  <c:v>-14.758233716325417</c:v>
                </c:pt>
                <c:pt idx="4">
                  <c:v>-31.464142412045103</c:v>
                </c:pt>
                <c:pt idx="5">
                  <c:v>-23.76185470950519</c:v>
                </c:pt>
              </c:numCache>
            </c:numRef>
          </c:val>
        </c:ser>
        <c:marker val="1"/>
        <c:axId val="192712064"/>
        <c:axId val="192726144"/>
      </c:lineChart>
      <c:catAx>
        <c:axId val="192712064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192726144"/>
        <c:crosses val="autoZero"/>
        <c:auto val="1"/>
        <c:lblAlgn val="ctr"/>
        <c:lblOffset val="400"/>
        <c:tickLblSkip val="1"/>
        <c:tickMarkSkip val="1"/>
      </c:catAx>
      <c:valAx>
        <c:axId val="192726144"/>
        <c:scaling>
          <c:orientation val="minMax"/>
        </c:scaling>
        <c:delete val="1"/>
        <c:axPos val="l"/>
        <c:numFmt formatCode="0" sourceLinked="1"/>
        <c:tickLblPos val="none"/>
        <c:crossAx val="192712064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56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-53.041017690599006</c:v>
                </c:pt>
                <c:pt idx="1">
                  <c:v>-51.775386995109663</c:v>
                </c:pt>
                <c:pt idx="2">
                  <c:v>-53.794731581873265</c:v>
                </c:pt>
                <c:pt idx="3">
                  <c:v>-47.610318220448313</c:v>
                </c:pt>
                <c:pt idx="4">
                  <c:v>-52.533745129226396</c:v>
                </c:pt>
                <c:pt idx="5">
                  <c:v>-53.958471417975026</c:v>
                </c:pt>
                <c:pt idx="6">
                  <c:v>-52.645654212169163</c:v>
                </c:pt>
                <c:pt idx="7">
                  <c:v>-55.139369683216174</c:v>
                </c:pt>
                <c:pt idx="8">
                  <c:v>-54.112851514797029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20.330354631459933</c:v>
                </c:pt>
                <c:pt idx="1">
                  <c:v>19.281595451712246</c:v>
                </c:pt>
                <c:pt idx="2">
                  <c:v>20.954916255316043</c:v>
                </c:pt>
                <c:pt idx="3">
                  <c:v>20.66663902476207</c:v>
                </c:pt>
                <c:pt idx="4">
                  <c:v>20.039055531614231</c:v>
                </c:pt>
                <c:pt idx="5">
                  <c:v>23.821515506650044</c:v>
                </c:pt>
                <c:pt idx="6">
                  <c:v>19.993907418338839</c:v>
                </c:pt>
                <c:pt idx="7">
                  <c:v>13.792101402967399</c:v>
                </c:pt>
                <c:pt idx="8">
                  <c:v>24.114245389676231</c:v>
                </c:pt>
              </c:numCache>
            </c:numRef>
          </c:val>
        </c:ser>
        <c:dLbls>
          <c:showVal val="1"/>
        </c:dLbls>
        <c:overlap val="100"/>
        <c:axId val="284557312"/>
        <c:axId val="284558848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-32.710663059139044</c:v>
                </c:pt>
                <c:pt idx="1">
                  <c:v>-32.493791543397244</c:v>
                </c:pt>
                <c:pt idx="2">
                  <c:v>-32.839815326557449</c:v>
                </c:pt>
                <c:pt idx="3">
                  <c:v>-26.943679195685842</c:v>
                </c:pt>
                <c:pt idx="4">
                  <c:v>-32.494689597611753</c:v>
                </c:pt>
                <c:pt idx="5">
                  <c:v>-30.136955911325035</c:v>
                </c:pt>
                <c:pt idx="6">
                  <c:v>-32.651746793830064</c:v>
                </c:pt>
                <c:pt idx="7">
                  <c:v>-41.347268280248855</c:v>
                </c:pt>
                <c:pt idx="8">
                  <c:v>-29.998606125120876</c:v>
                </c:pt>
              </c:numCache>
            </c:numRef>
          </c:val>
        </c:ser>
        <c:marker val="1"/>
        <c:axId val="284557312"/>
        <c:axId val="284558848"/>
      </c:lineChart>
      <c:catAx>
        <c:axId val="28455731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4558848"/>
        <c:crosses val="autoZero"/>
        <c:auto val="1"/>
        <c:lblAlgn val="ctr"/>
        <c:lblOffset val="200"/>
        <c:tickLblSkip val="1"/>
        <c:tickMarkSkip val="1"/>
      </c:catAx>
      <c:valAx>
        <c:axId val="284558848"/>
        <c:scaling>
          <c:orientation val="minMax"/>
        </c:scaling>
        <c:delete val="1"/>
        <c:axPos val="l"/>
        <c:numFmt formatCode="0" sourceLinked="1"/>
        <c:tickLblPos val="none"/>
        <c:crossAx val="28455731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602"/>
          <c:y val="3.798741479938831E-2"/>
          <c:w val="0.50127212491923301"/>
          <c:h val="9.1624074150239043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-53.041017690599006</c:v>
                </c:pt>
                <c:pt idx="1">
                  <c:v>-65.127470871928196</c:v>
                </c:pt>
                <c:pt idx="2">
                  <c:v>-38.572676943082392</c:v>
                </c:pt>
                <c:pt idx="3">
                  <c:v>-41.367835712408692</c:v>
                </c:pt>
                <c:pt idx="4">
                  <c:v>-47.562357377587219</c:v>
                </c:pt>
                <c:pt idx="5">
                  <c:v>-57.83171948588209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20.330354631459933</c:v>
                </c:pt>
                <c:pt idx="1">
                  <c:v>8.8788173142584252</c:v>
                </c:pt>
                <c:pt idx="2">
                  <c:v>35.004113774252424</c:v>
                </c:pt>
                <c:pt idx="3">
                  <c:v>41.859877971656459</c:v>
                </c:pt>
                <c:pt idx="4">
                  <c:v>27.350909066604824</c:v>
                </c:pt>
                <c:pt idx="5">
                  <c:v>10.799357897474399</c:v>
                </c:pt>
              </c:numCache>
            </c:numRef>
          </c:val>
        </c:ser>
        <c:dLbls>
          <c:showVal val="1"/>
        </c:dLbls>
        <c:gapWidth val="250"/>
        <c:overlap val="100"/>
        <c:axId val="284774400"/>
        <c:axId val="28477593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3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-32.710663059139044</c:v>
                </c:pt>
                <c:pt idx="1">
                  <c:v>-56.248653557670544</c:v>
                </c:pt>
                <c:pt idx="2">
                  <c:v>-3.5685631688299759</c:v>
                </c:pt>
                <c:pt idx="3">
                  <c:v>0.49204225924828648</c:v>
                </c:pt>
                <c:pt idx="4">
                  <c:v>-20.211448310982533</c:v>
                </c:pt>
                <c:pt idx="5">
                  <c:v>-47.032361588408058</c:v>
                </c:pt>
              </c:numCache>
            </c:numRef>
          </c:val>
        </c:ser>
        <c:marker val="1"/>
        <c:axId val="284774400"/>
        <c:axId val="284775936"/>
      </c:lineChart>
      <c:catAx>
        <c:axId val="28477440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4775936"/>
        <c:crosses val="autoZero"/>
        <c:auto val="1"/>
        <c:lblAlgn val="ctr"/>
        <c:lblOffset val="400"/>
        <c:tickLblSkip val="1"/>
        <c:tickMarkSkip val="1"/>
      </c:catAx>
      <c:valAx>
        <c:axId val="284775936"/>
        <c:scaling>
          <c:orientation val="minMax"/>
        </c:scaling>
        <c:delete val="1"/>
        <c:axPos val="l"/>
        <c:numFmt formatCode="0" sourceLinked="1"/>
        <c:tickLblPos val="none"/>
        <c:crossAx val="28477440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5.550837030568774E-2"/>
          <c:y val="0.11879821190859648"/>
          <c:w val="0.68204623162328326"/>
          <c:h val="0.77872659524377774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1er trim.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7030A0"/>
                </a:gs>
              </a:gsLst>
              <a:lin ang="5400000" scaled="0"/>
            </a:gradFill>
            <a:ln w="23422">
              <a:noFill/>
            </a:ln>
          </c:spPr>
          <c:dPt>
            <c:idx val="0"/>
            <c:spPr>
              <a:solidFill>
                <a:srgbClr val="FFC000"/>
              </a:solidFill>
              <a:ln w="23422">
                <a:noFill/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explosion val="15"/>
            <c:spPr>
              <a:solidFill>
                <a:srgbClr val="7030A0"/>
              </a:solidFill>
              <a:ln w="23422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3422">
                <a:noFill/>
              </a:ln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ln w="23422">
                <a:noFill/>
              </a:ln>
            </c:spPr>
          </c:dPt>
          <c:dLbls>
            <c:txPr>
              <a:bodyPr/>
              <a:lstStyle/>
              <a:p>
                <a:pPr>
                  <a:defRPr lang="es-CL" sz="1200">
                    <a:solidFill>
                      <a:schemeClr val="tx1"/>
                    </a:solidFill>
                    <a:latin typeface="Arial Narrow" pitchFamily="34" charset="0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Zona Nor-Poniente</c:v>
                </c:pt>
                <c:pt idx="1">
                  <c:v>Zona Oriente</c:v>
                </c:pt>
                <c:pt idx="2">
                  <c:v>Zona Rural</c:v>
                </c:pt>
                <c:pt idx="3">
                  <c:v>Zona Sur Oriente</c:v>
                </c:pt>
                <c:pt idx="4">
                  <c:v>Zona Sur Poniente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0.2194444444444478</c:v>
                </c:pt>
                <c:pt idx="1">
                  <c:v>0.1</c:v>
                </c:pt>
                <c:pt idx="2">
                  <c:v>9.4444444444444525E-2</c:v>
                </c:pt>
                <c:pt idx="3">
                  <c:v>0.35416666666666957</c:v>
                </c:pt>
                <c:pt idx="4">
                  <c:v>0.23194444444444695</c:v>
                </c:pt>
              </c:numCache>
            </c:numRef>
          </c:val>
        </c:ser>
        <c:gapWidth val="56"/>
        <c:axId val="235449344"/>
        <c:axId val="235459328"/>
      </c:barChart>
      <c:catAx>
        <c:axId val="235449344"/>
        <c:scaling>
          <c:orientation val="minMax"/>
        </c:scaling>
        <c:axPos val="b"/>
        <c:tickLblPos val="none"/>
        <c:txPr>
          <a:bodyPr rot="2700000" vert="horz"/>
          <a:lstStyle/>
          <a:p>
            <a:pPr>
              <a:defRPr sz="900">
                <a:solidFill>
                  <a:schemeClr val="tx1"/>
                </a:solidFill>
                <a:latin typeface="Arial Narrow" pitchFamily="34" charset="0"/>
              </a:defRPr>
            </a:pPr>
            <a:endParaRPr lang="es-CL"/>
          </a:p>
        </c:txPr>
        <c:crossAx val="235459328"/>
        <c:crosses val="autoZero"/>
        <c:auto val="1"/>
        <c:lblAlgn val="ctr"/>
        <c:lblOffset val="100"/>
      </c:catAx>
      <c:valAx>
        <c:axId val="235459328"/>
        <c:scaling>
          <c:orientation val="minMax"/>
          <c:max val="1"/>
        </c:scaling>
        <c:axPos val="l"/>
        <c:numFmt formatCode="0%" sourceLinked="1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Arial Narrow" pitchFamily="34" charset="0"/>
              </a:defRPr>
            </a:pPr>
            <a:endParaRPr lang="es-CL"/>
          </a:p>
        </c:txPr>
        <c:crossAx val="235449344"/>
        <c:crosses val="autoZero"/>
        <c:crossBetween val="between"/>
        <c:majorUnit val="0.2"/>
        <c:minorUnit val="0.2"/>
      </c:valAx>
      <c:spPr>
        <a:noFill/>
        <a:ln w="23422">
          <a:noFill/>
        </a:ln>
      </c:spPr>
    </c:plotArea>
    <c:legend>
      <c:legendPos val="r"/>
      <c:layout>
        <c:manualLayout>
          <c:xMode val="edge"/>
          <c:yMode val="edge"/>
          <c:x val="0.77504342715815511"/>
          <c:y val="0.29417558207225292"/>
          <c:w val="0.18210048312388971"/>
          <c:h val="0.55402640283211368"/>
        </c:manualLayout>
      </c:layout>
      <c:txPr>
        <a:bodyPr/>
        <a:lstStyle/>
        <a:p>
          <a:pPr>
            <a:defRPr sz="1050">
              <a:solidFill>
                <a:schemeClr val="tx1"/>
              </a:solidFill>
              <a:latin typeface="Arial" pitchFamily="34" charset="0"/>
              <a:cs typeface="Arial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80"/>
          </a:solidFill>
          <a:latin typeface="Tahoma"/>
          <a:ea typeface="Tahoma"/>
          <a:cs typeface="Tahoma"/>
        </a:defRPr>
      </a:pPr>
      <a:endParaRPr lang="es-CL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62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-59.091784149978068</c:v>
                </c:pt>
                <c:pt idx="1">
                  <c:v>-57.774578655140225</c:v>
                </c:pt>
                <c:pt idx="2">
                  <c:v>-59.876212089866144</c:v>
                </c:pt>
                <c:pt idx="3">
                  <c:v>-72.00639089559364</c:v>
                </c:pt>
                <c:pt idx="4">
                  <c:v>-53.179400514197006</c:v>
                </c:pt>
                <c:pt idx="5">
                  <c:v>-58.142950465696259</c:v>
                </c:pt>
                <c:pt idx="6">
                  <c:v>-60.686360656111994</c:v>
                </c:pt>
                <c:pt idx="7">
                  <c:v>-56.227106637345528</c:v>
                </c:pt>
                <c:pt idx="8">
                  <c:v>-59.410188395063834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19.919705771944272</c:v>
                </c:pt>
                <c:pt idx="1">
                  <c:v>18.830585134831264</c:v>
                </c:pt>
                <c:pt idx="2">
                  <c:v>20.568303626271629</c:v>
                </c:pt>
                <c:pt idx="3">
                  <c:v>18.84612519822889</c:v>
                </c:pt>
                <c:pt idx="4">
                  <c:v>23.270127468333186</c:v>
                </c:pt>
                <c:pt idx="5">
                  <c:v>23.056552640254491</c:v>
                </c:pt>
                <c:pt idx="6">
                  <c:v>16.330343389692214</c:v>
                </c:pt>
                <c:pt idx="7">
                  <c:v>16.160221150853353</c:v>
                </c:pt>
                <c:pt idx="8">
                  <c:v>22.214428548462362</c:v>
                </c:pt>
              </c:numCache>
            </c:numRef>
          </c:val>
        </c:ser>
        <c:dLbls>
          <c:showVal val="1"/>
        </c:dLbls>
        <c:overlap val="100"/>
        <c:axId val="284914048"/>
        <c:axId val="28491558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-39.172078378034072</c:v>
                </c:pt>
                <c:pt idx="1">
                  <c:v>-38.943993520308979</c:v>
                </c:pt>
                <c:pt idx="2">
                  <c:v>-39.307908463594167</c:v>
                </c:pt>
                <c:pt idx="3">
                  <c:v>-53.160265697365496</c:v>
                </c:pt>
                <c:pt idx="4">
                  <c:v>-29.909273045863689</c:v>
                </c:pt>
                <c:pt idx="5">
                  <c:v>-35.086397825441999</c:v>
                </c:pt>
                <c:pt idx="6">
                  <c:v>-44.35601726641984</c:v>
                </c:pt>
                <c:pt idx="7">
                  <c:v>-40.066885486491998</c:v>
                </c:pt>
                <c:pt idx="8">
                  <c:v>-37.195759846601916</c:v>
                </c:pt>
              </c:numCache>
            </c:numRef>
          </c:val>
        </c:ser>
        <c:marker val="1"/>
        <c:axId val="284914048"/>
        <c:axId val="284915584"/>
      </c:lineChart>
      <c:catAx>
        <c:axId val="28491404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4915584"/>
        <c:crosses val="autoZero"/>
        <c:auto val="1"/>
        <c:lblAlgn val="ctr"/>
        <c:lblOffset val="200"/>
        <c:tickLblSkip val="1"/>
        <c:tickMarkSkip val="1"/>
      </c:catAx>
      <c:valAx>
        <c:axId val="284915584"/>
        <c:scaling>
          <c:orientation val="minMax"/>
        </c:scaling>
        <c:delete val="1"/>
        <c:axPos val="l"/>
        <c:numFmt formatCode="0" sourceLinked="1"/>
        <c:tickLblPos val="none"/>
        <c:crossAx val="28491404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608"/>
          <c:y val="3.798741479938831E-2"/>
          <c:w val="0.50127212491923279"/>
          <c:h val="9.162407415023907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-59.091784149978068</c:v>
                </c:pt>
                <c:pt idx="1">
                  <c:v>-70.27353086237234</c:v>
                </c:pt>
                <c:pt idx="2">
                  <c:v>-42.85541400152232</c:v>
                </c:pt>
                <c:pt idx="3">
                  <c:v>-42.526352297999765</c:v>
                </c:pt>
                <c:pt idx="4">
                  <c:v>-63.449623143431857</c:v>
                </c:pt>
                <c:pt idx="5">
                  <c:v>-52.692558690236012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19.919705771944272</c:v>
                </c:pt>
                <c:pt idx="1">
                  <c:v>12.048528759585798</c:v>
                </c:pt>
                <c:pt idx="2">
                  <c:v>29.159558383027708</c:v>
                </c:pt>
                <c:pt idx="3">
                  <c:v>24.780068071276229</c:v>
                </c:pt>
                <c:pt idx="4">
                  <c:v>21.329240812601029</c:v>
                </c:pt>
                <c:pt idx="5">
                  <c:v>20.422048136765223</c:v>
                </c:pt>
              </c:numCache>
            </c:numRef>
          </c:val>
        </c:ser>
        <c:dLbls>
          <c:showVal val="1"/>
        </c:dLbls>
        <c:gapWidth val="250"/>
        <c:overlap val="100"/>
        <c:axId val="284533120"/>
        <c:axId val="28453465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-39.172078378034072</c:v>
                </c:pt>
                <c:pt idx="1">
                  <c:v>-58.225002102786519</c:v>
                </c:pt>
                <c:pt idx="2">
                  <c:v>-13.695855618494924</c:v>
                </c:pt>
                <c:pt idx="3">
                  <c:v>-17.746284226723073</c:v>
                </c:pt>
                <c:pt idx="4">
                  <c:v>-42.120382330831234</c:v>
                </c:pt>
                <c:pt idx="5">
                  <c:v>-32.27051055347043</c:v>
                </c:pt>
              </c:numCache>
            </c:numRef>
          </c:val>
        </c:ser>
        <c:marker val="1"/>
        <c:axId val="284533120"/>
        <c:axId val="284534656"/>
      </c:lineChart>
      <c:catAx>
        <c:axId val="28453312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4534656"/>
        <c:crosses val="autoZero"/>
        <c:auto val="1"/>
        <c:lblAlgn val="ctr"/>
        <c:lblOffset val="400"/>
        <c:tickLblSkip val="1"/>
        <c:tickMarkSkip val="1"/>
      </c:catAx>
      <c:valAx>
        <c:axId val="284534656"/>
        <c:scaling>
          <c:orientation val="minMax"/>
        </c:scaling>
        <c:delete val="1"/>
        <c:axPos val="l"/>
        <c:numFmt formatCode="0" sourceLinked="1"/>
        <c:tickLblPos val="none"/>
        <c:crossAx val="28453312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68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-63.298303908560747</c:v>
                </c:pt>
                <c:pt idx="1">
                  <c:v>-61.250548153395194</c:v>
                </c:pt>
                <c:pt idx="2">
                  <c:v>-64.517792313910348</c:v>
                </c:pt>
                <c:pt idx="3">
                  <c:v>-63.026336627444451</c:v>
                </c:pt>
                <c:pt idx="4">
                  <c:v>-54.559436347841995</c:v>
                </c:pt>
                <c:pt idx="5">
                  <c:v>-58.658632740726013</c:v>
                </c:pt>
                <c:pt idx="6">
                  <c:v>-66.422940742175811</c:v>
                </c:pt>
                <c:pt idx="7">
                  <c:v>-71.806166540301192</c:v>
                </c:pt>
                <c:pt idx="8">
                  <c:v>-65.990242825757662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22.221010903865189</c:v>
                </c:pt>
                <c:pt idx="1">
                  <c:v>22.586802447566289</c:v>
                </c:pt>
                <c:pt idx="2">
                  <c:v>22.003173134300749</c:v>
                </c:pt>
                <c:pt idx="3">
                  <c:v>19.879543375701349</c:v>
                </c:pt>
                <c:pt idx="4">
                  <c:v>31.844529770127096</c:v>
                </c:pt>
                <c:pt idx="5">
                  <c:v>27.558761785451491</c:v>
                </c:pt>
                <c:pt idx="6">
                  <c:v>20.846823898072721</c:v>
                </c:pt>
                <c:pt idx="7">
                  <c:v>11.860429261605574</c:v>
                </c:pt>
                <c:pt idx="8">
                  <c:v>18.923778086421123</c:v>
                </c:pt>
              </c:numCache>
            </c:numRef>
          </c:val>
        </c:ser>
        <c:dLbls>
          <c:showVal val="1"/>
        </c:dLbls>
        <c:overlap val="100"/>
        <c:axId val="285139712"/>
        <c:axId val="285141248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-41.077293004694994</c:v>
                </c:pt>
                <c:pt idx="1">
                  <c:v>-38.663745705829193</c:v>
                </c:pt>
                <c:pt idx="2">
                  <c:v>-42.514619179609298</c:v>
                </c:pt>
                <c:pt idx="3">
                  <c:v>-43.1467932517427</c:v>
                </c:pt>
                <c:pt idx="4">
                  <c:v>-22.71490657771465</c:v>
                </c:pt>
                <c:pt idx="5">
                  <c:v>-31.099870955274394</c:v>
                </c:pt>
                <c:pt idx="6">
                  <c:v>-45.576116844103446</c:v>
                </c:pt>
                <c:pt idx="7">
                  <c:v>-59.945737278695624</c:v>
                </c:pt>
                <c:pt idx="8">
                  <c:v>-47.066464739336077</c:v>
                </c:pt>
              </c:numCache>
            </c:numRef>
          </c:val>
        </c:ser>
        <c:marker val="1"/>
        <c:axId val="285139712"/>
        <c:axId val="285141248"/>
      </c:lineChart>
      <c:catAx>
        <c:axId val="28513971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5141248"/>
        <c:crosses val="autoZero"/>
        <c:auto val="1"/>
        <c:lblAlgn val="ctr"/>
        <c:lblOffset val="200"/>
        <c:tickLblSkip val="1"/>
        <c:tickMarkSkip val="1"/>
      </c:catAx>
      <c:valAx>
        <c:axId val="285141248"/>
        <c:scaling>
          <c:orientation val="minMax"/>
        </c:scaling>
        <c:delete val="1"/>
        <c:axPos val="l"/>
        <c:numFmt formatCode="0" sourceLinked="1"/>
        <c:tickLblPos val="none"/>
        <c:crossAx val="28513971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613"/>
          <c:y val="3.798741479938831E-2"/>
          <c:w val="0.50127212491923256"/>
          <c:h val="9.1624074150239113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-63.298303908560747</c:v>
                </c:pt>
                <c:pt idx="1">
                  <c:v>-71.023341592278243</c:v>
                </c:pt>
                <c:pt idx="2">
                  <c:v>-51.194480781986748</c:v>
                </c:pt>
                <c:pt idx="3">
                  <c:v>-54.511310770327455</c:v>
                </c:pt>
                <c:pt idx="4">
                  <c:v>-65.170161341821299</c:v>
                </c:pt>
                <c:pt idx="5">
                  <c:v>-60.332368469288724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22.221010903865189</c:v>
                </c:pt>
                <c:pt idx="1">
                  <c:v>13.753949687631073</c:v>
                </c:pt>
                <c:pt idx="2">
                  <c:v>30.875912759731289</c:v>
                </c:pt>
                <c:pt idx="3">
                  <c:v>31.449357579099289</c:v>
                </c:pt>
                <c:pt idx="4">
                  <c:v>23.466692063399417</c:v>
                </c:pt>
                <c:pt idx="5">
                  <c:v>22.914130578042759</c:v>
                </c:pt>
              </c:numCache>
            </c:numRef>
          </c:val>
        </c:ser>
        <c:dLbls>
          <c:showVal val="1"/>
        </c:dLbls>
        <c:gapWidth val="250"/>
        <c:overlap val="100"/>
        <c:axId val="284685056"/>
        <c:axId val="28468659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-41.077293004694994</c:v>
                </c:pt>
                <c:pt idx="1">
                  <c:v>-57.269391904647698</c:v>
                </c:pt>
                <c:pt idx="2">
                  <c:v>-20.318568022255562</c:v>
                </c:pt>
                <c:pt idx="3">
                  <c:v>-23.061953191228191</c:v>
                </c:pt>
                <c:pt idx="4">
                  <c:v>-41.703469278422354</c:v>
                </c:pt>
                <c:pt idx="5">
                  <c:v>-37.418237891245944</c:v>
                </c:pt>
              </c:numCache>
            </c:numRef>
          </c:val>
        </c:ser>
        <c:marker val="1"/>
        <c:axId val="284685056"/>
        <c:axId val="284686592"/>
      </c:lineChart>
      <c:catAx>
        <c:axId val="28468505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4686592"/>
        <c:crosses val="autoZero"/>
        <c:auto val="1"/>
        <c:lblAlgn val="ctr"/>
        <c:lblOffset val="400"/>
        <c:tickLblSkip val="1"/>
        <c:tickMarkSkip val="1"/>
      </c:catAx>
      <c:valAx>
        <c:axId val="284686592"/>
        <c:scaling>
          <c:orientation val="minMax"/>
        </c:scaling>
        <c:delete val="1"/>
        <c:axPos val="l"/>
        <c:numFmt formatCode="0" sourceLinked="1"/>
        <c:tickLblPos val="none"/>
        <c:crossAx val="28468505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73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-66.910269390791427</c:v>
                </c:pt>
                <c:pt idx="1">
                  <c:v>-66.275260705778322</c:v>
                </c:pt>
                <c:pt idx="2">
                  <c:v>-67.288432522167938</c:v>
                </c:pt>
                <c:pt idx="3">
                  <c:v>-66.799215214422674</c:v>
                </c:pt>
                <c:pt idx="4">
                  <c:v>-63.281709425338725</c:v>
                </c:pt>
                <c:pt idx="5">
                  <c:v>-64.179337873423307</c:v>
                </c:pt>
                <c:pt idx="6">
                  <c:v>-65.999428464920427</c:v>
                </c:pt>
                <c:pt idx="7">
                  <c:v>-69.167564867130807</c:v>
                </c:pt>
                <c:pt idx="8">
                  <c:v>-75.376012834769952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14.938861367190363</c:v>
                </c:pt>
                <c:pt idx="1">
                  <c:v>12.018874509233738</c:v>
                </c:pt>
                <c:pt idx="2">
                  <c:v>16.677784628946831</c:v>
                </c:pt>
                <c:pt idx="3">
                  <c:v>10.915546278279255</c:v>
                </c:pt>
                <c:pt idx="4">
                  <c:v>20.385041463407322</c:v>
                </c:pt>
                <c:pt idx="5">
                  <c:v>19.17170348204219</c:v>
                </c:pt>
                <c:pt idx="6">
                  <c:v>14.119134791186974</c:v>
                </c:pt>
                <c:pt idx="7">
                  <c:v>13.349428925851418</c:v>
                </c:pt>
                <c:pt idx="8">
                  <c:v>6.6752648448327987</c:v>
                </c:pt>
              </c:numCache>
            </c:numRef>
          </c:val>
        </c:ser>
        <c:dLbls>
          <c:showVal val="1"/>
        </c:dLbls>
        <c:overlap val="100"/>
        <c:axId val="285631616"/>
        <c:axId val="28563315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-51.971408023600205</c:v>
                </c:pt>
                <c:pt idx="1">
                  <c:v>-54.256386196544575</c:v>
                </c:pt>
                <c:pt idx="2">
                  <c:v>-50.610647893221895</c:v>
                </c:pt>
                <c:pt idx="3">
                  <c:v>-55.883668936143494</c:v>
                </c:pt>
                <c:pt idx="4">
                  <c:v>-42.896667961931172</c:v>
                </c:pt>
                <c:pt idx="5">
                  <c:v>-45.007634391382844</c:v>
                </c:pt>
                <c:pt idx="6">
                  <c:v>-51.880293673732709</c:v>
                </c:pt>
                <c:pt idx="7">
                  <c:v>-55.818135941279621</c:v>
                </c:pt>
                <c:pt idx="8">
                  <c:v>-68.700747989937966</c:v>
                </c:pt>
              </c:numCache>
            </c:numRef>
          </c:val>
        </c:ser>
        <c:marker val="1"/>
        <c:axId val="285631616"/>
        <c:axId val="285633152"/>
      </c:lineChart>
      <c:catAx>
        <c:axId val="28563161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5633152"/>
        <c:crosses val="autoZero"/>
        <c:auto val="1"/>
        <c:lblAlgn val="ctr"/>
        <c:lblOffset val="200"/>
        <c:tickLblSkip val="1"/>
        <c:tickMarkSkip val="1"/>
      </c:catAx>
      <c:valAx>
        <c:axId val="285633152"/>
        <c:scaling>
          <c:orientation val="minMax"/>
        </c:scaling>
        <c:delete val="1"/>
        <c:axPos val="l"/>
        <c:numFmt formatCode="0" sourceLinked="1"/>
        <c:tickLblPos val="none"/>
        <c:crossAx val="28563161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624"/>
          <c:y val="3.798741479938831E-2"/>
          <c:w val="0.50127212491923245"/>
          <c:h val="9.162407415023916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-66.910269390791427</c:v>
                </c:pt>
                <c:pt idx="1">
                  <c:v>-74.069493538654058</c:v>
                </c:pt>
                <c:pt idx="2">
                  <c:v>-64.861071958942802</c:v>
                </c:pt>
                <c:pt idx="3">
                  <c:v>-57.409112801817372</c:v>
                </c:pt>
                <c:pt idx="4">
                  <c:v>-61.39389198527099</c:v>
                </c:pt>
                <c:pt idx="5">
                  <c:v>-70.635492684730053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14.938861367190363</c:v>
                </c:pt>
                <c:pt idx="1">
                  <c:v>8.7837215777270128</c:v>
                </c:pt>
                <c:pt idx="2">
                  <c:v>14.189467482157625</c:v>
                </c:pt>
                <c:pt idx="3">
                  <c:v>24.727640331866489</c:v>
                </c:pt>
                <c:pt idx="4">
                  <c:v>21.27807489750252</c:v>
                </c:pt>
                <c:pt idx="5">
                  <c:v>10.265555398612324</c:v>
                </c:pt>
              </c:numCache>
            </c:numRef>
          </c:val>
        </c:ser>
        <c:dLbls>
          <c:showVal val="1"/>
        </c:dLbls>
        <c:gapWidth val="250"/>
        <c:overlap val="100"/>
        <c:axId val="285824128"/>
        <c:axId val="28582566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-51.971408023600205</c:v>
                </c:pt>
                <c:pt idx="1">
                  <c:v>-65.285771960927349</c:v>
                </c:pt>
                <c:pt idx="2">
                  <c:v>-50.671604476784928</c:v>
                </c:pt>
                <c:pt idx="3">
                  <c:v>-32.681472469950847</c:v>
                </c:pt>
                <c:pt idx="4">
                  <c:v>-40.115817087768214</c:v>
                </c:pt>
                <c:pt idx="5">
                  <c:v>-60.369937286117761</c:v>
                </c:pt>
              </c:numCache>
            </c:numRef>
          </c:val>
        </c:ser>
        <c:marker val="1"/>
        <c:axId val="285824128"/>
        <c:axId val="285825664"/>
      </c:lineChart>
      <c:catAx>
        <c:axId val="28582412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5825664"/>
        <c:crosses val="autoZero"/>
        <c:auto val="1"/>
        <c:lblAlgn val="ctr"/>
        <c:lblOffset val="400"/>
        <c:tickLblSkip val="1"/>
        <c:tickMarkSkip val="1"/>
      </c:catAx>
      <c:valAx>
        <c:axId val="285825664"/>
        <c:scaling>
          <c:orientation val="minMax"/>
        </c:scaling>
        <c:delete val="1"/>
        <c:axPos val="l"/>
        <c:numFmt formatCode="0" sourceLinked="1"/>
        <c:tickLblPos val="none"/>
        <c:crossAx val="28582412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84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-71.071422775544889</c:v>
                </c:pt>
                <c:pt idx="1">
                  <c:v>-70.962031839092589</c:v>
                </c:pt>
                <c:pt idx="2">
                  <c:v>-71.136567741353531</c:v>
                </c:pt>
                <c:pt idx="3">
                  <c:v>-71.938981846392068</c:v>
                </c:pt>
                <c:pt idx="4">
                  <c:v>-70.9726777971281</c:v>
                </c:pt>
                <c:pt idx="5">
                  <c:v>-68.368308848992058</c:v>
                </c:pt>
                <c:pt idx="6">
                  <c:v>-73.721794999380364</c:v>
                </c:pt>
                <c:pt idx="7">
                  <c:v>-71.532952718585449</c:v>
                </c:pt>
                <c:pt idx="8">
                  <c:v>-70.339583071125972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13.890320440055087</c:v>
                </c:pt>
                <c:pt idx="1">
                  <c:v>14.077451667765622</c:v>
                </c:pt>
                <c:pt idx="2">
                  <c:v>13.778879238195023</c:v>
                </c:pt>
                <c:pt idx="3">
                  <c:v>11.991602319309436</c:v>
                </c:pt>
                <c:pt idx="4">
                  <c:v>20.403127205052829</c:v>
                </c:pt>
                <c:pt idx="5">
                  <c:v>15.105409547925852</c:v>
                </c:pt>
                <c:pt idx="6">
                  <c:v>13.559501341535</c:v>
                </c:pt>
                <c:pt idx="7">
                  <c:v>10.240377496078917</c:v>
                </c:pt>
                <c:pt idx="8">
                  <c:v>10.450388944182439</c:v>
                </c:pt>
              </c:numCache>
            </c:numRef>
          </c:val>
        </c:ser>
        <c:dLbls>
          <c:showVal val="1"/>
        </c:dLbls>
        <c:overlap val="100"/>
        <c:axId val="285869568"/>
        <c:axId val="28587110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-57.18110233549001</c:v>
                </c:pt>
                <c:pt idx="1">
                  <c:v>-56.884580171326576</c:v>
                </c:pt>
                <c:pt idx="2">
                  <c:v>-57.357688503158073</c:v>
                </c:pt>
                <c:pt idx="3">
                  <c:v>-59.947379527082383</c:v>
                </c:pt>
                <c:pt idx="4">
                  <c:v>-50.569550592076013</c:v>
                </c:pt>
                <c:pt idx="5">
                  <c:v>-53.262899301066625</c:v>
                </c:pt>
                <c:pt idx="6">
                  <c:v>-60.162293657845346</c:v>
                </c:pt>
                <c:pt idx="7">
                  <c:v>-61.292575222507814</c:v>
                </c:pt>
                <c:pt idx="8">
                  <c:v>-59.889194126943494</c:v>
                </c:pt>
              </c:numCache>
            </c:numRef>
          </c:val>
        </c:ser>
        <c:marker val="1"/>
        <c:axId val="285869568"/>
        <c:axId val="285871104"/>
      </c:lineChart>
      <c:catAx>
        <c:axId val="28586956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5871104"/>
        <c:crosses val="autoZero"/>
        <c:auto val="1"/>
        <c:lblAlgn val="ctr"/>
        <c:lblOffset val="200"/>
        <c:tickLblSkip val="1"/>
        <c:tickMarkSkip val="1"/>
      </c:catAx>
      <c:valAx>
        <c:axId val="285871104"/>
        <c:scaling>
          <c:orientation val="minMax"/>
        </c:scaling>
        <c:delete val="1"/>
        <c:axPos val="l"/>
        <c:numFmt formatCode="0" sourceLinked="1"/>
        <c:tickLblPos val="none"/>
        <c:crossAx val="28586956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635"/>
          <c:y val="3.798741479938831E-2"/>
          <c:w val="0.50127212491923223"/>
          <c:h val="9.162407415023919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-71.071422775544889</c:v>
                </c:pt>
                <c:pt idx="1">
                  <c:v>-75.279226913552279</c:v>
                </c:pt>
                <c:pt idx="2">
                  <c:v>-74.585548588273781</c:v>
                </c:pt>
                <c:pt idx="3">
                  <c:v>-57.806884865171746</c:v>
                </c:pt>
                <c:pt idx="4">
                  <c:v>-62.927246492364944</c:v>
                </c:pt>
                <c:pt idx="5">
                  <c:v>-79.576806094440869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13.890320440055087</c:v>
                </c:pt>
                <c:pt idx="1">
                  <c:v>6.9612078549698984</c:v>
                </c:pt>
                <c:pt idx="2">
                  <c:v>14.269590500074624</c:v>
                </c:pt>
                <c:pt idx="3">
                  <c:v>22.643010562022749</c:v>
                </c:pt>
                <c:pt idx="4">
                  <c:v>21.93544175658176</c:v>
                </c:pt>
                <c:pt idx="5">
                  <c:v>7.2765033057829847</c:v>
                </c:pt>
              </c:numCache>
            </c:numRef>
          </c:val>
        </c:ser>
        <c:dLbls>
          <c:showVal val="1"/>
        </c:dLbls>
        <c:gapWidth val="250"/>
        <c:overlap val="100"/>
        <c:axId val="285472256"/>
        <c:axId val="28547379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-57.18110233549001</c:v>
                </c:pt>
                <c:pt idx="1">
                  <c:v>-68.318019058582408</c:v>
                </c:pt>
                <c:pt idx="2">
                  <c:v>-60.315958088199203</c:v>
                </c:pt>
                <c:pt idx="3">
                  <c:v>-35.163874303149015</c:v>
                </c:pt>
                <c:pt idx="4">
                  <c:v>-40.991804735782885</c:v>
                </c:pt>
                <c:pt idx="5">
                  <c:v>-72.300302788658186</c:v>
                </c:pt>
              </c:numCache>
            </c:numRef>
          </c:val>
        </c:ser>
        <c:marker val="1"/>
        <c:axId val="285472256"/>
        <c:axId val="285473792"/>
      </c:lineChart>
      <c:catAx>
        <c:axId val="28547225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5473792"/>
        <c:crosses val="autoZero"/>
        <c:auto val="1"/>
        <c:lblAlgn val="ctr"/>
        <c:lblOffset val="400"/>
        <c:tickLblSkip val="1"/>
        <c:tickMarkSkip val="1"/>
      </c:catAx>
      <c:valAx>
        <c:axId val="285473792"/>
        <c:scaling>
          <c:orientation val="minMax"/>
        </c:scaling>
        <c:delete val="1"/>
        <c:axPos val="l"/>
        <c:numFmt formatCode="0" sourceLinked="1"/>
        <c:tickLblPos val="none"/>
        <c:crossAx val="28547225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9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-71.155465338426026</c:v>
                </c:pt>
                <c:pt idx="1">
                  <c:v>-71.278166051646849</c:v>
                </c:pt>
                <c:pt idx="2">
                  <c:v>-71.082394076523087</c:v>
                </c:pt>
                <c:pt idx="3">
                  <c:v>-74.535039770286858</c:v>
                </c:pt>
                <c:pt idx="4">
                  <c:v>-72.205651556492825</c:v>
                </c:pt>
                <c:pt idx="5">
                  <c:v>-67.608512520587936</c:v>
                </c:pt>
                <c:pt idx="6">
                  <c:v>-74.760335814095967</c:v>
                </c:pt>
                <c:pt idx="7">
                  <c:v>-64.693319522130309</c:v>
                </c:pt>
                <c:pt idx="8">
                  <c:v>-77.101655025046171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13.344260590258649</c:v>
                </c:pt>
                <c:pt idx="1">
                  <c:v>13.498673377556447</c:v>
                </c:pt>
                <c:pt idx="2">
                  <c:v>13.252304016203329</c:v>
                </c:pt>
                <c:pt idx="3">
                  <c:v>10.938407613925452</c:v>
                </c:pt>
                <c:pt idx="4">
                  <c:v>15.081687027454716</c:v>
                </c:pt>
                <c:pt idx="5">
                  <c:v>15.072101234168525</c:v>
                </c:pt>
                <c:pt idx="6">
                  <c:v>11.768788788889912</c:v>
                </c:pt>
                <c:pt idx="7">
                  <c:v>13.575744318530727</c:v>
                </c:pt>
                <c:pt idx="8">
                  <c:v>12.130945460241648</c:v>
                </c:pt>
              </c:numCache>
            </c:numRef>
          </c:val>
        </c:ser>
        <c:dLbls>
          <c:showVal val="1"/>
        </c:dLbls>
        <c:overlap val="100"/>
        <c:axId val="286361472"/>
        <c:axId val="286363008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-57.811204748168294</c:v>
                </c:pt>
                <c:pt idx="1">
                  <c:v>-57.779492674090406</c:v>
                </c:pt>
                <c:pt idx="2">
                  <c:v>-57.830090060320806</c:v>
                </c:pt>
                <c:pt idx="3">
                  <c:v>-63.596632156361501</c:v>
                </c:pt>
                <c:pt idx="4">
                  <c:v>-57.123964529038886</c:v>
                </c:pt>
                <c:pt idx="5">
                  <c:v>-52.536411286420282</c:v>
                </c:pt>
                <c:pt idx="6">
                  <c:v>-62.99154702520655</c:v>
                </c:pt>
                <c:pt idx="7">
                  <c:v>-51.117575203599685</c:v>
                </c:pt>
                <c:pt idx="8">
                  <c:v>-64.970709564804011</c:v>
                </c:pt>
              </c:numCache>
            </c:numRef>
          </c:val>
        </c:ser>
        <c:marker val="1"/>
        <c:axId val="286361472"/>
        <c:axId val="286363008"/>
      </c:lineChart>
      <c:catAx>
        <c:axId val="28636147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6363008"/>
        <c:crosses val="autoZero"/>
        <c:auto val="1"/>
        <c:lblAlgn val="ctr"/>
        <c:lblOffset val="200"/>
        <c:tickLblSkip val="1"/>
        <c:tickMarkSkip val="1"/>
      </c:catAx>
      <c:valAx>
        <c:axId val="286363008"/>
        <c:scaling>
          <c:orientation val="minMax"/>
        </c:scaling>
        <c:delete val="1"/>
        <c:axPos val="l"/>
        <c:numFmt formatCode="0" sourceLinked="1"/>
        <c:tickLblPos val="none"/>
        <c:crossAx val="28636147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646"/>
          <c:y val="3.798741479938831E-2"/>
          <c:w val="0.50127212491923179"/>
          <c:h val="9.1624074150239279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-71.155465338426026</c:v>
                </c:pt>
                <c:pt idx="1">
                  <c:v>-81.673303615244478</c:v>
                </c:pt>
                <c:pt idx="2">
                  <c:v>-75.913093968163551</c:v>
                </c:pt>
                <c:pt idx="3">
                  <c:v>-48.820562186167102</c:v>
                </c:pt>
                <c:pt idx="4">
                  <c:v>-67.37554370298804</c:v>
                </c:pt>
                <c:pt idx="5">
                  <c:v>-68.892402386252158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13.344260590258649</c:v>
                </c:pt>
                <c:pt idx="1">
                  <c:v>4.4436682704583124</c:v>
                </c:pt>
                <c:pt idx="2">
                  <c:v>14.189467482157625</c:v>
                </c:pt>
                <c:pt idx="3">
                  <c:v>35.063040541315544</c:v>
                </c:pt>
                <c:pt idx="4">
                  <c:v>18.280929469235463</c:v>
                </c:pt>
                <c:pt idx="5">
                  <c:v>10.207397770618091</c:v>
                </c:pt>
              </c:numCache>
            </c:numRef>
          </c:val>
        </c:ser>
        <c:dLbls>
          <c:showVal val="1"/>
        </c:dLbls>
        <c:gapWidth val="250"/>
        <c:overlap val="100"/>
        <c:axId val="285976448"/>
        <c:axId val="28597798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-57.811204748168294</c:v>
                </c:pt>
                <c:pt idx="1">
                  <c:v>-77.229635344786189</c:v>
                </c:pt>
                <c:pt idx="2">
                  <c:v>-61.723626486005152</c:v>
                </c:pt>
                <c:pt idx="3">
                  <c:v>-13.757521644851476</c:v>
                </c:pt>
                <c:pt idx="4">
                  <c:v>-49.094614233753305</c:v>
                </c:pt>
                <c:pt idx="5">
                  <c:v>-58.685004615634043</c:v>
                </c:pt>
              </c:numCache>
            </c:numRef>
          </c:val>
        </c:ser>
        <c:marker val="1"/>
        <c:axId val="285976448"/>
        <c:axId val="285977984"/>
      </c:lineChart>
      <c:catAx>
        <c:axId val="28597644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5977984"/>
        <c:crosses val="autoZero"/>
        <c:auto val="1"/>
        <c:lblAlgn val="ctr"/>
        <c:lblOffset val="400"/>
        <c:tickLblSkip val="1"/>
        <c:tickMarkSkip val="1"/>
      </c:catAx>
      <c:valAx>
        <c:axId val="285977984"/>
        <c:scaling>
          <c:orientation val="minMax"/>
        </c:scaling>
        <c:delete val="1"/>
        <c:axPos val="l"/>
        <c:numFmt formatCode="0" sourceLinked="1"/>
        <c:tickLblPos val="none"/>
        <c:crossAx val="28597644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27365121720634933"/>
          <c:y val="0.11352489558239891"/>
          <c:w val="0.40335931126039581"/>
          <c:h val="0.65409611618518027"/>
        </c:manualLayout>
      </c:layout>
      <c:pieChart>
        <c:varyColors val="1"/>
        <c:ser>
          <c:idx val="1"/>
          <c:order val="0"/>
          <c:spPr>
            <a:solidFill>
              <a:srgbClr val="FF0000"/>
            </a:solidFill>
            <a:ln w="23422">
              <a:noFill/>
            </a:ln>
          </c:spPr>
          <c:explosion val="12"/>
          <c:dPt>
            <c:idx val="0"/>
            <c:spPr>
              <a:solidFill>
                <a:srgbClr val="7030A0"/>
              </a:solidFill>
              <a:ln w="23422">
                <a:noFill/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 w="23422">
                <a:noFill/>
              </a:ln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ln w="23422">
                <a:noFill/>
              </a:ln>
            </c:spPr>
          </c:dPt>
          <c:dPt>
            <c:idx val="5"/>
            <c:spPr>
              <a:solidFill>
                <a:srgbClr val="0070C0"/>
              </a:solidFill>
              <a:ln w="23422">
                <a:noFill/>
              </a:ln>
            </c:spPr>
          </c:dPt>
          <c:dLbls>
            <c:dLbl>
              <c:idx val="0"/>
              <c:layout>
                <c:manualLayout>
                  <c:x val="6.0545304253092916E-2"/>
                  <c:y val="-0.1157751165491066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1276628467483719"/>
                  <c:y val="-4.6164884490736732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0233999704842058"/>
                  <c:y val="9.8099859621150545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8.6225908564058151E-2"/>
                  <c:y val="0.13456820505710629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872610340144759"/>
                  <c:y val="-2.6734718635725838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6.255751848467915E-2"/>
                  <c:y val="-0.13334222977071455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lang="es-CL" sz="1100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Val val="1"/>
            <c:showLeaderLines val="1"/>
            <c:leaderLines>
              <c:spPr>
                <a:ln w="11711">
                  <a:solidFill>
                    <a:srgbClr val="C0C0C0"/>
                  </a:solidFill>
                  <a:prstDash val="solid"/>
                </a:ln>
              </c:spPr>
            </c:leaderLines>
          </c:dLbls>
          <c:cat>
            <c:strRef>
              <c:f>Sheet1!$A$2:$A$7</c:f>
              <c:strCache>
                <c:ptCount val="6"/>
                <c:pt idx="0">
                  <c:v>18 a 24 años</c:v>
                </c:pt>
                <c:pt idx="1">
                  <c:v>25 a 34 años</c:v>
                </c:pt>
                <c:pt idx="2">
                  <c:v>35 a 44 años</c:v>
                </c:pt>
                <c:pt idx="3">
                  <c:v>45 a 54 años</c:v>
                </c:pt>
                <c:pt idx="4">
                  <c:v>55 a 64 años</c:v>
                </c:pt>
                <c:pt idx="5">
                  <c:v>65 años o más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0.10277777777777779</c:v>
                </c:pt>
                <c:pt idx="1">
                  <c:v>0.1569444444444478</c:v>
                </c:pt>
                <c:pt idx="2">
                  <c:v>0.23472222222222244</c:v>
                </c:pt>
                <c:pt idx="3">
                  <c:v>0.20972222222222348</c:v>
                </c:pt>
                <c:pt idx="4">
                  <c:v>0.17777777777777778</c:v>
                </c:pt>
                <c:pt idx="5">
                  <c:v>0.11805555555555559</c:v>
                </c:pt>
              </c:numCache>
            </c:numRef>
          </c:val>
        </c:ser>
        <c:dLbls>
          <c:showCatName val="1"/>
          <c:showPercent val="1"/>
        </c:dLbls>
        <c:firstSliceAng val="179"/>
      </c:pieChart>
      <c:spPr>
        <a:noFill/>
        <a:ln w="23422">
          <a:noFill/>
        </a:ln>
      </c:spPr>
    </c:plotArea>
    <c:legend>
      <c:legendPos val="r"/>
      <c:layout>
        <c:manualLayout>
          <c:xMode val="edge"/>
          <c:yMode val="edge"/>
          <c:x val="0.72962767818501828"/>
          <c:y val="0.12609070899984387"/>
          <c:w val="0.23835514959366041"/>
          <c:h val="0.55067468501412464"/>
        </c:manualLayout>
      </c:layout>
      <c:overlay val="1"/>
      <c:txPr>
        <a:bodyPr/>
        <a:lstStyle/>
        <a:p>
          <a:pPr rtl="0">
            <a:defRPr lang="es-CL" sz="1050">
              <a:solidFill>
                <a:schemeClr val="tx1"/>
              </a:solidFill>
              <a:latin typeface="+mj-lt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80"/>
          </a:solidFill>
          <a:latin typeface="Tahoma"/>
          <a:ea typeface="Tahoma"/>
          <a:cs typeface="Tahoma"/>
        </a:defRPr>
      </a:pPr>
      <a:endParaRPr lang="es-CL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24709301007371071"/>
          <c:y val="2.1322586731985422E-3"/>
          <c:w val="0.74875367878514665"/>
          <c:h val="0.93176972281450265"/>
        </c:manualLayout>
      </c:layout>
      <c:barChart>
        <c:barDir val="bar"/>
        <c:grouping val="clustered"/>
        <c:ser>
          <c:idx val="7"/>
          <c:order val="0"/>
          <c:spPr>
            <a:gradFill rotWithShape="0">
              <a:gsLst>
                <a:gs pos="0">
                  <a:srgbClr val="800080"/>
                </a:gs>
                <a:gs pos="50000">
                  <a:srgbClr val="800080">
                    <a:gamma/>
                    <a:tint val="0"/>
                    <a:invGamma/>
                  </a:srgbClr>
                </a:gs>
                <a:gs pos="100000">
                  <a:srgbClr val="800080"/>
                </a:gs>
              </a:gsLst>
              <a:lin ang="5400000" scaled="1"/>
            </a:gradFill>
            <a:ln w="8294">
              <a:noFill/>
              <a:prstDash val="solid"/>
            </a:ln>
          </c:spPr>
          <c:dPt>
            <c:idx val="0"/>
            <c:spPr>
              <a:gradFill flip="none" rotWithShape="1">
                <a:gsLst>
                  <a:gs pos="0">
                    <a:srgbClr val="F79646">
                      <a:shade val="30000"/>
                      <a:satMod val="115000"/>
                    </a:srgbClr>
                  </a:gs>
                  <a:gs pos="50000">
                    <a:srgbClr val="F79646">
                      <a:shade val="67500"/>
                      <a:satMod val="115000"/>
                    </a:srgbClr>
                  </a:gs>
                  <a:gs pos="100000">
                    <a:srgbClr val="F79646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4BACC6">
                      <a:shade val="30000"/>
                      <a:satMod val="115000"/>
                    </a:srgbClr>
                  </a:gs>
                  <a:gs pos="50000">
                    <a:srgbClr val="4BACC6">
                      <a:shade val="67500"/>
                      <a:satMod val="115000"/>
                    </a:srgbClr>
                  </a:gs>
                  <a:gs pos="100000">
                    <a:srgbClr val="4BACC6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2"/>
            <c:spPr>
              <a:gradFill flip="none" rotWithShape="1">
                <a:gsLst>
                  <a:gs pos="0">
                    <a:srgbClr val="8064A2">
                      <a:shade val="30000"/>
                      <a:satMod val="115000"/>
                    </a:srgbClr>
                  </a:gs>
                  <a:gs pos="50000">
                    <a:srgbClr val="8064A2">
                      <a:shade val="67500"/>
                      <a:satMod val="115000"/>
                    </a:srgbClr>
                  </a:gs>
                  <a:gs pos="100000">
                    <a:srgbClr val="8064A2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3"/>
            <c:spPr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9BBB59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4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5"/>
            <c:spPr>
              <a:gradFill flip="none" rotWithShape="1">
                <a:gsLst>
                  <a:gs pos="0">
                    <a:srgbClr val="4F81BD">
                      <a:shade val="30000"/>
                      <a:satMod val="115000"/>
                    </a:srgbClr>
                  </a:gs>
                  <a:gs pos="50000">
                    <a:srgbClr val="4F81BD">
                      <a:shade val="67500"/>
                      <a:satMod val="115000"/>
                    </a:srgbClr>
                  </a:gs>
                  <a:gs pos="100000">
                    <a:srgbClr val="4F81BD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6"/>
            <c:spPr>
              <a:gradFill flip="none" rotWithShape="1">
                <a:gsLst>
                  <a:gs pos="0">
                    <a:srgbClr val="EEECE1">
                      <a:lumMod val="90000"/>
                      <a:shade val="30000"/>
                      <a:satMod val="115000"/>
                    </a:srgbClr>
                  </a:gs>
                  <a:gs pos="50000">
                    <a:srgbClr val="EEECE1">
                      <a:lumMod val="90000"/>
                      <a:shade val="67500"/>
                      <a:satMod val="115000"/>
                    </a:srgbClr>
                  </a:gs>
                  <a:gs pos="100000">
                    <a:srgbClr val="EEECE1">
                      <a:lumMod val="9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7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8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9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1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2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-7.9287699605829834E-3"/>
                  <c:y val="-3.233856430256138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2376592097457194E-3"/>
                  <c:y val="-4.452068597923253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6.2810408761661404E-3"/>
                  <c:y val="8.7456931717566828E-4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9.6600306911435747E-3"/>
                  <c:y val="-4.756447907357501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8517524355537367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7.3180009350155232E-3"/>
                  <c:y val="1.4836754010093163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4.9750729891441629E-3"/>
                  <c:y val="-1.0692539371255303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5.5124260569687274E-3"/>
                  <c:y val="1.1694193307661841E-3"/>
                </c:manualLayout>
              </c:layout>
              <c:dLblPos val="outEnd"/>
              <c:showVal val="1"/>
            </c:dLbl>
            <c:dLbl>
              <c:idx val="8"/>
              <c:layout/>
              <c:dLblPos val="outEnd"/>
              <c:showVal val="1"/>
            </c:dLbl>
            <c:dLbl>
              <c:idx val="9"/>
              <c:layout/>
              <c:dLblPos val="outEnd"/>
              <c:showVal val="1"/>
            </c:dLbl>
            <c:dLbl>
              <c:idx val="22"/>
              <c:dLblPos val="outEnd"/>
              <c:showVal val="1"/>
            </c:dLbl>
            <c:dLbl>
              <c:idx val="23"/>
              <c:dLblPos val="outEnd"/>
              <c:showVal val="1"/>
            </c:dLbl>
            <c:spPr>
              <a:noFill/>
              <a:ln w="16588">
                <a:noFill/>
              </a:ln>
            </c:spPr>
            <c:showVal val="1"/>
          </c:dLbls>
          <c:cat>
            <c:strRef>
              <c:f>Sheet1!$A$2:$A$15</c:f>
              <c:strCache>
                <c:ptCount val="14"/>
                <c:pt idx="0">
                  <c:v>Seguridad y Orden Público</c:v>
                </c:pt>
                <c:pt idx="1">
                  <c:v>Transporte público</c:v>
                </c:pt>
                <c:pt idx="2">
                  <c:v>Contaminación del aire</c:v>
                </c:pt>
                <c:pt idx="3">
                  <c:v>Pavimentación de calles y veredas</c:v>
                </c:pt>
                <c:pt idx="4">
                  <c:v>Áreas verdes</c:v>
                </c:pt>
                <c:pt idx="5">
                  <c:v>Basura en las calles</c:v>
                </c:pt>
                <c:pt idx="6">
                  <c:v>Vivienda</c:v>
                </c:pt>
                <c:pt idx="7">
                  <c:v>Control Canino (de perros vagos)</c:v>
                </c:pt>
                <c:pt idx="8">
                  <c:v>Agua potable y Alcantarillado</c:v>
                </c:pt>
                <c:pt idx="9">
                  <c:v>Ciclovías</c:v>
                </c:pt>
                <c:pt idx="10">
                  <c:v>Reciclaje</c:v>
                </c:pt>
                <c:pt idx="11">
                  <c:v>Colectores de aguas lluvias</c:v>
                </c:pt>
                <c:pt idx="12">
                  <c:v>Innovación y emprendimiento</c:v>
                </c:pt>
                <c:pt idx="13">
                  <c:v>Patrimonio cultural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0.23380223012002346</c:v>
                </c:pt>
                <c:pt idx="1">
                  <c:v>0.21263331128912991</c:v>
                </c:pt>
                <c:pt idx="2">
                  <c:v>0.20662538638941191</c:v>
                </c:pt>
                <c:pt idx="3">
                  <c:v>7.0244587704287612E-2</c:v>
                </c:pt>
                <c:pt idx="4">
                  <c:v>5.6917060440941469E-2</c:v>
                </c:pt>
                <c:pt idx="5">
                  <c:v>5.5115266889908504E-2</c:v>
                </c:pt>
                <c:pt idx="6">
                  <c:v>4.00522713217384E-2</c:v>
                </c:pt>
                <c:pt idx="7">
                  <c:v>3.8667082341444885E-2</c:v>
                </c:pt>
                <c:pt idx="8">
                  <c:v>2.5384311936339041E-2</c:v>
                </c:pt>
                <c:pt idx="9">
                  <c:v>2.1456341491456612E-2</c:v>
                </c:pt>
                <c:pt idx="10">
                  <c:v>1.4945995635461931E-2</c:v>
                </c:pt>
                <c:pt idx="11">
                  <c:v>1.3128432591976548E-2</c:v>
                </c:pt>
                <c:pt idx="12">
                  <c:v>7.6085055119351234E-3</c:v>
                </c:pt>
                <c:pt idx="13">
                  <c:v>2.944020708160701E-3</c:v>
                </c:pt>
              </c:numCache>
            </c:numRef>
          </c:val>
        </c:ser>
        <c:dLbls>
          <c:showVal val="1"/>
        </c:dLbls>
        <c:gapWidth val="50"/>
        <c:overlap val="100"/>
        <c:axId val="286159232"/>
        <c:axId val="286160768"/>
      </c:barChart>
      <c:catAx>
        <c:axId val="286159232"/>
        <c:scaling>
          <c:orientation val="maxMin"/>
        </c:scaling>
        <c:axPos val="l"/>
        <c:numFmt formatCode="General" sourceLinked="1"/>
        <c:tickLblPos val="nextTo"/>
        <c:spPr>
          <a:noFill/>
          <a:ln w="829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/>
            </a:pPr>
            <a:endParaRPr lang="es-CL"/>
          </a:p>
        </c:txPr>
        <c:crossAx val="286160768"/>
        <c:crosses val="autoZero"/>
        <c:lblAlgn val="ctr"/>
        <c:lblOffset val="100"/>
        <c:tickLblSkip val="1"/>
        <c:tickMarkSkip val="1"/>
      </c:catAx>
      <c:valAx>
        <c:axId val="286160768"/>
        <c:scaling>
          <c:orientation val="minMax"/>
          <c:max val="0.5"/>
          <c:min val="0"/>
        </c:scaling>
        <c:axPos val="t"/>
        <c:numFmt formatCode="0%" sourceLinked="1"/>
        <c:tickLblPos val="none"/>
        <c:crossAx val="286159232"/>
        <c:crosses val="autoZero"/>
        <c:crossBetween val="between"/>
        <c:majorUnit val="0.2"/>
      </c:valAx>
      <c:spPr>
        <a:noFill/>
        <a:ln w="165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L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24709301007371071"/>
          <c:y val="2.1322586731985405E-3"/>
          <c:w val="0.74875367878514665"/>
          <c:h val="0.93176972281450265"/>
        </c:manualLayout>
      </c:layout>
      <c:barChart>
        <c:barDir val="bar"/>
        <c:grouping val="clustered"/>
        <c:ser>
          <c:idx val="7"/>
          <c:order val="0"/>
          <c:spPr>
            <a:gradFill rotWithShape="0">
              <a:gsLst>
                <a:gs pos="0">
                  <a:srgbClr val="800080"/>
                </a:gs>
                <a:gs pos="50000">
                  <a:srgbClr val="800080">
                    <a:gamma/>
                    <a:tint val="0"/>
                    <a:invGamma/>
                  </a:srgbClr>
                </a:gs>
                <a:gs pos="100000">
                  <a:srgbClr val="800080"/>
                </a:gs>
              </a:gsLst>
              <a:lin ang="5400000" scaled="1"/>
            </a:gradFill>
            <a:ln w="8294">
              <a:noFill/>
              <a:prstDash val="solid"/>
            </a:ln>
          </c:spPr>
          <c:dPt>
            <c:idx val="0"/>
            <c:spPr>
              <a:gradFill flip="none" rotWithShape="1">
                <a:gsLst>
                  <a:gs pos="0">
                    <a:srgbClr val="F79646">
                      <a:shade val="30000"/>
                      <a:satMod val="115000"/>
                    </a:srgbClr>
                  </a:gs>
                  <a:gs pos="50000">
                    <a:srgbClr val="F79646">
                      <a:shade val="67500"/>
                      <a:satMod val="115000"/>
                    </a:srgbClr>
                  </a:gs>
                  <a:gs pos="100000">
                    <a:srgbClr val="F79646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4BACC6">
                      <a:shade val="30000"/>
                      <a:satMod val="115000"/>
                    </a:srgbClr>
                  </a:gs>
                  <a:gs pos="50000">
                    <a:srgbClr val="4BACC6">
                      <a:shade val="67500"/>
                      <a:satMod val="115000"/>
                    </a:srgbClr>
                  </a:gs>
                  <a:gs pos="100000">
                    <a:srgbClr val="4BACC6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2"/>
            <c:spPr>
              <a:gradFill flip="none" rotWithShape="1">
                <a:gsLst>
                  <a:gs pos="0">
                    <a:srgbClr val="8064A2">
                      <a:shade val="30000"/>
                      <a:satMod val="115000"/>
                    </a:srgbClr>
                  </a:gs>
                  <a:gs pos="50000">
                    <a:srgbClr val="8064A2">
                      <a:shade val="67500"/>
                      <a:satMod val="115000"/>
                    </a:srgbClr>
                  </a:gs>
                  <a:gs pos="100000">
                    <a:srgbClr val="8064A2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3"/>
            <c:spPr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9BBB59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4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5"/>
            <c:spPr>
              <a:gradFill flip="none" rotWithShape="1">
                <a:gsLst>
                  <a:gs pos="0">
                    <a:srgbClr val="4F81BD">
                      <a:shade val="30000"/>
                      <a:satMod val="115000"/>
                    </a:srgbClr>
                  </a:gs>
                  <a:gs pos="50000">
                    <a:srgbClr val="4F81BD">
                      <a:shade val="67500"/>
                      <a:satMod val="115000"/>
                    </a:srgbClr>
                  </a:gs>
                  <a:gs pos="100000">
                    <a:srgbClr val="4F81BD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6"/>
            <c:spPr>
              <a:gradFill flip="none" rotWithShape="1">
                <a:gsLst>
                  <a:gs pos="0">
                    <a:srgbClr val="EEECE1">
                      <a:lumMod val="90000"/>
                      <a:shade val="30000"/>
                      <a:satMod val="115000"/>
                    </a:srgbClr>
                  </a:gs>
                  <a:gs pos="50000">
                    <a:srgbClr val="EEECE1">
                      <a:lumMod val="90000"/>
                      <a:shade val="67500"/>
                      <a:satMod val="115000"/>
                    </a:srgbClr>
                  </a:gs>
                  <a:gs pos="100000">
                    <a:srgbClr val="EEECE1">
                      <a:lumMod val="9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7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8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9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1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2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3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-7.9287699605829834E-3"/>
                  <c:y val="-3.233856430256138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2376592097457194E-3"/>
                  <c:y val="-4.452068597923253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6.2810408761661404E-3"/>
                  <c:y val="8.7456931717566828E-4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9.6600306911435747E-3"/>
                  <c:y val="-4.756447907357501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8517524355537367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7.3180009350155232E-3"/>
                  <c:y val="1.4836754010093163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4.975072989144169E-3"/>
                  <c:y val="-1.0692539371255303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5.5124260569687274E-3"/>
                  <c:y val="1.1694193307661841E-3"/>
                </c:manualLayout>
              </c:layout>
              <c:dLblPos val="outEnd"/>
              <c:showVal val="1"/>
            </c:dLbl>
            <c:dLbl>
              <c:idx val="8"/>
              <c:layout/>
              <c:dLblPos val="outEnd"/>
              <c:showVal val="1"/>
            </c:dLbl>
            <c:dLbl>
              <c:idx val="9"/>
              <c:layout/>
              <c:dLblPos val="outEnd"/>
              <c:showVal val="1"/>
            </c:dLbl>
            <c:dLbl>
              <c:idx val="22"/>
              <c:dLblPos val="outEnd"/>
              <c:showVal val="1"/>
            </c:dLbl>
            <c:dLbl>
              <c:idx val="23"/>
              <c:dLblPos val="outEnd"/>
              <c:showVal val="1"/>
            </c:dLbl>
            <c:spPr>
              <a:noFill/>
              <a:ln w="16588">
                <a:noFill/>
              </a:ln>
            </c:spPr>
            <c:showVal val="1"/>
          </c:dLbls>
          <c:cat>
            <c:strRef>
              <c:f>Sheet1!$A$2:$A$15</c:f>
              <c:strCache>
                <c:ptCount val="14"/>
                <c:pt idx="0">
                  <c:v>Seguridad y Orden Público</c:v>
                </c:pt>
                <c:pt idx="1">
                  <c:v>Transporte público</c:v>
                </c:pt>
                <c:pt idx="2">
                  <c:v>Contaminación del aire</c:v>
                </c:pt>
                <c:pt idx="3">
                  <c:v>Pavimentación de calles y veredas</c:v>
                </c:pt>
                <c:pt idx="4">
                  <c:v>Áreas verdes</c:v>
                </c:pt>
                <c:pt idx="5">
                  <c:v>Basura en las calles</c:v>
                </c:pt>
                <c:pt idx="6">
                  <c:v>Vivienda</c:v>
                </c:pt>
                <c:pt idx="7">
                  <c:v>Control Canino (de perros vagos)</c:v>
                </c:pt>
                <c:pt idx="8">
                  <c:v>Agua potable y Alcantarillado</c:v>
                </c:pt>
                <c:pt idx="9">
                  <c:v>Ciclovías</c:v>
                </c:pt>
                <c:pt idx="10">
                  <c:v>Reciclaje</c:v>
                </c:pt>
                <c:pt idx="11">
                  <c:v>Colectores de aguas lluvias</c:v>
                </c:pt>
                <c:pt idx="12">
                  <c:v>Innovación y emprendimiento</c:v>
                </c:pt>
                <c:pt idx="13">
                  <c:v>Patrimonio cultural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0.1683305524349222</c:v>
                </c:pt>
                <c:pt idx="1">
                  <c:v>0.3142396321902533</c:v>
                </c:pt>
                <c:pt idx="2">
                  <c:v>2.2769765231520151E-2</c:v>
                </c:pt>
                <c:pt idx="3">
                  <c:v>1.717177106646646E-2</c:v>
                </c:pt>
                <c:pt idx="4">
                  <c:v>1.3907703090011663E-2</c:v>
                </c:pt>
                <c:pt idx="5">
                  <c:v>5.2218667860329533E-2</c:v>
                </c:pt>
                <c:pt idx="6">
                  <c:v>0.10352659839362402</c:v>
                </c:pt>
                <c:pt idx="7">
                  <c:v>0.16714462098065799</c:v>
                </c:pt>
                <c:pt idx="8">
                  <c:v>7.9257489389346989E-3</c:v>
                </c:pt>
                <c:pt idx="9">
                  <c:v>2.1724438538785158E-2</c:v>
                </c:pt>
                <c:pt idx="10">
                  <c:v>2.1924665599577581E-2</c:v>
                </c:pt>
                <c:pt idx="11">
                  <c:v>3.7102385175360096E-2</c:v>
                </c:pt>
                <c:pt idx="12">
                  <c:v>3.3591672435999281E-2</c:v>
                </c:pt>
                <c:pt idx="13">
                  <c:v>1.8421778063556583E-2</c:v>
                </c:pt>
              </c:numCache>
            </c:numRef>
          </c:val>
        </c:ser>
        <c:dLbls>
          <c:showVal val="1"/>
        </c:dLbls>
        <c:gapWidth val="50"/>
        <c:overlap val="100"/>
        <c:axId val="286939776"/>
        <c:axId val="286962048"/>
      </c:barChart>
      <c:catAx>
        <c:axId val="286939776"/>
        <c:scaling>
          <c:orientation val="maxMin"/>
        </c:scaling>
        <c:axPos val="l"/>
        <c:numFmt formatCode="General" sourceLinked="1"/>
        <c:tickLblPos val="nextTo"/>
        <c:spPr>
          <a:noFill/>
          <a:ln w="829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/>
            </a:pPr>
            <a:endParaRPr lang="es-CL"/>
          </a:p>
        </c:txPr>
        <c:crossAx val="286962048"/>
        <c:crosses val="autoZero"/>
        <c:lblAlgn val="ctr"/>
        <c:lblOffset val="100"/>
        <c:tickLblSkip val="1"/>
        <c:tickMarkSkip val="1"/>
      </c:catAx>
      <c:valAx>
        <c:axId val="286962048"/>
        <c:scaling>
          <c:orientation val="minMax"/>
          <c:max val="0.5"/>
          <c:min val="0"/>
        </c:scaling>
        <c:axPos val="t"/>
        <c:numFmt formatCode="0%" sourceLinked="1"/>
        <c:tickLblPos val="none"/>
        <c:crossAx val="286939776"/>
        <c:crosses val="autoZero"/>
        <c:crossBetween val="between"/>
        <c:majorUnit val="0.2"/>
      </c:valAx>
      <c:spPr>
        <a:noFill/>
        <a:ln w="165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L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24709301007371071"/>
          <c:y val="2.1322586731985387E-3"/>
          <c:w val="0.74875367878514665"/>
          <c:h val="0.93176972281450265"/>
        </c:manualLayout>
      </c:layout>
      <c:barChart>
        <c:barDir val="bar"/>
        <c:grouping val="clustered"/>
        <c:ser>
          <c:idx val="7"/>
          <c:order val="0"/>
          <c:spPr>
            <a:gradFill rotWithShape="0">
              <a:gsLst>
                <a:gs pos="0">
                  <a:srgbClr val="800080"/>
                </a:gs>
                <a:gs pos="50000">
                  <a:srgbClr val="800080">
                    <a:gamma/>
                    <a:tint val="0"/>
                    <a:invGamma/>
                  </a:srgbClr>
                </a:gs>
                <a:gs pos="100000">
                  <a:srgbClr val="800080"/>
                </a:gs>
              </a:gsLst>
              <a:lin ang="5400000" scaled="1"/>
            </a:gradFill>
            <a:ln w="8294">
              <a:noFill/>
              <a:prstDash val="solid"/>
            </a:ln>
          </c:spPr>
          <c:dPt>
            <c:idx val="0"/>
            <c:spPr>
              <a:gradFill flip="none" rotWithShape="1">
                <a:gsLst>
                  <a:gs pos="0">
                    <a:srgbClr val="F79646">
                      <a:shade val="30000"/>
                      <a:satMod val="115000"/>
                    </a:srgbClr>
                  </a:gs>
                  <a:gs pos="50000">
                    <a:srgbClr val="F79646">
                      <a:shade val="67500"/>
                      <a:satMod val="115000"/>
                    </a:srgbClr>
                  </a:gs>
                  <a:gs pos="100000">
                    <a:srgbClr val="F79646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4BACC6">
                      <a:shade val="30000"/>
                      <a:satMod val="115000"/>
                    </a:srgbClr>
                  </a:gs>
                  <a:gs pos="50000">
                    <a:srgbClr val="4BACC6">
                      <a:shade val="67500"/>
                      <a:satMod val="115000"/>
                    </a:srgbClr>
                  </a:gs>
                  <a:gs pos="100000">
                    <a:srgbClr val="4BACC6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2"/>
            <c:spPr>
              <a:gradFill flip="none" rotWithShape="1">
                <a:gsLst>
                  <a:gs pos="0">
                    <a:srgbClr val="8064A2">
                      <a:shade val="30000"/>
                      <a:satMod val="115000"/>
                    </a:srgbClr>
                  </a:gs>
                  <a:gs pos="50000">
                    <a:srgbClr val="8064A2">
                      <a:shade val="67500"/>
                      <a:satMod val="115000"/>
                    </a:srgbClr>
                  </a:gs>
                  <a:gs pos="100000">
                    <a:srgbClr val="8064A2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3"/>
            <c:spPr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9BBB59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4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5"/>
            <c:spPr>
              <a:gradFill flip="none" rotWithShape="1">
                <a:gsLst>
                  <a:gs pos="0">
                    <a:srgbClr val="4F81BD">
                      <a:shade val="30000"/>
                      <a:satMod val="115000"/>
                    </a:srgbClr>
                  </a:gs>
                  <a:gs pos="50000">
                    <a:srgbClr val="4F81BD">
                      <a:shade val="67500"/>
                      <a:satMod val="115000"/>
                    </a:srgbClr>
                  </a:gs>
                  <a:gs pos="100000">
                    <a:srgbClr val="4F81BD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6"/>
            <c:spPr>
              <a:gradFill flip="none" rotWithShape="1">
                <a:gsLst>
                  <a:gs pos="0">
                    <a:srgbClr val="EEECE1">
                      <a:lumMod val="90000"/>
                      <a:shade val="30000"/>
                      <a:satMod val="115000"/>
                    </a:srgbClr>
                  </a:gs>
                  <a:gs pos="50000">
                    <a:srgbClr val="EEECE1">
                      <a:lumMod val="90000"/>
                      <a:shade val="67500"/>
                      <a:satMod val="115000"/>
                    </a:srgbClr>
                  </a:gs>
                  <a:gs pos="100000">
                    <a:srgbClr val="EEECE1">
                      <a:lumMod val="9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7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8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9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1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2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Pt>
            <c:idx val="13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8294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-7.9287699605829834E-3"/>
                  <c:y val="-3.233856430256138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2376592097457194E-3"/>
                  <c:y val="-4.452068597923253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6.2810408761661404E-3"/>
                  <c:y val="8.7456931717566828E-4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9.6600306911435747E-3"/>
                  <c:y val="-4.756447907357501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8517524355537367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7.3180009350155232E-3"/>
                  <c:y val="1.4836754010093163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4.9750729891441742E-3"/>
                  <c:y val="-1.0692539371255303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5.5124260569687274E-3"/>
                  <c:y val="1.1694193307661841E-3"/>
                </c:manualLayout>
              </c:layout>
              <c:dLblPos val="outEnd"/>
              <c:showVal val="1"/>
            </c:dLbl>
            <c:dLbl>
              <c:idx val="8"/>
              <c:layout/>
              <c:dLblPos val="outEnd"/>
              <c:showVal val="1"/>
            </c:dLbl>
            <c:dLbl>
              <c:idx val="9"/>
              <c:layout/>
              <c:dLblPos val="outEnd"/>
              <c:showVal val="1"/>
            </c:dLbl>
            <c:dLbl>
              <c:idx val="22"/>
              <c:dLblPos val="outEnd"/>
              <c:showVal val="1"/>
            </c:dLbl>
            <c:dLbl>
              <c:idx val="23"/>
              <c:dLblPos val="outEnd"/>
              <c:showVal val="1"/>
            </c:dLbl>
            <c:spPr>
              <a:noFill/>
              <a:ln w="16588">
                <a:noFill/>
              </a:ln>
            </c:spPr>
            <c:showVal val="1"/>
          </c:dLbls>
          <c:cat>
            <c:strRef>
              <c:f>Sheet1!$A$2:$A$15</c:f>
              <c:strCache>
                <c:ptCount val="14"/>
                <c:pt idx="0">
                  <c:v>Seguridad y Orden Público</c:v>
                </c:pt>
                <c:pt idx="1">
                  <c:v>Transporte público</c:v>
                </c:pt>
                <c:pt idx="2">
                  <c:v>Contaminación del aire</c:v>
                </c:pt>
                <c:pt idx="3">
                  <c:v>Pavimentación de calles y veredas</c:v>
                </c:pt>
                <c:pt idx="4">
                  <c:v>Áreas verdes</c:v>
                </c:pt>
                <c:pt idx="5">
                  <c:v>Basura en las calles</c:v>
                </c:pt>
                <c:pt idx="6">
                  <c:v>Vivienda</c:v>
                </c:pt>
                <c:pt idx="7">
                  <c:v>Control Canino (de perros vagos)</c:v>
                </c:pt>
                <c:pt idx="8">
                  <c:v>Agua potable y Alcantarillado</c:v>
                </c:pt>
                <c:pt idx="9">
                  <c:v>Ciclovías</c:v>
                </c:pt>
                <c:pt idx="10">
                  <c:v>Reciclaje</c:v>
                </c:pt>
                <c:pt idx="11">
                  <c:v>Colectores de aguas lluvias</c:v>
                </c:pt>
                <c:pt idx="12">
                  <c:v>Innovación y emprendimiento</c:v>
                </c:pt>
                <c:pt idx="13">
                  <c:v>Patrimonio cultural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0.15504776449242164</c:v>
                </c:pt>
                <c:pt idx="1">
                  <c:v>0.11407528132740102</c:v>
                </c:pt>
                <c:pt idx="2">
                  <c:v>0.24292317598411384</c:v>
                </c:pt>
                <c:pt idx="3">
                  <c:v>0.13115999545812551</c:v>
                </c:pt>
                <c:pt idx="4">
                  <c:v>0.11052775592481262</c:v>
                </c:pt>
                <c:pt idx="5">
                  <c:v>0.1021942455815885</c:v>
                </c:pt>
                <c:pt idx="6">
                  <c:v>1.3518602599367605E-2</c:v>
                </c:pt>
                <c:pt idx="7">
                  <c:v>4.751956277849032E-4</c:v>
                </c:pt>
                <c:pt idx="8">
                  <c:v>5.0470495109649412E-2</c:v>
                </c:pt>
                <c:pt idx="9">
                  <c:v>2.1773714994996089E-2</c:v>
                </c:pt>
                <c:pt idx="10">
                  <c:v>3.8599819222039991E-2</c:v>
                </c:pt>
                <c:pt idx="11">
                  <c:v>4.9300330785702513E-3</c:v>
                </c:pt>
                <c:pt idx="12">
                  <c:v>7.4426588487179904E-3</c:v>
                </c:pt>
                <c:pt idx="13">
                  <c:v>5.9439323902076109E-3</c:v>
                </c:pt>
              </c:numCache>
            </c:numRef>
          </c:val>
        </c:ser>
        <c:dLbls>
          <c:showVal val="1"/>
        </c:dLbls>
        <c:gapWidth val="50"/>
        <c:overlap val="100"/>
        <c:axId val="286856320"/>
        <c:axId val="286857856"/>
      </c:barChart>
      <c:catAx>
        <c:axId val="286856320"/>
        <c:scaling>
          <c:orientation val="maxMin"/>
        </c:scaling>
        <c:axPos val="l"/>
        <c:numFmt formatCode="General" sourceLinked="1"/>
        <c:tickLblPos val="nextTo"/>
        <c:spPr>
          <a:noFill/>
          <a:ln w="829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/>
            </a:pPr>
            <a:endParaRPr lang="es-CL"/>
          </a:p>
        </c:txPr>
        <c:crossAx val="286857856"/>
        <c:crosses val="autoZero"/>
        <c:lblAlgn val="ctr"/>
        <c:lblOffset val="100"/>
        <c:tickLblSkip val="1"/>
        <c:tickMarkSkip val="1"/>
      </c:catAx>
      <c:valAx>
        <c:axId val="286857856"/>
        <c:scaling>
          <c:orientation val="minMax"/>
          <c:max val="0.5"/>
          <c:min val="0"/>
        </c:scaling>
        <c:axPos val="t"/>
        <c:numFmt formatCode="0%" sourceLinked="1"/>
        <c:tickLblPos val="none"/>
        <c:crossAx val="286856320"/>
        <c:crosses val="autoZero"/>
        <c:crossBetween val="between"/>
        <c:majorUnit val="0.2"/>
      </c:valAx>
      <c:spPr>
        <a:noFill/>
        <a:ln w="165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L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685815862259245E-2"/>
          <c:y val="0.24602887158989267"/>
          <c:w val="0.95216907675194651"/>
          <c:h val="0.60974665203010736"/>
        </c:manualLayout>
      </c:layout>
      <c:barChart>
        <c:barDir val="col"/>
        <c:grouping val="clustered"/>
        <c:ser>
          <c:idx val="5"/>
          <c:order val="0"/>
          <c:tx>
            <c:strRef>
              <c:f>Sheet1!$A$2</c:f>
              <c:strCache>
                <c:ptCount val="1"/>
                <c:pt idx="0">
                  <c:v>%2013</c:v>
                </c:pt>
              </c:strCache>
            </c:strRef>
          </c:tx>
          <c:spPr>
            <a:solidFill>
              <a:srgbClr val="9BBB59">
                <a:lumMod val="40000"/>
                <a:lumOff val="60000"/>
              </a:srgbClr>
            </a:solidFill>
            <a:ln w="9361">
              <a:noFill/>
              <a:prstDash val="solid"/>
            </a:ln>
          </c:spPr>
          <c:dLbls>
            <c:dLbl>
              <c:idx val="0"/>
              <c:layout>
                <c:manualLayout>
                  <c:x val="-5.4293003850438195E-3"/>
                  <c:y val="-8.1078806721406708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3.4709121235121762E-3"/>
                  <c:y val="-0.18253291593360357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3.1902919225561769E-3"/>
                  <c:y val="-0.22034452166869517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2.420730416033003E-3"/>
                  <c:y val="-0.17380689155467274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-9.1728753954655547E-4"/>
                  <c:y val="-0.16008166257615153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1.5264252005052761E-3"/>
                  <c:y val="0.6872852233676976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-2.3595094622952083E-3"/>
                  <c:y val="-0.14921387623052521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Mode val="edge"/>
                  <c:yMode val="edge"/>
                  <c:x val="0.95439377085650723"/>
                  <c:y val="0.54982817869416523"/>
                </c:manualLayout>
              </c:layout>
              <c:tx>
                <c:rich>
                  <a:bodyPr/>
                  <a:lstStyle/>
                  <a:p>
                    <a:r>
                      <a:t>Agregar texto</a:t>
                    </a:r>
                  </a:p>
                </c:rich>
              </c:tx>
              <c:dLblPos val="ctr"/>
            </c:dLbl>
            <c:dLbl>
              <c:idx val="9"/>
              <c:tx>
                <c:rich>
                  <a:bodyPr/>
                  <a:lstStyle/>
                  <a:p>
                    <a:r>
                      <a:t>Agregar texto</a:t>
                    </a:r>
                  </a:p>
                </c:rich>
              </c:tx>
            </c:dLbl>
            <c:spPr>
              <a:noFill/>
              <a:ln w="18721">
                <a:solidFill>
                  <a:srgbClr val="9BBB59">
                    <a:lumMod val="40000"/>
                    <a:lumOff val="60000"/>
                  </a:srgbClr>
                </a:solidFill>
              </a:ln>
            </c:spPr>
            <c:txPr>
              <a:bodyPr/>
              <a:lstStyle/>
              <a:p>
                <a:pPr algn="ctr">
                  <a:defRPr lang="es-CL" sz="105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Inmigrantes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0.49000000000000032</c:v>
                </c:pt>
              </c:numCache>
            </c:numRef>
          </c:val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%2014</c:v>
                </c:pt>
              </c:strCache>
            </c:strRef>
          </c:tx>
          <c:spPr>
            <a:solidFill>
              <a:srgbClr val="9BBB59"/>
            </a:solidFill>
            <a:ln w="9361">
              <a:noFill/>
              <a:prstDash val="solid"/>
            </a:ln>
          </c:spPr>
          <c:dLbls>
            <c:spPr>
              <a:ln>
                <a:solidFill>
                  <a:srgbClr val="9BBB59"/>
                </a:solidFill>
              </a:ln>
            </c:spPr>
            <c:txPr>
              <a:bodyPr/>
              <a:lstStyle/>
              <a:p>
                <a:pPr algn="ctr">
                  <a:defRPr lang="es-CL" sz="105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Inmigrantes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0.33597087023904615</c:v>
                </c:pt>
              </c:numCache>
            </c:numRef>
          </c:val>
        </c:ser>
        <c:dLbls>
          <c:showVal val="1"/>
        </c:dLbls>
        <c:gapWidth val="250"/>
        <c:axId val="287163136"/>
        <c:axId val="287164672"/>
      </c:barChart>
      <c:catAx>
        <c:axId val="287163136"/>
        <c:scaling>
          <c:orientation val="minMax"/>
        </c:scaling>
        <c:axPos val="b"/>
        <c:numFmt formatCode="General" sourceLinked="1"/>
        <c:tickLblPos val="low"/>
        <c:spPr>
          <a:ln w="9361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 pitchFamily="34" charset="0"/>
                <a:ea typeface="Arial"/>
                <a:cs typeface="Arial"/>
              </a:defRPr>
            </a:pPr>
            <a:endParaRPr lang="es-CL"/>
          </a:p>
        </c:txPr>
        <c:crossAx val="287164672"/>
        <c:crosses val="autoZero"/>
        <c:auto val="1"/>
        <c:lblAlgn val="ctr"/>
        <c:lblOffset val="500"/>
        <c:tickLblSkip val="1"/>
        <c:tickMarkSkip val="1"/>
      </c:catAx>
      <c:valAx>
        <c:axId val="287164672"/>
        <c:scaling>
          <c:orientation val="minMax"/>
          <c:max val="1"/>
          <c:min val="0"/>
        </c:scaling>
        <c:axPos val="l"/>
        <c:numFmt formatCode="0%" sourceLinked="0"/>
        <c:tickLblPos val="nextTo"/>
        <c:spPr>
          <a:ln w="9361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86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287163136"/>
        <c:crosses val="autoZero"/>
        <c:crossBetween val="between"/>
        <c:majorUnit val="0.5"/>
        <c:minorUnit val="0.5"/>
      </c:valAx>
      <c:spPr>
        <a:noFill/>
        <a:ln w="18721">
          <a:noFill/>
        </a:ln>
      </c:spPr>
    </c:plotArea>
    <c:legend>
      <c:legendPos val="t"/>
      <c:layout>
        <c:manualLayout>
          <c:xMode val="edge"/>
          <c:yMode val="edge"/>
          <c:x val="0.31999885973289466"/>
          <c:y val="0"/>
          <c:w val="0.47378424110133516"/>
          <c:h val="0.15104116042696791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10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L"/>
    </a:p>
  </c:txPr>
  <c:externalData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4613095206806543"/>
          <c:w val="0.99245329480829458"/>
          <c:h val="0.6013926575084429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</c:f>
              <c:strCache>
                <c:ptCount val="1"/>
                <c:pt idx="0">
                  <c:v>Inmigrantes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-25.784710095297829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Inmigrantes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51.220388600538961</c:v>
                </c:pt>
              </c:numCache>
            </c:numRef>
          </c:val>
        </c:ser>
        <c:dLbls>
          <c:showVal val="1"/>
        </c:dLbls>
        <c:gapWidth val="244"/>
        <c:overlap val="100"/>
        <c:axId val="286422912"/>
        <c:axId val="286424448"/>
      </c:barChart>
      <c:lineChart>
        <c:grouping val="standard"/>
        <c:ser>
          <c:idx val="2"/>
          <c:order val="2"/>
          <c:tx>
            <c:strRef>
              <c:f>Sheet1!$A$5</c:f>
              <c:strCache>
                <c:ptCount val="1"/>
                <c:pt idx="0">
                  <c:v>% Eval. Neta (6 Y 7) - (1 a 4)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noFill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CL" sz="10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Inmigrantes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25.43567850524088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% Eval. Neta 2013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dLbls>
            <c:spPr>
              <a:solidFill>
                <a:srgbClr val="00B050"/>
              </a:solidFill>
            </c:spPr>
            <c:txPr>
              <a:bodyPr/>
              <a:lstStyle/>
              <a:p>
                <a:pPr algn="ctr">
                  <a:defRPr lang="es-CL" sz="10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l"/>
            <c:showVal val="1"/>
          </c:dLbls>
          <c:cat>
            <c:strRef>
              <c:f>Sheet1!$B$1</c:f>
              <c:strCache>
                <c:ptCount val="1"/>
                <c:pt idx="0">
                  <c:v>Inmigrantes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-17</c:v>
                </c:pt>
              </c:numCache>
            </c:numRef>
          </c:val>
        </c:ser>
        <c:marker val="1"/>
        <c:axId val="286422912"/>
        <c:axId val="286424448"/>
      </c:lineChart>
      <c:catAx>
        <c:axId val="28642291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2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6424448"/>
        <c:crosses val="autoZero"/>
        <c:auto val="1"/>
        <c:lblAlgn val="ctr"/>
        <c:lblOffset val="0"/>
        <c:tickLblSkip val="1"/>
        <c:tickMarkSkip val="1"/>
      </c:catAx>
      <c:valAx>
        <c:axId val="286424448"/>
        <c:scaling>
          <c:orientation val="minMax"/>
        </c:scaling>
        <c:delete val="1"/>
        <c:axPos val="l"/>
        <c:numFmt formatCode="0" sourceLinked="1"/>
        <c:tickLblPos val="none"/>
        <c:crossAx val="28642291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"/>
          <c:y val="1.6840253867996643E-2"/>
          <c:w val="1"/>
          <c:h val="0.17363656196791882"/>
        </c:manualLayout>
      </c:layout>
      <c:txPr>
        <a:bodyPr/>
        <a:lstStyle/>
        <a:p>
          <a:pPr>
            <a:defRPr sz="105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25124638929007886"/>
          <c:y val="1.666073050706799E-2"/>
          <c:w val="0.74875367878514665"/>
          <c:h val="0.93176972281450265"/>
        </c:manualLayout>
      </c:layout>
      <c:barChart>
        <c:barDir val="bar"/>
        <c:grouping val="clustered"/>
        <c:ser>
          <c:idx val="7"/>
          <c:order val="0"/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8294">
              <a:noFill/>
              <a:prstDash val="solid"/>
            </a:ln>
          </c:spPr>
          <c:dPt>
            <c:idx val="0"/>
            <c:spPr>
              <a:solidFill>
                <a:schemeClr val="tx2"/>
              </a:solidFill>
              <a:ln w="8294">
                <a:noFill/>
                <a:prstDash val="solid"/>
              </a:ln>
            </c:spPr>
          </c:dPt>
          <c:dPt>
            <c:idx val="1"/>
            <c:spPr>
              <a:solidFill>
                <a:schemeClr val="tx2"/>
              </a:solidFill>
              <a:ln w="8294">
                <a:noFill/>
                <a:prstDash val="solid"/>
              </a:ln>
            </c:spPr>
          </c:dPt>
          <c:dPt>
            <c:idx val="2"/>
            <c:spPr>
              <a:solidFill>
                <a:schemeClr val="tx2"/>
              </a:solidFill>
              <a:ln w="8294">
                <a:noFill/>
                <a:prstDash val="solid"/>
              </a:ln>
            </c:spPr>
          </c:dPt>
          <c:dPt>
            <c:idx val="3"/>
            <c:spPr>
              <a:solidFill>
                <a:schemeClr val="tx2"/>
              </a:solidFill>
              <a:ln w="8294">
                <a:noFill/>
                <a:prstDash val="solid"/>
              </a:ln>
            </c:spPr>
          </c:dPt>
          <c:dPt>
            <c:idx val="4"/>
            <c:spPr>
              <a:solidFill>
                <a:schemeClr val="tx2"/>
              </a:solidFill>
              <a:ln w="8294">
                <a:noFill/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294">
                <a:noFill/>
                <a:prstDash val="solid"/>
              </a:ln>
            </c:spPr>
          </c:dPt>
          <c:dPt>
            <c:idx val="6"/>
            <c:spPr>
              <a:solidFill>
                <a:schemeClr val="tx2"/>
              </a:solidFill>
              <a:ln w="8294">
                <a:noFill/>
                <a:prstDash val="solid"/>
              </a:ln>
            </c:spPr>
          </c:dPt>
          <c:dPt>
            <c:idx val="7"/>
            <c:spPr>
              <a:solidFill>
                <a:schemeClr val="tx2"/>
              </a:solidFill>
              <a:ln w="8294">
                <a:noFill/>
                <a:prstDash val="solid"/>
              </a:ln>
            </c:spPr>
          </c:dPt>
          <c:dPt>
            <c:idx val="8"/>
            <c:spPr>
              <a:solidFill>
                <a:schemeClr val="tx2"/>
              </a:solidFill>
              <a:ln w="8294">
                <a:noFill/>
                <a:prstDash val="solid"/>
              </a:ln>
            </c:spPr>
          </c:dPt>
          <c:dPt>
            <c:idx val="9"/>
            <c:spPr>
              <a:solidFill>
                <a:schemeClr val="tx2"/>
              </a:solidFill>
              <a:ln w="8294">
                <a:noFill/>
                <a:prstDash val="solid"/>
              </a:ln>
            </c:spPr>
          </c:dPt>
          <c:dPt>
            <c:idx val="10"/>
            <c:spPr>
              <a:solidFill>
                <a:schemeClr val="tx2"/>
              </a:solidFill>
              <a:ln w="8294">
                <a:noFill/>
                <a:prstDash val="solid"/>
              </a:ln>
            </c:spPr>
          </c:dPt>
          <c:dPt>
            <c:idx val="11"/>
            <c:spPr>
              <a:solidFill>
                <a:schemeClr val="bg1">
                  <a:lumMod val="65000"/>
                </a:schemeClr>
              </a:solidFill>
              <a:ln w="8294">
                <a:noFill/>
                <a:prstDash val="solid"/>
              </a:ln>
            </c:spPr>
          </c:dPt>
          <c:dPt>
            <c:idx val="12"/>
            <c:spPr>
              <a:solidFill>
                <a:schemeClr val="bg1">
                  <a:lumMod val="65000"/>
                </a:schemeClr>
              </a:solidFill>
              <a:ln w="8294">
                <a:noFill/>
                <a:prstDash val="solid"/>
              </a:ln>
            </c:spPr>
          </c:dPt>
          <c:dPt>
            <c:idx val="13"/>
            <c:spPr>
              <a:solidFill>
                <a:schemeClr val="bg1">
                  <a:lumMod val="65000"/>
                </a:schemeClr>
              </a:solidFill>
              <a:ln w="8294">
                <a:noFill/>
                <a:prstDash val="solid"/>
              </a:ln>
            </c:spPr>
          </c:dPt>
          <c:dPt>
            <c:idx val="14"/>
            <c:spPr>
              <a:solidFill>
                <a:schemeClr val="bg1">
                  <a:lumMod val="65000"/>
                </a:schemeClr>
              </a:solidFill>
              <a:ln w="8294">
                <a:noFill/>
                <a:prstDash val="solid"/>
              </a:ln>
            </c:spPr>
          </c:dPt>
          <c:dPt>
            <c:idx val="15"/>
            <c:spPr>
              <a:solidFill>
                <a:schemeClr val="bg1">
                  <a:lumMod val="65000"/>
                </a:schemeClr>
              </a:solidFill>
              <a:ln w="8294">
                <a:noFill/>
                <a:prstDash val="solid"/>
              </a:ln>
            </c:spPr>
          </c:dPt>
          <c:dPt>
            <c:idx val="16"/>
            <c:spPr>
              <a:solidFill>
                <a:schemeClr val="bg1">
                  <a:lumMod val="65000"/>
                </a:schemeClr>
              </a:solidFill>
              <a:ln w="8294">
                <a:noFill/>
                <a:prstDash val="solid"/>
              </a:ln>
            </c:spPr>
          </c:dPt>
          <c:dPt>
            <c:idx val="17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18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19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20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21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22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Pt>
            <c:idx val="23"/>
            <c:spPr>
              <a:solidFill>
                <a:srgbClr val="C00000"/>
              </a:solidFill>
              <a:ln w="8294">
                <a:noFill/>
                <a:prstDash val="solid"/>
              </a:ln>
            </c:spPr>
          </c:dPt>
          <c:dLbls>
            <c:dLbl>
              <c:idx val="0"/>
              <c:spPr>
                <a:noFill/>
                <a:ln w="16588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CL"/>
                </a:p>
              </c:txPr>
            </c:dLbl>
            <c:dLbl>
              <c:idx val="11"/>
              <c:spPr>
                <a:noFill/>
                <a:ln w="16588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CL"/>
                </a:p>
              </c:txPr>
            </c:dLbl>
            <c:dLbl>
              <c:idx val="17"/>
              <c:spPr>
                <a:noFill/>
                <a:ln w="16588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CL"/>
                </a:p>
              </c:txPr>
            </c:dLbl>
            <c:spPr>
              <a:noFill/>
              <a:ln w="16588">
                <a:noFill/>
              </a:ln>
            </c:spPr>
            <c:dLblPos val="outEnd"/>
            <c:showVal val="1"/>
          </c:dLbls>
          <c:cat>
            <c:strRef>
              <c:f>Sheet1!$A$2:$A$25</c:f>
              <c:strCache>
                <c:ptCount val="24"/>
                <c:pt idx="0">
                  <c:v>BUENA RELACION</c:v>
                </c:pt>
                <c:pt idx="1">
                  <c:v>Son tranquilos</c:v>
                </c:pt>
                <c:pt idx="2">
                  <c:v>Son buenos vecinos</c:v>
                </c:pt>
                <c:pt idx="3">
                  <c:v>Buenas personas</c:v>
                </c:pt>
                <c:pt idx="4">
                  <c:v>Son amigables</c:v>
                </c:pt>
                <c:pt idx="5">
                  <c:v>Son gente decente</c:v>
                </c:pt>
                <c:pt idx="6">
                  <c:v>Son trabajadores</c:v>
                </c:pt>
                <c:pt idx="7">
                  <c:v>son cordiales</c:v>
                </c:pt>
                <c:pt idx="8">
                  <c:v>Son sociables</c:v>
                </c:pt>
                <c:pt idx="9">
                  <c:v>Son amables</c:v>
                </c:pt>
                <c:pt idx="10">
                  <c:v>Son atentos</c:v>
                </c:pt>
                <c:pt idx="11">
                  <c:v>INDIFERENTE</c:v>
                </c:pt>
                <c:pt idx="12">
                  <c:v>No los conozco</c:v>
                </c:pt>
                <c:pt idx="13">
                  <c:v>No molestan</c:v>
                </c:pt>
                <c:pt idx="14">
                  <c:v>No hablo con ellos</c:v>
                </c:pt>
                <c:pt idx="15">
                  <c:v>No le afecta en nada</c:v>
                </c:pt>
                <c:pt idx="16">
                  <c:v>No se meten con nadie</c:v>
                </c:pt>
                <c:pt idx="17">
                  <c:v>MALA RELACION</c:v>
                </c:pt>
                <c:pt idx="18">
                  <c:v>Es gente del mal vivir</c:v>
                </c:pt>
                <c:pt idx="19">
                  <c:v>Son sucios</c:v>
                </c:pt>
                <c:pt idx="20">
                  <c:v>Son desagradables</c:v>
                </c:pt>
                <c:pt idx="21">
                  <c:v>Son delincuentes</c:v>
                </c:pt>
                <c:pt idx="22">
                  <c:v>Se pelean</c:v>
                </c:pt>
                <c:pt idx="23">
                  <c:v>Son conflictivos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24"/>
                <c:pt idx="0">
                  <c:v>0.51260504201681079</c:v>
                </c:pt>
                <c:pt idx="1">
                  <c:v>0.14705882352941191</c:v>
                </c:pt>
                <c:pt idx="2">
                  <c:v>0.11764705882352942</c:v>
                </c:pt>
                <c:pt idx="3">
                  <c:v>9.2436974789915929E-2</c:v>
                </c:pt>
                <c:pt idx="4">
                  <c:v>4.6218487394957965E-2</c:v>
                </c:pt>
                <c:pt idx="5">
                  <c:v>4.2016806722689079E-2</c:v>
                </c:pt>
                <c:pt idx="6">
                  <c:v>3.7815126050420408E-2</c:v>
                </c:pt>
                <c:pt idx="7">
                  <c:v>3.3613445378151259E-2</c:v>
                </c:pt>
                <c:pt idx="8">
                  <c:v>3.3613445378151259E-2</c:v>
                </c:pt>
                <c:pt idx="9">
                  <c:v>2.9411764705882353E-2</c:v>
                </c:pt>
                <c:pt idx="10">
                  <c:v>2.100840336134454E-2</c:v>
                </c:pt>
                <c:pt idx="11">
                  <c:v>0.39495798319328129</c:v>
                </c:pt>
                <c:pt idx="12">
                  <c:v>0.16386554621848737</c:v>
                </c:pt>
                <c:pt idx="13">
                  <c:v>0.13865546218487396</c:v>
                </c:pt>
                <c:pt idx="14">
                  <c:v>7.5630252100840331E-2</c:v>
                </c:pt>
                <c:pt idx="15">
                  <c:v>2.100840336134454E-2</c:v>
                </c:pt>
                <c:pt idx="16">
                  <c:v>1.6806722689075747E-2</c:v>
                </c:pt>
                <c:pt idx="17">
                  <c:v>0.13025210084033717</c:v>
                </c:pt>
                <c:pt idx="18">
                  <c:v>2.5210084033613443E-2</c:v>
                </c:pt>
                <c:pt idx="19">
                  <c:v>2.5210084033613443E-2</c:v>
                </c:pt>
                <c:pt idx="20">
                  <c:v>2.100840336134454E-2</c:v>
                </c:pt>
                <c:pt idx="21">
                  <c:v>2.100840336134454E-2</c:v>
                </c:pt>
                <c:pt idx="22">
                  <c:v>2.100840336134454E-2</c:v>
                </c:pt>
                <c:pt idx="23">
                  <c:v>1.6806722689075747E-2</c:v>
                </c:pt>
              </c:numCache>
            </c:numRef>
          </c:val>
        </c:ser>
        <c:dLbls>
          <c:showVal val="1"/>
        </c:dLbls>
        <c:gapWidth val="50"/>
        <c:overlap val="100"/>
        <c:axId val="287213824"/>
        <c:axId val="287219712"/>
      </c:barChart>
      <c:catAx>
        <c:axId val="287213824"/>
        <c:scaling>
          <c:orientation val="maxMin"/>
        </c:scaling>
        <c:axPos val="l"/>
        <c:numFmt formatCode="General" sourceLinked="1"/>
        <c:tickLblPos val="nextTo"/>
        <c:spPr>
          <a:noFill/>
          <a:ln w="829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/>
            </a:pPr>
            <a:endParaRPr lang="es-CL"/>
          </a:p>
        </c:txPr>
        <c:crossAx val="287219712"/>
        <c:crosses val="autoZero"/>
        <c:lblAlgn val="ctr"/>
        <c:lblOffset val="100"/>
        <c:tickLblSkip val="1"/>
        <c:tickMarkSkip val="1"/>
      </c:catAx>
      <c:valAx>
        <c:axId val="287219712"/>
        <c:scaling>
          <c:orientation val="minMax"/>
          <c:max val="0.60000000000000064"/>
          <c:min val="0"/>
        </c:scaling>
        <c:axPos val="t"/>
        <c:numFmt formatCode="0%" sourceLinked="1"/>
        <c:tickLblPos val="none"/>
        <c:crossAx val="287213824"/>
        <c:crosses val="autoZero"/>
        <c:crossBetween val="between"/>
        <c:majorUnit val="0.2"/>
      </c:valAx>
      <c:spPr>
        <a:noFill/>
        <a:ln w="165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CL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Calibri" pitchFamily="34" charset="0"/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Hoja1!$A$2</c:f>
              <c:strCache>
                <c:ptCount val="1"/>
                <c:pt idx="0">
                  <c:v>SI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0.62200069716871731</c:v>
                </c:pt>
              </c:numCache>
            </c:numRef>
          </c:val>
        </c:ser>
        <c:axId val="287367936"/>
        <c:axId val="287369472"/>
      </c:barChart>
      <c:catAx>
        <c:axId val="287367936"/>
        <c:scaling>
          <c:orientation val="minMax"/>
        </c:scaling>
        <c:delete val="1"/>
        <c:axPos val="b"/>
        <c:tickLblPos val="none"/>
        <c:crossAx val="287369472"/>
        <c:crosses val="autoZero"/>
        <c:auto val="1"/>
        <c:lblAlgn val="ctr"/>
        <c:lblOffset val="100"/>
      </c:catAx>
      <c:valAx>
        <c:axId val="287369472"/>
        <c:scaling>
          <c:orientation val="minMax"/>
        </c:scaling>
        <c:delete val="1"/>
        <c:axPos val="l"/>
        <c:numFmt formatCode="0%" sourceLinked="1"/>
        <c:tickLblPos val="none"/>
        <c:crossAx val="2873679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CL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6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Hoja1!$A$2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4697441025071274E-2"/>
                  <c:y val="-0.1367570269970004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Hoja1!$B$2</c:f>
              <c:numCache>
                <c:formatCode>0</c:formatCode>
                <c:ptCount val="1"/>
                <c:pt idx="0">
                  <c:v>-19.203448844259238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1.4697441025071274E-2"/>
                  <c:y val="-0.280181102362207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Hoja1!$B$3</c:f>
              <c:numCache>
                <c:formatCode>0</c:formatCode>
                <c:ptCount val="1"/>
                <c:pt idx="0">
                  <c:v>49.516406808952027</c:v>
                </c:pt>
              </c:numCache>
            </c:numRef>
          </c:val>
        </c:ser>
        <c:overlap val="100"/>
        <c:axId val="287401472"/>
        <c:axId val="287403008"/>
      </c:barChart>
      <c:lineChart>
        <c:grouping val="standard"/>
        <c:ser>
          <c:idx val="2"/>
          <c:order val="2"/>
          <c:tx>
            <c:strRef>
              <c:f>Hoja1!$A$4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/>
              <c:spPr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c:spPr>
              <c:txPr>
                <a:bodyPr/>
                <a:lstStyle/>
                <a:p>
                  <a:pPr algn="ctr">
                    <a:defRPr lang="es-CL" sz="9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Val val="1"/>
            </c:dLbl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Hoja1!$B$4</c:f>
              <c:numCache>
                <c:formatCode>0</c:formatCode>
                <c:ptCount val="1"/>
                <c:pt idx="0">
                  <c:v>30.312957964692885</c:v>
                </c:pt>
              </c:numCache>
            </c:numRef>
          </c:val>
        </c:ser>
        <c:marker val="1"/>
        <c:axId val="287401472"/>
        <c:axId val="287403008"/>
      </c:lineChart>
      <c:catAx>
        <c:axId val="287401472"/>
        <c:scaling>
          <c:orientation val="minMax"/>
        </c:scaling>
        <c:delete val="1"/>
        <c:axPos val="b"/>
        <c:tickLblPos val="none"/>
        <c:crossAx val="287403008"/>
        <c:crosses val="autoZero"/>
        <c:auto val="1"/>
        <c:lblAlgn val="ctr"/>
        <c:lblOffset val="100"/>
      </c:catAx>
      <c:valAx>
        <c:axId val="287403008"/>
        <c:scaling>
          <c:orientation val="minMax"/>
        </c:scaling>
        <c:delete val="1"/>
        <c:axPos val="l"/>
        <c:numFmt formatCode="0" sourceLinked="1"/>
        <c:tickLblPos val="none"/>
        <c:crossAx val="287401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CL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Calibri" pitchFamily="34" charset="0"/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Hoja1!$A$2</c:f>
              <c:strCache>
                <c:ptCount val="1"/>
                <c:pt idx="0">
                  <c:v>SI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0.61355406117446643</c:v>
                </c:pt>
              </c:numCache>
            </c:numRef>
          </c:val>
        </c:ser>
        <c:axId val="287447680"/>
        <c:axId val="287457664"/>
      </c:barChart>
      <c:catAx>
        <c:axId val="287447680"/>
        <c:scaling>
          <c:orientation val="minMax"/>
        </c:scaling>
        <c:delete val="1"/>
        <c:axPos val="b"/>
        <c:tickLblPos val="none"/>
        <c:crossAx val="287457664"/>
        <c:crosses val="autoZero"/>
        <c:auto val="1"/>
        <c:lblAlgn val="ctr"/>
        <c:lblOffset val="100"/>
      </c:catAx>
      <c:valAx>
        <c:axId val="287457664"/>
        <c:scaling>
          <c:orientation val="minMax"/>
        </c:scaling>
        <c:delete val="1"/>
        <c:axPos val="l"/>
        <c:numFmt formatCode="0%" sourceLinked="1"/>
        <c:tickLblPos val="none"/>
        <c:crossAx val="287447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CL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6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Hoja1!$A$2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4697441025071274E-2"/>
                  <c:y val="-0.17203042254564321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Hoja1!$B$2</c:f>
              <c:numCache>
                <c:formatCode>0</c:formatCode>
                <c:ptCount val="1"/>
                <c:pt idx="0">
                  <c:v>-25.99859872711804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7.3487205125356524E-3"/>
                  <c:y val="-0.20963318890493648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Hoja1!$B$3</c:f>
              <c:numCache>
                <c:formatCode>0</c:formatCode>
                <c:ptCount val="1"/>
                <c:pt idx="0">
                  <c:v>37.637145629211595</c:v>
                </c:pt>
              </c:numCache>
            </c:numRef>
          </c:val>
        </c:ser>
        <c:overlap val="100"/>
        <c:axId val="287571328"/>
        <c:axId val="287696000"/>
      </c:barChart>
      <c:lineChart>
        <c:grouping val="standard"/>
        <c:ser>
          <c:idx val="2"/>
          <c:order val="2"/>
          <c:tx>
            <c:strRef>
              <c:f>Hoja1!$A$4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/>
              <c:spPr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c:spPr>
              <c:txPr>
                <a:bodyPr/>
                <a:lstStyle/>
                <a:p>
                  <a:pPr algn="ctr">
                    <a:defRPr lang="es-CL" sz="9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Val val="1"/>
            </c:dLbl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Hoja1!$B$4</c:f>
              <c:numCache>
                <c:formatCode>0</c:formatCode>
                <c:ptCount val="1"/>
                <c:pt idx="0">
                  <c:v>11.638546902093561</c:v>
                </c:pt>
              </c:numCache>
            </c:numRef>
          </c:val>
        </c:ser>
        <c:marker val="1"/>
        <c:axId val="287571328"/>
        <c:axId val="287696000"/>
      </c:lineChart>
      <c:catAx>
        <c:axId val="287571328"/>
        <c:scaling>
          <c:orientation val="minMax"/>
        </c:scaling>
        <c:delete val="1"/>
        <c:axPos val="b"/>
        <c:tickLblPos val="none"/>
        <c:crossAx val="287696000"/>
        <c:crosses val="autoZero"/>
        <c:auto val="1"/>
        <c:lblAlgn val="ctr"/>
        <c:lblOffset val="100"/>
      </c:catAx>
      <c:valAx>
        <c:axId val="287696000"/>
        <c:scaling>
          <c:orientation val="minMax"/>
        </c:scaling>
        <c:delete val="1"/>
        <c:axPos val="l"/>
        <c:numFmt formatCode="0" sourceLinked="1"/>
        <c:tickLblPos val="none"/>
        <c:crossAx val="287571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C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27365121720634933"/>
          <c:y val="0.11352489558239891"/>
          <c:w val="0.40335931126039581"/>
          <c:h val="0.65409611618518082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1er trim.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3422">
              <a:noFill/>
            </a:ln>
          </c:spPr>
          <c:explosion val="12"/>
          <c:dPt>
            <c:idx val="0"/>
            <c:spPr>
              <a:solidFill>
                <a:srgbClr val="0070C0"/>
              </a:solidFill>
              <a:ln w="23422">
                <a:noFill/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lang="es-CL" sz="1100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Val val="1"/>
            <c:showLeaderLines val="1"/>
            <c:leaderLines>
              <c:spPr>
                <a:ln w="11711">
                  <a:solidFill>
                    <a:srgbClr val="C0C0C0"/>
                  </a:solidFill>
                  <a:prstDash val="solid"/>
                </a:ln>
              </c:spPr>
            </c:leaderLines>
          </c:dLbls>
          <c:cat>
            <c:strRef>
              <c:f>Sheet1!$A$2:$A$3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0.37083333333333335</c:v>
                </c:pt>
                <c:pt idx="1">
                  <c:v>0.62916666666666654</c:v>
                </c:pt>
              </c:numCache>
            </c:numRef>
          </c:val>
        </c:ser>
        <c:dLbls>
          <c:showCatName val="1"/>
          <c:showPercent val="1"/>
        </c:dLbls>
        <c:firstSliceAng val="179"/>
      </c:pieChart>
      <c:spPr>
        <a:noFill/>
        <a:ln w="23422">
          <a:noFill/>
        </a:ln>
      </c:spPr>
    </c:plotArea>
    <c:legend>
      <c:legendPos val="r"/>
      <c:layout>
        <c:manualLayout>
          <c:xMode val="edge"/>
          <c:yMode val="edge"/>
          <c:x val="0.72962767818502616"/>
          <c:y val="0.37700490459438135"/>
          <c:w val="0.26693116187753602"/>
          <c:h val="0.22538118923415537"/>
        </c:manualLayout>
      </c:layout>
      <c:overlay val="1"/>
      <c:txPr>
        <a:bodyPr/>
        <a:lstStyle/>
        <a:p>
          <a:pPr>
            <a:defRPr lang="es-CL" sz="1050">
              <a:solidFill>
                <a:schemeClr val="tx1"/>
              </a:solidFill>
              <a:latin typeface="+mj-lt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80"/>
          </a:solidFill>
          <a:latin typeface="Tahoma"/>
          <a:ea typeface="Tahoma"/>
          <a:cs typeface="Tahoma"/>
        </a:defRPr>
      </a:pPr>
      <a:endParaRPr lang="es-CL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Calibri" pitchFamily="34" charset="0"/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Hoja1!$A$2</c:f>
              <c:strCache>
                <c:ptCount val="1"/>
                <c:pt idx="0">
                  <c:v>SI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0.48619102075211179</c:v>
                </c:pt>
              </c:numCache>
            </c:numRef>
          </c:val>
        </c:ser>
        <c:axId val="287585024"/>
        <c:axId val="287586560"/>
      </c:barChart>
      <c:catAx>
        <c:axId val="287585024"/>
        <c:scaling>
          <c:orientation val="minMax"/>
        </c:scaling>
        <c:delete val="1"/>
        <c:axPos val="b"/>
        <c:tickLblPos val="none"/>
        <c:crossAx val="287586560"/>
        <c:crosses val="autoZero"/>
        <c:auto val="1"/>
        <c:lblAlgn val="ctr"/>
        <c:lblOffset val="100"/>
      </c:catAx>
      <c:valAx>
        <c:axId val="287586560"/>
        <c:scaling>
          <c:orientation val="minMax"/>
          <c:max val="1"/>
        </c:scaling>
        <c:delete val="1"/>
        <c:axPos val="l"/>
        <c:numFmt formatCode="0%" sourceLinked="1"/>
        <c:tickLblPos val="none"/>
        <c:crossAx val="287585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CL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6"/>
  <c:chart>
    <c:autoTitleDeleted val="1"/>
    <c:plotArea>
      <c:layout>
        <c:manualLayout>
          <c:layoutTarget val="inner"/>
          <c:xMode val="edge"/>
          <c:yMode val="edge"/>
          <c:x val="8.0835925637893574E-2"/>
          <c:y val="0.21378096036467328"/>
          <c:w val="0.83832814872421557"/>
          <c:h val="0.72742927553504588"/>
        </c:manualLayout>
      </c:layout>
      <c:barChart>
        <c:barDir val="col"/>
        <c:grouping val="stacked"/>
        <c:ser>
          <c:idx val="0"/>
          <c:order val="0"/>
          <c:tx>
            <c:strRef>
              <c:f>Hoja1!$A$2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4697441025071274E-2"/>
                  <c:y val="-0.11056810186073601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Hoja1!$B$2</c:f>
              <c:numCache>
                <c:formatCode>0</c:formatCode>
                <c:ptCount val="1"/>
                <c:pt idx="0">
                  <c:v>-18.048070122270531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7.3487205125356524E-3"/>
                  <c:y val="-0.25773398915272039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Hoja1!$B$3</c:f>
              <c:numCache>
                <c:formatCode>0</c:formatCode>
                <c:ptCount val="1"/>
                <c:pt idx="0">
                  <c:v>53.053671403577297</c:v>
                </c:pt>
              </c:numCache>
            </c:numRef>
          </c:val>
        </c:ser>
        <c:overlap val="100"/>
        <c:axId val="287843840"/>
        <c:axId val="287845376"/>
      </c:barChart>
      <c:lineChart>
        <c:grouping val="standard"/>
        <c:ser>
          <c:idx val="2"/>
          <c:order val="2"/>
          <c:tx>
            <c:strRef>
              <c:f>Hoja1!$A$4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/>
              <c:spPr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c:spPr>
              <c:txPr>
                <a:bodyPr/>
                <a:lstStyle/>
                <a:p>
                  <a:pPr algn="ctr">
                    <a:defRPr lang="es-CL" sz="9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Val val="1"/>
            </c:dLbl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Hoja1!$B$4</c:f>
              <c:numCache>
                <c:formatCode>0</c:formatCode>
                <c:ptCount val="1"/>
                <c:pt idx="0">
                  <c:v>35.005601281307094</c:v>
                </c:pt>
              </c:numCache>
            </c:numRef>
          </c:val>
        </c:ser>
        <c:marker val="1"/>
        <c:axId val="287843840"/>
        <c:axId val="287845376"/>
      </c:lineChart>
      <c:catAx>
        <c:axId val="287843840"/>
        <c:scaling>
          <c:orientation val="minMax"/>
        </c:scaling>
        <c:delete val="1"/>
        <c:axPos val="b"/>
        <c:tickLblPos val="none"/>
        <c:crossAx val="287845376"/>
        <c:crosses val="autoZero"/>
        <c:auto val="1"/>
        <c:lblAlgn val="ctr"/>
        <c:lblOffset val="100"/>
      </c:catAx>
      <c:valAx>
        <c:axId val="287845376"/>
        <c:scaling>
          <c:orientation val="minMax"/>
        </c:scaling>
        <c:delete val="1"/>
        <c:axPos val="l"/>
        <c:numFmt formatCode="0" sourceLinked="1"/>
        <c:tickLblPos val="none"/>
        <c:crossAx val="287843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CL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Calibri" pitchFamily="34" charset="0"/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Hoja1!$A$2</c:f>
              <c:strCache>
                <c:ptCount val="1"/>
                <c:pt idx="0">
                  <c:v>SI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0.43605518841772906</c:v>
                </c:pt>
              </c:numCache>
            </c:numRef>
          </c:val>
        </c:ser>
        <c:axId val="286829184"/>
        <c:axId val="286830976"/>
      </c:barChart>
      <c:catAx>
        <c:axId val="286829184"/>
        <c:scaling>
          <c:orientation val="minMax"/>
        </c:scaling>
        <c:delete val="1"/>
        <c:axPos val="b"/>
        <c:tickLblPos val="none"/>
        <c:crossAx val="286830976"/>
        <c:crosses val="autoZero"/>
        <c:auto val="1"/>
        <c:lblAlgn val="ctr"/>
        <c:lblOffset val="100"/>
      </c:catAx>
      <c:valAx>
        <c:axId val="286830976"/>
        <c:scaling>
          <c:orientation val="minMax"/>
          <c:max val="1"/>
        </c:scaling>
        <c:delete val="1"/>
        <c:axPos val="l"/>
        <c:numFmt formatCode="0%" sourceLinked="1"/>
        <c:tickLblPos val="none"/>
        <c:crossAx val="286829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CL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6"/>
  <c:chart>
    <c:autoTitleDeleted val="1"/>
    <c:plotArea>
      <c:layout>
        <c:manualLayout>
          <c:layoutTarget val="inner"/>
          <c:xMode val="edge"/>
          <c:yMode val="edge"/>
          <c:x val="8.0835925637893644E-2"/>
          <c:y val="0.21378096036467328"/>
          <c:w val="0.83832814872421557"/>
          <c:h val="0.7274292755350461"/>
        </c:manualLayout>
      </c:layout>
      <c:barChart>
        <c:barDir val="col"/>
        <c:grouping val="stacked"/>
        <c:ser>
          <c:idx val="0"/>
          <c:order val="0"/>
          <c:tx>
            <c:strRef>
              <c:f>Hoja1!$A$2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7.3487205125356524E-3"/>
                  <c:y val="-0.1853905963310474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Hoja1!$B$2</c:f>
              <c:numCache>
                <c:formatCode>0</c:formatCode>
                <c:ptCount val="1"/>
                <c:pt idx="0">
                  <c:v>-37.253652598107173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7.3487205125356524E-3"/>
                  <c:y val="-0.18825517703420191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Hoja1!$B$3</c:f>
              <c:numCache>
                <c:formatCode>0</c:formatCode>
                <c:ptCount val="1"/>
                <c:pt idx="0">
                  <c:v>34.472902955006475</c:v>
                </c:pt>
              </c:numCache>
            </c:numRef>
          </c:val>
        </c:ser>
        <c:overlap val="100"/>
        <c:axId val="287870336"/>
        <c:axId val="287888512"/>
      </c:barChart>
      <c:lineChart>
        <c:grouping val="standard"/>
        <c:ser>
          <c:idx val="2"/>
          <c:order val="2"/>
          <c:tx>
            <c:strRef>
              <c:f>Hoja1!$A$4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/>
              <c:spPr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c:spPr>
              <c:txPr>
                <a:bodyPr/>
                <a:lstStyle/>
                <a:p>
                  <a:pPr algn="ctr">
                    <a:defRPr lang="es-CL" sz="9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Val val="1"/>
            </c:dLbl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Hoja1!$B$4</c:f>
              <c:numCache>
                <c:formatCode>0</c:formatCode>
                <c:ptCount val="1"/>
                <c:pt idx="0">
                  <c:v>-2.780749643100684</c:v>
                </c:pt>
              </c:numCache>
            </c:numRef>
          </c:val>
        </c:ser>
        <c:marker val="1"/>
        <c:axId val="287870336"/>
        <c:axId val="287888512"/>
      </c:lineChart>
      <c:catAx>
        <c:axId val="287870336"/>
        <c:scaling>
          <c:orientation val="minMax"/>
        </c:scaling>
        <c:delete val="1"/>
        <c:axPos val="b"/>
        <c:tickLblPos val="none"/>
        <c:crossAx val="287888512"/>
        <c:crosses val="autoZero"/>
        <c:auto val="1"/>
        <c:lblAlgn val="ctr"/>
        <c:lblOffset val="100"/>
      </c:catAx>
      <c:valAx>
        <c:axId val="287888512"/>
        <c:scaling>
          <c:orientation val="minMax"/>
        </c:scaling>
        <c:delete val="1"/>
        <c:axPos val="l"/>
        <c:numFmt formatCode="0" sourceLinked="1"/>
        <c:tickLblPos val="none"/>
        <c:crossAx val="287870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CL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Calibri" pitchFamily="34" charset="0"/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Hoja1!$A$2</c:f>
              <c:strCache>
                <c:ptCount val="1"/>
                <c:pt idx="0">
                  <c:v>SI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0.35926603369733184</c:v>
                </c:pt>
              </c:numCache>
            </c:numRef>
          </c:val>
        </c:ser>
        <c:axId val="287900416"/>
        <c:axId val="287901952"/>
      </c:barChart>
      <c:catAx>
        <c:axId val="287900416"/>
        <c:scaling>
          <c:orientation val="minMax"/>
        </c:scaling>
        <c:delete val="1"/>
        <c:axPos val="b"/>
        <c:tickLblPos val="none"/>
        <c:crossAx val="287901952"/>
        <c:crosses val="autoZero"/>
        <c:auto val="1"/>
        <c:lblAlgn val="ctr"/>
        <c:lblOffset val="100"/>
      </c:catAx>
      <c:valAx>
        <c:axId val="287901952"/>
        <c:scaling>
          <c:orientation val="minMax"/>
          <c:max val="1"/>
        </c:scaling>
        <c:delete val="1"/>
        <c:axPos val="l"/>
        <c:numFmt formatCode="0%" sourceLinked="1"/>
        <c:tickLblPos val="none"/>
        <c:crossAx val="287900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CL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6"/>
  <c:chart>
    <c:autoTitleDeleted val="1"/>
    <c:plotArea>
      <c:layout>
        <c:manualLayout>
          <c:layoutTarget val="inner"/>
          <c:xMode val="edge"/>
          <c:yMode val="edge"/>
          <c:x val="8.0835925637893713E-2"/>
          <c:y val="0.21378096036467328"/>
          <c:w val="0.83832814872421557"/>
          <c:h val="0.72742927553504633"/>
        </c:manualLayout>
      </c:layout>
      <c:barChart>
        <c:barDir val="col"/>
        <c:grouping val="stacked"/>
        <c:ser>
          <c:idx val="0"/>
          <c:order val="0"/>
          <c:tx>
            <c:strRef>
              <c:f>Hoja1!$A$2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7.3487205125356524E-3"/>
                  <c:y val="-0.11591094255520452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Hoja1!$B$2</c:f>
              <c:numCache>
                <c:formatCode>0</c:formatCode>
                <c:ptCount val="1"/>
                <c:pt idx="0">
                  <c:v>-18.666693563441289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7.3487205125356524E-3"/>
                  <c:y val="-0.23101136910713796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Hoja1!$B$3</c:f>
              <c:numCache>
                <c:formatCode>0</c:formatCode>
                <c:ptCount val="1"/>
                <c:pt idx="0">
                  <c:v>43.206346635303525</c:v>
                </c:pt>
              </c:numCache>
            </c:numRef>
          </c:val>
        </c:ser>
        <c:overlap val="100"/>
        <c:axId val="288101888"/>
        <c:axId val="288103424"/>
      </c:barChart>
      <c:lineChart>
        <c:grouping val="standard"/>
        <c:ser>
          <c:idx val="2"/>
          <c:order val="2"/>
          <c:tx>
            <c:strRef>
              <c:f>Hoja1!$A$4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/>
              <c:spPr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c:spPr>
              <c:txPr>
                <a:bodyPr/>
                <a:lstStyle/>
                <a:p>
                  <a:pPr algn="ctr">
                    <a:defRPr lang="es-CL" sz="9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Val val="1"/>
            </c:dLbl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Hoja1!$B$4</c:f>
              <c:numCache>
                <c:formatCode>0</c:formatCode>
                <c:ptCount val="1"/>
                <c:pt idx="0">
                  <c:v>24.539653071862187</c:v>
                </c:pt>
              </c:numCache>
            </c:numRef>
          </c:val>
        </c:ser>
        <c:marker val="1"/>
        <c:axId val="288101888"/>
        <c:axId val="288103424"/>
      </c:lineChart>
      <c:catAx>
        <c:axId val="288101888"/>
        <c:scaling>
          <c:orientation val="minMax"/>
        </c:scaling>
        <c:delete val="1"/>
        <c:axPos val="b"/>
        <c:tickLblPos val="none"/>
        <c:crossAx val="288103424"/>
        <c:crosses val="autoZero"/>
        <c:auto val="1"/>
        <c:lblAlgn val="ctr"/>
        <c:lblOffset val="100"/>
      </c:catAx>
      <c:valAx>
        <c:axId val="288103424"/>
        <c:scaling>
          <c:orientation val="minMax"/>
        </c:scaling>
        <c:delete val="1"/>
        <c:axPos val="l"/>
        <c:numFmt formatCode="0" sourceLinked="1"/>
        <c:tickLblPos val="none"/>
        <c:crossAx val="288101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CL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Calibri" pitchFamily="34" charset="0"/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Hoja1!$A$2</c:f>
              <c:strCache>
                <c:ptCount val="1"/>
                <c:pt idx="0">
                  <c:v>SI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0.34692213922705811</c:v>
                </c:pt>
              </c:numCache>
            </c:numRef>
          </c:val>
        </c:ser>
        <c:axId val="287292032"/>
        <c:axId val="287297920"/>
      </c:barChart>
      <c:catAx>
        <c:axId val="287292032"/>
        <c:scaling>
          <c:orientation val="minMax"/>
        </c:scaling>
        <c:delete val="1"/>
        <c:axPos val="b"/>
        <c:tickLblPos val="none"/>
        <c:crossAx val="287297920"/>
        <c:crosses val="autoZero"/>
        <c:auto val="1"/>
        <c:lblAlgn val="ctr"/>
        <c:lblOffset val="100"/>
      </c:catAx>
      <c:valAx>
        <c:axId val="287297920"/>
        <c:scaling>
          <c:orientation val="minMax"/>
          <c:max val="1"/>
        </c:scaling>
        <c:delete val="1"/>
        <c:axPos val="l"/>
        <c:numFmt formatCode="0%" sourceLinked="1"/>
        <c:tickLblPos val="none"/>
        <c:crossAx val="287292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CL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6"/>
  <c:chart>
    <c:autoTitleDeleted val="1"/>
    <c:plotArea>
      <c:layout>
        <c:manualLayout>
          <c:layoutTarget val="inner"/>
          <c:xMode val="edge"/>
          <c:yMode val="edge"/>
          <c:x val="8.0835925637893769E-2"/>
          <c:y val="0.18171381630997241"/>
          <c:w val="0.83832814872421557"/>
          <c:h val="0.69536213148033577"/>
        </c:manualLayout>
      </c:layout>
      <c:barChart>
        <c:barDir val="col"/>
        <c:grouping val="stacked"/>
        <c:ser>
          <c:idx val="0"/>
          <c:order val="0"/>
          <c:tx>
            <c:strRef>
              <c:f>Hoja1!$A$2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7.3487205125356524E-3"/>
                  <c:y val="-0.20676700905286793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Hoja1!$B$2</c:f>
              <c:numCache>
                <c:formatCode>0</c:formatCode>
                <c:ptCount val="1"/>
                <c:pt idx="0">
                  <c:v>-46.651871101565995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7.3487205125356524E-3"/>
                  <c:y val="-0.14549898496126926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Hoja1!$B$3</c:f>
              <c:numCache>
                <c:formatCode>0</c:formatCode>
                <c:ptCount val="1"/>
                <c:pt idx="0">
                  <c:v>25.822415135684917</c:v>
                </c:pt>
              </c:numCache>
            </c:numRef>
          </c:val>
        </c:ser>
        <c:overlap val="100"/>
        <c:axId val="288083328"/>
        <c:axId val="288294016"/>
      </c:barChart>
      <c:lineChart>
        <c:grouping val="standard"/>
        <c:ser>
          <c:idx val="2"/>
          <c:order val="2"/>
          <c:tx>
            <c:strRef>
              <c:f>Hoja1!$A$4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/>
              <c:spPr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c:spPr>
              <c:txPr>
                <a:bodyPr/>
                <a:lstStyle/>
                <a:p>
                  <a:pPr algn="ctr">
                    <a:defRPr lang="es-CL" sz="9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Val val="1"/>
            </c:dLbl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Hoja1!$B$4</c:f>
              <c:numCache>
                <c:formatCode>0</c:formatCode>
                <c:ptCount val="1"/>
                <c:pt idx="0">
                  <c:v>-20.829455965881191</c:v>
                </c:pt>
              </c:numCache>
            </c:numRef>
          </c:val>
        </c:ser>
        <c:marker val="1"/>
        <c:axId val="288083328"/>
        <c:axId val="288294016"/>
      </c:lineChart>
      <c:catAx>
        <c:axId val="288083328"/>
        <c:scaling>
          <c:orientation val="minMax"/>
        </c:scaling>
        <c:delete val="1"/>
        <c:axPos val="b"/>
        <c:tickLblPos val="none"/>
        <c:crossAx val="288294016"/>
        <c:crosses val="autoZero"/>
        <c:auto val="1"/>
        <c:lblAlgn val="ctr"/>
        <c:lblOffset val="100"/>
      </c:catAx>
      <c:valAx>
        <c:axId val="288294016"/>
        <c:scaling>
          <c:orientation val="minMax"/>
        </c:scaling>
        <c:delete val="1"/>
        <c:axPos val="l"/>
        <c:numFmt formatCode="0" sourceLinked="1"/>
        <c:tickLblPos val="none"/>
        <c:crossAx val="288083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CL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Calibri" pitchFamily="34" charset="0"/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Hoja1!$A$2</c:f>
              <c:strCache>
                <c:ptCount val="1"/>
                <c:pt idx="0">
                  <c:v>SI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0.33280931656453488</c:v>
                </c:pt>
              </c:numCache>
            </c:numRef>
          </c:val>
        </c:ser>
        <c:axId val="287924992"/>
        <c:axId val="287926528"/>
      </c:barChart>
      <c:catAx>
        <c:axId val="287924992"/>
        <c:scaling>
          <c:orientation val="minMax"/>
        </c:scaling>
        <c:delete val="1"/>
        <c:axPos val="b"/>
        <c:tickLblPos val="none"/>
        <c:crossAx val="287926528"/>
        <c:crosses val="autoZero"/>
        <c:auto val="1"/>
        <c:lblAlgn val="ctr"/>
        <c:lblOffset val="100"/>
      </c:catAx>
      <c:valAx>
        <c:axId val="287926528"/>
        <c:scaling>
          <c:orientation val="minMax"/>
          <c:max val="1"/>
        </c:scaling>
        <c:delete val="1"/>
        <c:axPos val="l"/>
        <c:numFmt formatCode="0%" sourceLinked="1"/>
        <c:tickLblPos val="none"/>
        <c:crossAx val="287924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CL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6"/>
  <c:chart>
    <c:autoTitleDeleted val="1"/>
    <c:plotArea>
      <c:layout>
        <c:manualLayout>
          <c:layoutTarget val="inner"/>
          <c:xMode val="edge"/>
          <c:yMode val="edge"/>
          <c:x val="8.0835925637893824E-2"/>
          <c:y val="0.18171381630997241"/>
          <c:w val="0.83832814872421557"/>
          <c:h val="0.66863951143476374"/>
        </c:manualLayout>
      </c:layout>
      <c:barChart>
        <c:barDir val="col"/>
        <c:grouping val="stacked"/>
        <c:ser>
          <c:idx val="0"/>
          <c:order val="0"/>
          <c:tx>
            <c:strRef>
              <c:f>Hoja1!$A$2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4697441025071274E-2"/>
                  <c:y val="-0.14797682412391888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Hoja1!$B$2</c:f>
              <c:numCache>
                <c:formatCode>0</c:formatCode>
                <c:ptCount val="1"/>
                <c:pt idx="0">
                  <c:v>-29.687983800262639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1.4697441025071274E-2"/>
                  <c:y val="-0.2149782179084479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Hoja1!$B$3</c:f>
              <c:numCache>
                <c:formatCode>0</c:formatCode>
                <c:ptCount val="1"/>
                <c:pt idx="0">
                  <c:v>48.214135136295063</c:v>
                </c:pt>
              </c:numCache>
            </c:numRef>
          </c:val>
        </c:ser>
        <c:overlap val="100"/>
        <c:axId val="288433664"/>
        <c:axId val="288435200"/>
      </c:barChart>
      <c:lineChart>
        <c:grouping val="standard"/>
        <c:ser>
          <c:idx val="2"/>
          <c:order val="2"/>
          <c:tx>
            <c:strRef>
              <c:f>Hoja1!$A$4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/>
              <c:spPr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c:spPr>
              <c:txPr>
                <a:bodyPr/>
                <a:lstStyle/>
                <a:p>
                  <a:pPr algn="ctr">
                    <a:defRPr lang="es-CL" sz="9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Val val="1"/>
            </c:dLbl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Hoja1!$B$4</c:f>
              <c:numCache>
                <c:formatCode>0</c:formatCode>
                <c:ptCount val="1"/>
                <c:pt idx="0">
                  <c:v>18.526151336032392</c:v>
                </c:pt>
              </c:numCache>
            </c:numRef>
          </c:val>
        </c:ser>
        <c:marker val="1"/>
        <c:axId val="288433664"/>
        <c:axId val="288435200"/>
      </c:lineChart>
      <c:catAx>
        <c:axId val="288433664"/>
        <c:scaling>
          <c:orientation val="minMax"/>
        </c:scaling>
        <c:delete val="1"/>
        <c:axPos val="b"/>
        <c:tickLblPos val="none"/>
        <c:crossAx val="288435200"/>
        <c:crosses val="autoZero"/>
        <c:auto val="1"/>
        <c:lblAlgn val="ctr"/>
        <c:lblOffset val="100"/>
      </c:catAx>
      <c:valAx>
        <c:axId val="288435200"/>
        <c:scaling>
          <c:orientation val="minMax"/>
        </c:scaling>
        <c:delete val="1"/>
        <c:axPos val="l"/>
        <c:numFmt formatCode="0" sourceLinked="1"/>
        <c:tickLblPos val="none"/>
        <c:crossAx val="288433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C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708203474468042"/>
          <c:y val="2.2198536582355051E-3"/>
          <c:w val="0.63827670712431661"/>
          <c:h val="0.9979463811401385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BBB59">
                <a:lumMod val="60000"/>
                <a:lumOff val="40000"/>
              </a:srgbClr>
            </a:solidFill>
            <a:ln>
              <a:noFill/>
            </a:ln>
            <a:effectLst>
              <a:outerShdw blurRad="50800" dist="38100" dir="5400000" algn="l" rotWithShape="0">
                <a:prstClr val="black">
                  <a:alpha val="60000"/>
                </a:prstClr>
              </a:outerShdw>
            </a:effectLst>
          </c:spPr>
          <c:dPt>
            <c:idx val="0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4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7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3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6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8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3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6"/>
            <c:spPr>
              <a:solidFill>
                <a:srgbClr val="66990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Lbls>
            <c:dLbl>
              <c:idx val="26"/>
              <c:layout>
                <c:manualLayout>
                  <c:x val="-3.3277224962425622E-3"/>
                  <c:y val="2.2611447730879002E-3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Val val="1"/>
          </c:dLbls>
          <c:cat>
            <c:strRef>
              <c:f>GRÁFICO!$A$2:$A$31</c:f>
              <c:strCache>
                <c:ptCount val="30"/>
                <c:pt idx="0">
                  <c:v>SANTIAGO</c:v>
                </c:pt>
                <c:pt idx="1">
                  <c:v>Santiago</c:v>
                </c:pt>
                <c:pt idx="2">
                  <c:v>CONTAMINACIÓN</c:v>
                </c:pt>
                <c:pt idx="3">
                  <c:v>Contaminación ambiental</c:v>
                </c:pt>
                <c:pt idx="4">
                  <c:v>PROGRESO / DESARROLLO</c:v>
                </c:pt>
                <c:pt idx="5">
                  <c:v>Ciudad en progreso</c:v>
                </c:pt>
                <c:pt idx="6">
                  <c:v>Oportunidades</c:v>
                </c:pt>
                <c:pt idx="7">
                  <c:v>ESTRÉS</c:v>
                </c:pt>
                <c:pt idx="8">
                  <c:v>Mucha gente</c:v>
                </c:pt>
                <c:pt idx="9">
                  <c:v>Locura</c:v>
                </c:pt>
                <c:pt idx="10">
                  <c:v>Desorden</c:v>
                </c:pt>
                <c:pt idx="11">
                  <c:v>Rapidez</c:v>
                </c:pt>
                <c:pt idx="12">
                  <c:v>Agobiante</c:v>
                </c:pt>
                <c:pt idx="13">
                  <c:v>TRANSPORTE</c:v>
                </c:pt>
                <c:pt idx="14">
                  <c:v>Congestión</c:v>
                </c:pt>
                <c:pt idx="15">
                  <c:v>Locomoción</c:v>
                </c:pt>
                <c:pt idx="16">
                  <c:v>SEGURIDAD CIUDADANA</c:v>
                </c:pt>
                <c:pt idx="17">
                  <c:v>Delincuencia</c:v>
                </c:pt>
                <c:pt idx="18">
                  <c:v>LUGARES E INFRA.</c:v>
                </c:pt>
                <c:pt idx="19">
                  <c:v>Cerros y parques</c:v>
                </c:pt>
                <c:pt idx="20">
                  <c:v>La Moneda</c:v>
                </c:pt>
                <c:pt idx="21">
                  <c:v>Sectores de Santiago</c:v>
                </c:pt>
                <c:pt idx="22">
                  <c:v>Viviendas</c:v>
                </c:pt>
                <c:pt idx="23">
                  <c:v>PODER POLÍTICO</c:v>
                </c:pt>
                <c:pt idx="24">
                  <c:v>Administración pública</c:v>
                </c:pt>
                <c:pt idx="25">
                  <c:v>Gobernantes</c:v>
                </c:pt>
                <c:pt idx="26">
                  <c:v>OTROS</c:v>
                </c:pt>
                <c:pt idx="27">
                  <c:v>Calor</c:v>
                </c:pt>
                <c:pt idx="28">
                  <c:v>Acceso a la cultura</c:v>
                </c:pt>
                <c:pt idx="29">
                  <c:v>Inclusión social</c:v>
                </c:pt>
              </c:strCache>
            </c:strRef>
          </c:cat>
          <c:val>
            <c:numRef>
              <c:f>GRÁFICO!$B$2:$B$31</c:f>
              <c:numCache>
                <c:formatCode>###0%</c:formatCode>
                <c:ptCount val="30"/>
                <c:pt idx="0">
                  <c:v>0.33000000000000046</c:v>
                </c:pt>
                <c:pt idx="1">
                  <c:v>0.33409376102231503</c:v>
                </c:pt>
                <c:pt idx="2">
                  <c:v>0.12892572285769618</c:v>
                </c:pt>
                <c:pt idx="3">
                  <c:v>0.12892572285769618</c:v>
                </c:pt>
                <c:pt idx="4">
                  <c:v>0.11849823811064114</c:v>
                </c:pt>
                <c:pt idx="5">
                  <c:v>0.10255038585944289</c:v>
                </c:pt>
                <c:pt idx="6">
                  <c:v>1.5947852251198189E-2</c:v>
                </c:pt>
                <c:pt idx="7">
                  <c:v>0.1064446556676234</c:v>
                </c:pt>
                <c:pt idx="8">
                  <c:v>5.0394228753366903E-2</c:v>
                </c:pt>
                <c:pt idx="9">
                  <c:v>2.7808068552087402E-2</c:v>
                </c:pt>
                <c:pt idx="10">
                  <c:v>1.1861446656347883E-2</c:v>
                </c:pt>
                <c:pt idx="11">
                  <c:v>8.972466434064531E-3</c:v>
                </c:pt>
                <c:pt idx="12">
                  <c:v>7.4084452717567174E-3</c:v>
                </c:pt>
                <c:pt idx="13">
                  <c:v>0.10536051658378869</c:v>
                </c:pt>
                <c:pt idx="14">
                  <c:v>5.5548556810560805E-2</c:v>
                </c:pt>
                <c:pt idx="15">
                  <c:v>4.9811959773227873E-2</c:v>
                </c:pt>
                <c:pt idx="16">
                  <c:v>5.1201663542038034E-2</c:v>
                </c:pt>
                <c:pt idx="17">
                  <c:v>5.1201663542038034E-2</c:v>
                </c:pt>
                <c:pt idx="18">
                  <c:v>3.9675866322844852E-2</c:v>
                </c:pt>
                <c:pt idx="19">
                  <c:v>1.1410161275717968E-2</c:v>
                </c:pt>
                <c:pt idx="20">
                  <c:v>8.1202888560332233E-3</c:v>
                </c:pt>
                <c:pt idx="21">
                  <c:v>7.3779931624345756E-3</c:v>
                </c:pt>
                <c:pt idx="22">
                  <c:v>1.2767423028659141E-2</c:v>
                </c:pt>
                <c:pt idx="23">
                  <c:v>2.9735990358339692E-2</c:v>
                </c:pt>
                <c:pt idx="24">
                  <c:v>2.2198798977772476E-2</c:v>
                </c:pt>
                <c:pt idx="25">
                  <c:v>7.5371913805672239E-3</c:v>
                </c:pt>
                <c:pt idx="26">
                  <c:v>3.0000000000000002E-2</c:v>
                </c:pt>
                <c:pt idx="27">
                  <c:v>6.0346578554831163E-3</c:v>
                </c:pt>
                <c:pt idx="28">
                  <c:v>9.6155195568289036E-3</c:v>
                </c:pt>
                <c:pt idx="29">
                  <c:v>1.1918096340264221E-2</c:v>
                </c:pt>
              </c:numCache>
            </c:numRef>
          </c:val>
        </c:ser>
        <c:gapWidth val="30"/>
        <c:axId val="221083520"/>
        <c:axId val="221085056"/>
      </c:barChart>
      <c:catAx>
        <c:axId val="221083520"/>
        <c:scaling>
          <c:orientation val="maxMin"/>
        </c:scaling>
        <c:axPos val="l"/>
        <c:majorTickMark val="none"/>
        <c:tickLblPos val="low"/>
        <c:txPr>
          <a:bodyPr/>
          <a:lstStyle/>
          <a:p>
            <a:pPr algn="r">
              <a:defRPr lang="es-ES" sz="1200" b="0" i="1">
                <a:latin typeface="Calibri" pitchFamily="34" charset="0"/>
              </a:defRPr>
            </a:pPr>
            <a:endParaRPr lang="es-CL"/>
          </a:p>
        </c:txPr>
        <c:crossAx val="221085056"/>
        <c:crosses val="autoZero"/>
        <c:auto val="1"/>
        <c:lblAlgn val="ctr"/>
        <c:lblOffset val="100"/>
      </c:catAx>
      <c:valAx>
        <c:axId val="221085056"/>
        <c:scaling>
          <c:orientation val="minMax"/>
          <c:max val="0.60000000000000064"/>
          <c:min val="0"/>
        </c:scaling>
        <c:delete val="1"/>
        <c:axPos val="b"/>
        <c:numFmt formatCode="###0%" sourceLinked="1"/>
        <c:tickLblPos val="none"/>
        <c:crossAx val="221083520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s-CL"/>
    </a:p>
  </c:txPr>
  <c:externalData r:id="rId2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Calibri" pitchFamily="34" charset="0"/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Hoja1!$A$2</c:f>
              <c:strCache>
                <c:ptCount val="1"/>
                <c:pt idx="0">
                  <c:v>SI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0.30730624152262537</c:v>
                </c:pt>
              </c:numCache>
            </c:numRef>
          </c:val>
        </c:ser>
        <c:axId val="288361088"/>
        <c:axId val="288379264"/>
      </c:barChart>
      <c:catAx>
        <c:axId val="288361088"/>
        <c:scaling>
          <c:orientation val="minMax"/>
        </c:scaling>
        <c:delete val="1"/>
        <c:axPos val="b"/>
        <c:tickLblPos val="none"/>
        <c:crossAx val="288379264"/>
        <c:crosses val="autoZero"/>
        <c:auto val="1"/>
        <c:lblAlgn val="ctr"/>
        <c:lblOffset val="100"/>
      </c:catAx>
      <c:valAx>
        <c:axId val="288379264"/>
        <c:scaling>
          <c:orientation val="minMax"/>
          <c:max val="1"/>
        </c:scaling>
        <c:delete val="1"/>
        <c:axPos val="l"/>
        <c:numFmt formatCode="0%" sourceLinked="1"/>
        <c:tickLblPos val="none"/>
        <c:crossAx val="288361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CL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6"/>
  <c:chart>
    <c:autoTitleDeleted val="1"/>
    <c:plotArea>
      <c:layout>
        <c:manualLayout>
          <c:layoutTarget val="inner"/>
          <c:xMode val="edge"/>
          <c:yMode val="edge"/>
          <c:x val="8.0835925637893893E-2"/>
          <c:y val="0.14964667225527131"/>
          <c:w val="0.83832814872421557"/>
          <c:h val="0.66863951143476452"/>
        </c:manualLayout>
      </c:layout>
      <c:barChart>
        <c:barDir val="col"/>
        <c:grouping val="stacked"/>
        <c:ser>
          <c:idx val="0"/>
          <c:order val="0"/>
          <c:tx>
            <c:strRef>
              <c:f>Hoja1!$A$2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4697441025071274E-2"/>
                  <c:y val="-0.22814426343200941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Hoja1!$B$2</c:f>
              <c:numCache>
                <c:formatCode>0</c:formatCode>
                <c:ptCount val="1"/>
                <c:pt idx="0">
                  <c:v>-54.095213963324063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1.4697441025071274E-2"/>
                  <c:y val="-0.14015488178081223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Hoja1!$B$3</c:f>
              <c:numCache>
                <c:formatCode>0</c:formatCode>
                <c:ptCount val="1"/>
                <c:pt idx="0">
                  <c:v>24.981660490287503</c:v>
                </c:pt>
              </c:numCache>
            </c:numRef>
          </c:val>
        </c:ser>
        <c:overlap val="100"/>
        <c:axId val="288595328"/>
        <c:axId val="288703616"/>
      </c:barChart>
      <c:lineChart>
        <c:grouping val="standard"/>
        <c:ser>
          <c:idx val="2"/>
          <c:order val="2"/>
          <c:tx>
            <c:strRef>
              <c:f>Hoja1!$A$4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/>
              <c:spPr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c:spPr>
              <c:txPr>
                <a:bodyPr/>
                <a:lstStyle/>
                <a:p>
                  <a:pPr algn="ctr" rtl="0">
                    <a:defRPr lang="es-CL" sz="9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Val val="1"/>
            </c:dLbl>
            <c:txPr>
              <a:bodyPr/>
              <a:lstStyle/>
              <a:p>
                <a:pPr algn="ctr" rtl="0">
                  <a:defRPr lang="es-CL" sz="900" b="1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Hoja1!$B$4</c:f>
              <c:numCache>
                <c:formatCode>0</c:formatCode>
                <c:ptCount val="1"/>
                <c:pt idx="0">
                  <c:v>-29.113553473036607</c:v>
                </c:pt>
              </c:numCache>
            </c:numRef>
          </c:val>
        </c:ser>
        <c:marker val="1"/>
        <c:axId val="288595328"/>
        <c:axId val="288703616"/>
      </c:lineChart>
      <c:catAx>
        <c:axId val="288595328"/>
        <c:scaling>
          <c:orientation val="minMax"/>
        </c:scaling>
        <c:delete val="1"/>
        <c:axPos val="b"/>
        <c:tickLblPos val="none"/>
        <c:crossAx val="288703616"/>
        <c:crosses val="autoZero"/>
        <c:auto val="1"/>
        <c:lblAlgn val="ctr"/>
        <c:lblOffset val="100"/>
      </c:catAx>
      <c:valAx>
        <c:axId val="288703616"/>
        <c:scaling>
          <c:orientation val="minMax"/>
        </c:scaling>
        <c:delete val="1"/>
        <c:axPos val="l"/>
        <c:numFmt formatCode="0" sourceLinked="1"/>
        <c:tickLblPos val="none"/>
        <c:crossAx val="288595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CL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Calibri" pitchFamily="34" charset="0"/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Hoja1!$A$2</c:f>
              <c:strCache>
                <c:ptCount val="1"/>
                <c:pt idx="0">
                  <c:v>SI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0.27783752530650085</c:v>
                </c:pt>
              </c:numCache>
            </c:numRef>
          </c:val>
        </c:ser>
        <c:axId val="288543488"/>
        <c:axId val="288545024"/>
      </c:barChart>
      <c:catAx>
        <c:axId val="288543488"/>
        <c:scaling>
          <c:orientation val="minMax"/>
        </c:scaling>
        <c:delete val="1"/>
        <c:axPos val="b"/>
        <c:tickLblPos val="none"/>
        <c:crossAx val="288545024"/>
        <c:crosses val="autoZero"/>
        <c:auto val="1"/>
        <c:lblAlgn val="ctr"/>
        <c:lblOffset val="100"/>
      </c:catAx>
      <c:valAx>
        <c:axId val="288545024"/>
        <c:scaling>
          <c:orientation val="minMax"/>
          <c:max val="1"/>
        </c:scaling>
        <c:delete val="1"/>
        <c:axPos val="l"/>
        <c:numFmt formatCode="0%" sourceLinked="1"/>
        <c:tickLblPos val="none"/>
        <c:crossAx val="2885434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CL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6"/>
  <c:chart>
    <c:autoTitleDeleted val="1"/>
    <c:plotArea>
      <c:layout>
        <c:manualLayout>
          <c:layoutTarget val="inner"/>
          <c:xMode val="edge"/>
          <c:yMode val="edge"/>
          <c:x val="8.0835925637893963E-2"/>
          <c:y val="0.14964667225527131"/>
          <c:w val="0.83832814872421557"/>
          <c:h val="0.72742927553504566"/>
        </c:manualLayout>
      </c:layout>
      <c:barChart>
        <c:barDir val="col"/>
        <c:grouping val="stacked"/>
        <c:ser>
          <c:idx val="0"/>
          <c:order val="0"/>
          <c:tx>
            <c:strRef>
              <c:f>Hoja1!$A$2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7.3487205125356524E-3"/>
                  <c:y val="-0.19073133288220737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Hoja1!$B$2</c:f>
              <c:numCache>
                <c:formatCode>0</c:formatCode>
                <c:ptCount val="1"/>
                <c:pt idx="0">
                  <c:v>-39.380191582413403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-7.3487205125356524E-3"/>
                  <c:y val="-0.16687750182639641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Hoja1!$B$3</c:f>
              <c:numCache>
                <c:formatCode>0</c:formatCode>
                <c:ptCount val="1"/>
                <c:pt idx="0">
                  <c:v>39.623577092405313</c:v>
                </c:pt>
              </c:numCache>
            </c:numRef>
          </c:val>
        </c:ser>
        <c:overlap val="100"/>
        <c:axId val="288777728"/>
        <c:axId val="288779264"/>
      </c:barChart>
      <c:lineChart>
        <c:grouping val="standard"/>
        <c:ser>
          <c:idx val="2"/>
          <c:order val="2"/>
          <c:tx>
            <c:strRef>
              <c:f>Hoja1!$A$4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/>
              <c:numFmt formatCode="#,##0" sourceLinked="0"/>
              <c:spPr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c:spPr>
              <c:txPr>
                <a:bodyPr/>
                <a:lstStyle/>
                <a:p>
                  <a:pPr algn="ctr">
                    <a:defRPr lang="es-CL" sz="9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Val val="1"/>
            </c:dLbl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Hoja1!$B$4</c:f>
              <c:numCache>
                <c:formatCode>0</c:formatCode>
                <c:ptCount val="1"/>
                <c:pt idx="0">
                  <c:v>0.24338550999160447</c:v>
                </c:pt>
              </c:numCache>
            </c:numRef>
          </c:val>
        </c:ser>
        <c:marker val="1"/>
        <c:axId val="288777728"/>
        <c:axId val="288779264"/>
      </c:lineChart>
      <c:catAx>
        <c:axId val="288777728"/>
        <c:scaling>
          <c:orientation val="minMax"/>
        </c:scaling>
        <c:delete val="1"/>
        <c:axPos val="b"/>
        <c:tickLblPos val="none"/>
        <c:crossAx val="288779264"/>
        <c:crosses val="autoZero"/>
        <c:auto val="1"/>
        <c:lblAlgn val="ctr"/>
        <c:lblOffset val="100"/>
      </c:catAx>
      <c:valAx>
        <c:axId val="288779264"/>
        <c:scaling>
          <c:orientation val="minMax"/>
        </c:scaling>
        <c:delete val="1"/>
        <c:axPos val="l"/>
        <c:numFmt formatCode="0" sourceLinked="1"/>
        <c:tickLblPos val="none"/>
        <c:crossAx val="288777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CL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Calibri" pitchFamily="34" charset="0"/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Hoja1!$A$2</c:f>
              <c:strCache>
                <c:ptCount val="1"/>
                <c:pt idx="0">
                  <c:v>SI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0.19824255249720127</c:v>
                </c:pt>
              </c:numCache>
            </c:numRef>
          </c:val>
        </c:ser>
        <c:axId val="288836224"/>
        <c:axId val="288850304"/>
      </c:barChart>
      <c:catAx>
        <c:axId val="288836224"/>
        <c:scaling>
          <c:orientation val="minMax"/>
        </c:scaling>
        <c:delete val="1"/>
        <c:axPos val="b"/>
        <c:tickLblPos val="none"/>
        <c:crossAx val="288850304"/>
        <c:crosses val="autoZero"/>
        <c:auto val="1"/>
        <c:lblAlgn val="ctr"/>
        <c:lblOffset val="100"/>
      </c:catAx>
      <c:valAx>
        <c:axId val="288850304"/>
        <c:scaling>
          <c:orientation val="minMax"/>
          <c:max val="1"/>
        </c:scaling>
        <c:delete val="1"/>
        <c:axPos val="l"/>
        <c:numFmt formatCode="0%" sourceLinked="1"/>
        <c:tickLblPos val="none"/>
        <c:crossAx val="2888362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CL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6"/>
  <c:chart>
    <c:autoTitleDeleted val="1"/>
    <c:plotArea>
      <c:layout>
        <c:manualLayout>
          <c:layoutTarget val="inner"/>
          <c:xMode val="edge"/>
          <c:yMode val="edge"/>
          <c:x val="8.0835925637894032E-2"/>
          <c:y val="0.21378096036467328"/>
          <c:w val="0.83832814872421557"/>
          <c:h val="0.72742927553504588"/>
        </c:manualLayout>
      </c:layout>
      <c:barChart>
        <c:barDir val="col"/>
        <c:grouping val="stacked"/>
        <c:ser>
          <c:idx val="0"/>
          <c:order val="0"/>
          <c:tx>
            <c:strRef>
              <c:f>Hoja1!$A$2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7.3487205125356524E-3"/>
                  <c:y val="-0.15331924398972677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Hoja1!$B$2</c:f>
              <c:numCache>
                <c:formatCode>0</c:formatCode>
                <c:ptCount val="1"/>
                <c:pt idx="0">
                  <c:v>-22.66015417098826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-7.3487205125356524E-3"/>
                  <c:y val="-0.22566726592668152"/>
                </c:manualLayout>
              </c:layout>
              <c:spPr/>
              <c:txPr>
                <a:bodyPr/>
                <a:lstStyle/>
                <a:p>
                  <a:pPr algn="ctr">
                    <a:defRPr lang="es-CL" sz="10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Val val="1"/>
            </c:dLbl>
            <c:txPr>
              <a:bodyPr/>
              <a:lstStyle/>
              <a:p>
                <a:pPr algn="ctr">
                  <a:defRPr lang="es-CL" sz="1000" b="0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Hoja1!$B$3</c:f>
              <c:numCache>
                <c:formatCode>0</c:formatCode>
                <c:ptCount val="1"/>
                <c:pt idx="0">
                  <c:v>33.34642843569268</c:v>
                </c:pt>
              </c:numCache>
            </c:numRef>
          </c:val>
        </c:ser>
        <c:overlap val="100"/>
        <c:axId val="288877952"/>
        <c:axId val="289019008"/>
      </c:barChart>
      <c:lineChart>
        <c:grouping val="standard"/>
        <c:ser>
          <c:idx val="2"/>
          <c:order val="2"/>
          <c:tx>
            <c:strRef>
              <c:f>Hoja1!$A$4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/>
              <c:spPr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c:spPr>
              <c:txPr>
                <a:bodyPr/>
                <a:lstStyle/>
                <a:p>
                  <a:pPr algn="ctr">
                    <a:defRPr lang="es-CL" sz="900" b="1" i="0" u="none" strike="noStrike" kern="1200" baseline="0">
                      <a:solidFill>
                        <a:prstClr val="black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"/>
              <c:showVal val="1"/>
            </c:dLbl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Val val="1"/>
          </c:dLbls>
          <c:cat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cat>
          <c:val>
            <c:numRef>
              <c:f>Hoja1!$B$4</c:f>
              <c:numCache>
                <c:formatCode>0</c:formatCode>
                <c:ptCount val="1"/>
                <c:pt idx="0">
                  <c:v>10.686274264704871</c:v>
                </c:pt>
              </c:numCache>
            </c:numRef>
          </c:val>
        </c:ser>
        <c:marker val="1"/>
        <c:axId val="288877952"/>
        <c:axId val="289019008"/>
      </c:lineChart>
      <c:catAx>
        <c:axId val="288877952"/>
        <c:scaling>
          <c:orientation val="minMax"/>
        </c:scaling>
        <c:delete val="1"/>
        <c:axPos val="b"/>
        <c:tickLblPos val="none"/>
        <c:crossAx val="289019008"/>
        <c:crosses val="autoZero"/>
        <c:auto val="1"/>
        <c:lblAlgn val="ctr"/>
        <c:lblOffset val="100"/>
      </c:catAx>
      <c:valAx>
        <c:axId val="289019008"/>
        <c:scaling>
          <c:orientation val="minMax"/>
        </c:scaling>
        <c:delete val="1"/>
        <c:axPos val="l"/>
        <c:numFmt formatCode="0" sourceLinked="1"/>
        <c:tickLblPos val="none"/>
        <c:crossAx val="288877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CL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12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-19.203448844259238</c:v>
                </c:pt>
                <c:pt idx="1">
                  <c:v>-22.254261153849864</c:v>
                </c:pt>
                <c:pt idx="2">
                  <c:v>-17.37041546943264</c:v>
                </c:pt>
                <c:pt idx="3">
                  <c:v>-21.763258316423229</c:v>
                </c:pt>
                <c:pt idx="4">
                  <c:v>-15.910676228981124</c:v>
                </c:pt>
                <c:pt idx="5">
                  <c:v>-15.37602876922727</c:v>
                </c:pt>
                <c:pt idx="6">
                  <c:v>-18.485877554178103</c:v>
                </c:pt>
                <c:pt idx="7">
                  <c:v>-24.70435813510154</c:v>
                </c:pt>
                <c:pt idx="8">
                  <c:v>-21.256610998817127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49.516406808952027</c:v>
                </c:pt>
                <c:pt idx="1">
                  <c:v>41.115495825351552</c:v>
                </c:pt>
                <c:pt idx="2">
                  <c:v>54.563964196694194</c:v>
                </c:pt>
                <c:pt idx="3">
                  <c:v>42.380720621687509</c:v>
                </c:pt>
                <c:pt idx="4">
                  <c:v>51.960179317493349</c:v>
                </c:pt>
                <c:pt idx="5">
                  <c:v>54.609668367697999</c:v>
                </c:pt>
                <c:pt idx="6">
                  <c:v>53.592593326768544</c:v>
                </c:pt>
                <c:pt idx="7">
                  <c:v>47.921780934664454</c:v>
                </c:pt>
                <c:pt idx="8">
                  <c:v>38.844126681909444</c:v>
                </c:pt>
              </c:numCache>
            </c:numRef>
          </c:val>
        </c:ser>
        <c:dLbls>
          <c:showVal val="1"/>
        </c:dLbls>
        <c:overlap val="100"/>
        <c:axId val="288628096"/>
        <c:axId val="288638080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30.312957964692885</c:v>
                </c:pt>
                <c:pt idx="1">
                  <c:v>18.861234671501666</c:v>
                </c:pt>
                <c:pt idx="2">
                  <c:v>37.193548727261863</c:v>
                </c:pt>
                <c:pt idx="3">
                  <c:v>20.617462305264631</c:v>
                </c:pt>
                <c:pt idx="4">
                  <c:v>36.049503088512225</c:v>
                </c:pt>
                <c:pt idx="5">
                  <c:v>39.233639598471242</c:v>
                </c:pt>
                <c:pt idx="6">
                  <c:v>35.106715772590213</c:v>
                </c:pt>
                <c:pt idx="7">
                  <c:v>23.217422799562922</c:v>
                </c:pt>
                <c:pt idx="8">
                  <c:v>17.58751568309243</c:v>
                </c:pt>
              </c:numCache>
            </c:numRef>
          </c:val>
        </c:ser>
        <c:marker val="1"/>
        <c:axId val="288628096"/>
        <c:axId val="288638080"/>
      </c:lineChart>
      <c:catAx>
        <c:axId val="28862809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8638080"/>
        <c:crosses val="autoZero"/>
        <c:auto val="1"/>
        <c:lblAlgn val="ctr"/>
        <c:lblOffset val="200"/>
        <c:tickLblSkip val="1"/>
        <c:tickMarkSkip val="1"/>
      </c:catAx>
      <c:valAx>
        <c:axId val="288638080"/>
        <c:scaling>
          <c:orientation val="minMax"/>
        </c:scaling>
        <c:delete val="1"/>
        <c:axPos val="l"/>
        <c:numFmt formatCode="0" sourceLinked="1"/>
        <c:tickLblPos val="none"/>
        <c:crossAx val="28862809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52"/>
          <c:y val="3.798741479938831E-2"/>
          <c:w val="0.50127212491923445"/>
          <c:h val="9.1624074150238835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-19.203448844259238</c:v>
                </c:pt>
                <c:pt idx="1">
                  <c:v>-30.30425890297159</c:v>
                </c:pt>
                <c:pt idx="2">
                  <c:v>-14.831740150291232</c:v>
                </c:pt>
                <c:pt idx="3">
                  <c:v>-7.3262352799018045</c:v>
                </c:pt>
                <c:pt idx="4">
                  <c:v>-17.043344437630189</c:v>
                </c:pt>
                <c:pt idx="5">
                  <c:v>-15.556819430958624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49.516406808952027</c:v>
                </c:pt>
                <c:pt idx="1">
                  <c:v>34.261637508953982</c:v>
                </c:pt>
                <c:pt idx="2">
                  <c:v>51.540977836174335</c:v>
                </c:pt>
                <c:pt idx="3">
                  <c:v>70.84156993252401</c:v>
                </c:pt>
                <c:pt idx="4">
                  <c:v>53.855743804126881</c:v>
                </c:pt>
                <c:pt idx="5">
                  <c:v>53.810986972036794</c:v>
                </c:pt>
              </c:numCache>
            </c:numRef>
          </c:val>
        </c:ser>
        <c:dLbls>
          <c:showVal val="1"/>
        </c:dLbls>
        <c:overlap val="100"/>
        <c:axId val="289058176"/>
        <c:axId val="28927705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30.312957964692885</c:v>
                </c:pt>
                <c:pt idx="1">
                  <c:v>3.9573786059823952</c:v>
                </c:pt>
                <c:pt idx="2">
                  <c:v>36.709237685882876</c:v>
                </c:pt>
                <c:pt idx="3">
                  <c:v>63.515334652622194</c:v>
                </c:pt>
                <c:pt idx="4">
                  <c:v>36.812399366496393</c:v>
                </c:pt>
                <c:pt idx="5">
                  <c:v>38.254167541078175</c:v>
                </c:pt>
              </c:numCache>
            </c:numRef>
          </c:val>
        </c:ser>
        <c:marker val="1"/>
        <c:axId val="289058176"/>
        <c:axId val="289277056"/>
      </c:lineChart>
      <c:catAx>
        <c:axId val="28905817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9277056"/>
        <c:crosses val="autoZero"/>
        <c:auto val="1"/>
        <c:lblAlgn val="ctr"/>
        <c:lblOffset val="400"/>
        <c:tickLblSkip val="1"/>
        <c:tickMarkSkip val="1"/>
      </c:catAx>
      <c:valAx>
        <c:axId val="289277056"/>
        <c:scaling>
          <c:orientation val="minMax"/>
        </c:scaling>
        <c:delete val="1"/>
        <c:axPos val="l"/>
        <c:numFmt formatCode="0" sourceLinked="1"/>
        <c:tickLblPos val="none"/>
        <c:crossAx val="28905817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18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-25.99859872711804</c:v>
                </c:pt>
                <c:pt idx="1">
                  <c:v>-26.956985873098091</c:v>
                </c:pt>
                <c:pt idx="2">
                  <c:v>-25.431412550845216</c:v>
                </c:pt>
                <c:pt idx="3">
                  <c:v>-25.343545848574486</c:v>
                </c:pt>
                <c:pt idx="4">
                  <c:v>-13.382042206728727</c:v>
                </c:pt>
                <c:pt idx="5">
                  <c:v>-21.837883518800169</c:v>
                </c:pt>
                <c:pt idx="6">
                  <c:v>-30.066151263228218</c:v>
                </c:pt>
                <c:pt idx="7">
                  <c:v>-34.749777459009444</c:v>
                </c:pt>
                <c:pt idx="8">
                  <c:v>-38.052086673816788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37.637145629211595</c:v>
                </c:pt>
                <c:pt idx="1">
                  <c:v>32.615250857101969</c:v>
                </c:pt>
                <c:pt idx="2">
                  <c:v>40.609169310229667</c:v>
                </c:pt>
                <c:pt idx="3">
                  <c:v>31.50979576928329</c:v>
                </c:pt>
                <c:pt idx="4">
                  <c:v>38.229526595200014</c:v>
                </c:pt>
                <c:pt idx="5">
                  <c:v>50.570066753641562</c:v>
                </c:pt>
                <c:pt idx="6">
                  <c:v>30.721706576387156</c:v>
                </c:pt>
                <c:pt idx="7">
                  <c:v>30.707588312202091</c:v>
                </c:pt>
                <c:pt idx="8">
                  <c:v>41.597585743670713</c:v>
                </c:pt>
              </c:numCache>
            </c:numRef>
          </c:val>
        </c:ser>
        <c:dLbls>
          <c:showVal val="1"/>
        </c:dLbls>
        <c:overlap val="100"/>
        <c:axId val="289357184"/>
        <c:axId val="28952691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11.638546902093561</c:v>
                </c:pt>
                <c:pt idx="1">
                  <c:v>5.6582649840039032</c:v>
                </c:pt>
                <c:pt idx="2">
                  <c:v>15.177756759384366</c:v>
                </c:pt>
                <c:pt idx="3">
                  <c:v>6.1662499207087897</c:v>
                </c:pt>
                <c:pt idx="4">
                  <c:v>24.847484388471425</c:v>
                </c:pt>
                <c:pt idx="5">
                  <c:v>28.732183234841791</c:v>
                </c:pt>
                <c:pt idx="6">
                  <c:v>0.6555553131592029</c:v>
                </c:pt>
                <c:pt idx="7">
                  <c:v>-4.0421891468075355</c:v>
                </c:pt>
                <c:pt idx="8">
                  <c:v>3.5454990698535132</c:v>
                </c:pt>
              </c:numCache>
            </c:numRef>
          </c:val>
        </c:ser>
        <c:marker val="1"/>
        <c:axId val="289357184"/>
        <c:axId val="289526912"/>
      </c:lineChart>
      <c:catAx>
        <c:axId val="289357184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9526912"/>
        <c:crosses val="autoZero"/>
        <c:auto val="1"/>
        <c:lblAlgn val="ctr"/>
        <c:lblOffset val="200"/>
        <c:tickLblSkip val="1"/>
        <c:tickMarkSkip val="1"/>
      </c:catAx>
      <c:valAx>
        <c:axId val="289526912"/>
        <c:scaling>
          <c:orientation val="minMax"/>
        </c:scaling>
        <c:delete val="1"/>
        <c:axPos val="l"/>
        <c:numFmt formatCode="0" sourceLinked="1"/>
        <c:tickLblPos val="none"/>
        <c:crossAx val="289357184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58"/>
          <c:y val="3.798741479938831E-2"/>
          <c:w val="0.50127212491923423"/>
          <c:h val="9.1624074150238863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-25.99859872711804</c:v>
                </c:pt>
                <c:pt idx="1">
                  <c:v>-31.585649732021665</c:v>
                </c:pt>
                <c:pt idx="2">
                  <c:v>-26.266612788231008</c:v>
                </c:pt>
                <c:pt idx="3">
                  <c:v>-13.501195407139148</c:v>
                </c:pt>
                <c:pt idx="4">
                  <c:v>-26.457398266177787</c:v>
                </c:pt>
                <c:pt idx="5">
                  <c:v>-20.263007340417577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37.637145629211595</c:v>
                </c:pt>
                <c:pt idx="1">
                  <c:v>29.314923253314131</c:v>
                </c:pt>
                <c:pt idx="2">
                  <c:v>54.191595050675168</c:v>
                </c:pt>
                <c:pt idx="3">
                  <c:v>68.790948513472998</c:v>
                </c:pt>
                <c:pt idx="4">
                  <c:v>30.916229808065133</c:v>
                </c:pt>
                <c:pt idx="5">
                  <c:v>39.949755197206002</c:v>
                </c:pt>
              </c:numCache>
            </c:numRef>
          </c:val>
        </c:ser>
        <c:dLbls>
          <c:showVal val="1"/>
        </c:dLbls>
        <c:overlap val="100"/>
        <c:axId val="289136000"/>
        <c:axId val="28913779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11.638546902093561</c:v>
                </c:pt>
                <c:pt idx="1">
                  <c:v>-2.2707264787078802</c:v>
                </c:pt>
                <c:pt idx="2">
                  <c:v>27.924982262443962</c:v>
                </c:pt>
                <c:pt idx="3">
                  <c:v>55.289753106334551</c:v>
                </c:pt>
                <c:pt idx="4">
                  <c:v>4.4588315418875455</c:v>
                </c:pt>
                <c:pt idx="5">
                  <c:v>19.686747856788426</c:v>
                </c:pt>
              </c:numCache>
            </c:numRef>
          </c:val>
        </c:ser>
        <c:marker val="1"/>
        <c:axId val="289136000"/>
        <c:axId val="289137792"/>
      </c:lineChart>
      <c:catAx>
        <c:axId val="28913600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9137792"/>
        <c:crosses val="autoZero"/>
        <c:auto val="1"/>
        <c:lblAlgn val="ctr"/>
        <c:lblOffset val="400"/>
        <c:tickLblSkip val="1"/>
        <c:tickMarkSkip val="1"/>
      </c:catAx>
      <c:valAx>
        <c:axId val="289137792"/>
        <c:scaling>
          <c:orientation val="minMax"/>
        </c:scaling>
        <c:delete val="1"/>
        <c:axPos val="l"/>
        <c:numFmt formatCode="0" sourceLinked="1"/>
        <c:tickLblPos val="none"/>
        <c:crossAx val="28913600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172325649883674"/>
          <c:y val="1.6423365480328883E-2"/>
          <c:w val="0.63827670712431661"/>
          <c:h val="0.9534815307267212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4BACC6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5400000" algn="l" rotWithShape="0">
                <a:prstClr val="black">
                  <a:alpha val="60000"/>
                </a:prstClr>
              </a:outerShdw>
            </a:effectLst>
          </c:spPr>
          <c:dPt>
            <c:idx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7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4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18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1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5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28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31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Pt>
            <c:idx val="34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algn="l" rotWithShape="0">
                  <a:prstClr val="black">
                    <a:alpha val="60000"/>
                  </a:prst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14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18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1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5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28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31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dLbl>
              <c:idx val="34"/>
              <c:spPr/>
              <c:txPr>
                <a:bodyPr/>
                <a:lstStyle/>
                <a:p>
                  <a:pPr>
                    <a:defRPr lang="es-ES" b="1">
                      <a:solidFill>
                        <a:sysClr val="windowText" lastClr="000000"/>
                      </a:solidFill>
                    </a:defRPr>
                  </a:pPr>
                  <a:endParaRPr lang="es-CL"/>
                </a:p>
              </c:txPr>
            </c:dLbl>
            <c:txPr>
              <a:bodyPr/>
              <a:lstStyle/>
              <a:p>
                <a:pPr>
                  <a:defRPr lang="es-ES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Val val="1"/>
          </c:dLbls>
          <c:cat>
            <c:strRef>
              <c:f>GRÁFICO!$A$2:$A$36</c:f>
              <c:strCache>
                <c:ptCount val="35"/>
                <c:pt idx="0">
                  <c:v>ACCESIBILIDAD</c:v>
                </c:pt>
                <c:pt idx="1">
                  <c:v>Cercanía de las cosas</c:v>
                </c:pt>
                <c:pt idx="2">
                  <c:v>Acceso a servicios</c:v>
                </c:pt>
                <c:pt idx="3">
                  <c:v>La diversidad de cosas</c:v>
                </c:pt>
                <c:pt idx="4">
                  <c:v>Es céntrico</c:v>
                </c:pt>
                <c:pt idx="5">
                  <c:v>La conectividad</c:v>
                </c:pt>
                <c:pt idx="6">
                  <c:v>Hay de todo</c:v>
                </c:pt>
                <c:pt idx="7">
                  <c:v>PROGRESO / DESARROLLO</c:v>
                </c:pt>
                <c:pt idx="8">
                  <c:v>Oportunidades laborales</c:v>
                </c:pt>
                <c:pt idx="9">
                  <c:v>Desarrollo tecnológico</c:v>
                </c:pt>
                <c:pt idx="10">
                  <c:v>LUGARES E INFRESTRUCTURA</c:v>
                </c:pt>
                <c:pt idx="11">
                  <c:v>La diversidad de lugares</c:v>
                </c:pt>
                <c:pt idx="12">
                  <c:v>Los centros comerciales</c:v>
                </c:pt>
                <c:pt idx="13">
                  <c:v>Barrio antiguo de Santiago</c:v>
                </c:pt>
                <c:pt idx="14">
                  <c:v>ENTORNO</c:v>
                </c:pt>
                <c:pt idx="15">
                  <c:v>Parques y plazas</c:v>
                </c:pt>
                <c:pt idx="16">
                  <c:v>El clima</c:v>
                </c:pt>
                <c:pt idx="17">
                  <c:v>El paisaje</c:v>
                </c:pt>
                <c:pt idx="18">
                  <c:v>LA CIUDAD</c:v>
                </c:pt>
                <c:pt idx="19">
                  <c:v>La vida en ciudad</c:v>
                </c:pt>
                <c:pt idx="20">
                  <c:v>Por ser la capital</c:v>
                </c:pt>
                <c:pt idx="21">
                  <c:v>ENTRETENCIÓN</c:v>
                </c:pt>
                <c:pt idx="22">
                  <c:v>Variedad de panoramas</c:v>
                </c:pt>
                <c:pt idx="23">
                  <c:v>Actividades recreacionales</c:v>
                </c:pt>
                <c:pt idx="24">
                  <c:v>La diversión</c:v>
                </c:pt>
                <c:pt idx="25">
                  <c:v>BIENESTAR</c:v>
                </c:pt>
                <c:pt idx="26">
                  <c:v>Tranquilidad</c:v>
                </c:pt>
                <c:pt idx="27">
                  <c:v>La comodidad</c:v>
                </c:pt>
                <c:pt idx="28">
                  <c:v>VIDA / FAMILIA</c:v>
                </c:pt>
                <c:pt idx="29">
                  <c:v>He hecho mi vida aquí</c:v>
                </c:pt>
                <c:pt idx="30">
                  <c:v>Cercanía con la familia</c:v>
                </c:pt>
                <c:pt idx="31">
                  <c:v>TRANSPORTE</c:v>
                </c:pt>
                <c:pt idx="32">
                  <c:v>El trasporte</c:v>
                </c:pt>
                <c:pt idx="33">
                  <c:v>Es rápido</c:v>
                </c:pt>
                <c:pt idx="34">
                  <c:v>NADA</c:v>
                </c:pt>
              </c:strCache>
            </c:strRef>
          </c:cat>
          <c:val>
            <c:numRef>
              <c:f>GRÁFICO!$B$2:$B$36</c:f>
              <c:numCache>
                <c:formatCode>###0%</c:formatCode>
                <c:ptCount val="35"/>
                <c:pt idx="0">
                  <c:v>0.34016778334757575</c:v>
                </c:pt>
                <c:pt idx="1">
                  <c:v>0.20500000000000004</c:v>
                </c:pt>
                <c:pt idx="2">
                  <c:v>3.1944444444444449E-2</c:v>
                </c:pt>
                <c:pt idx="3">
                  <c:v>2.9166666666666664E-2</c:v>
                </c:pt>
                <c:pt idx="4">
                  <c:v>2.6388888888888878E-2</c:v>
                </c:pt>
                <c:pt idx="5">
                  <c:v>2.3611111111111149E-2</c:v>
                </c:pt>
                <c:pt idx="6">
                  <c:v>1.6666666666666694E-2</c:v>
                </c:pt>
                <c:pt idx="7">
                  <c:v>0.11866187745113645</c:v>
                </c:pt>
                <c:pt idx="8">
                  <c:v>8.397946347289785E-2</c:v>
                </c:pt>
                <c:pt idx="9">
                  <c:v>3.468241397823859E-2</c:v>
                </c:pt>
                <c:pt idx="10">
                  <c:v>7.9594814272573491E-2</c:v>
                </c:pt>
                <c:pt idx="11">
                  <c:v>4.3667165303762891E-2</c:v>
                </c:pt>
                <c:pt idx="12">
                  <c:v>2.4795732646021681E-2</c:v>
                </c:pt>
                <c:pt idx="13">
                  <c:v>1.1131916322788777E-2</c:v>
                </c:pt>
                <c:pt idx="14">
                  <c:v>6.7106987303139812E-2</c:v>
                </c:pt>
                <c:pt idx="15">
                  <c:v>3.0441182800162794E-2</c:v>
                </c:pt>
                <c:pt idx="16">
                  <c:v>1.696227039977162E-2</c:v>
                </c:pt>
                <c:pt idx="17">
                  <c:v>1.9703534103205401E-2</c:v>
                </c:pt>
                <c:pt idx="18">
                  <c:v>6.6334179828047124E-2</c:v>
                </c:pt>
                <c:pt idx="19">
                  <c:v>4.3978933629952616E-2</c:v>
                </c:pt>
                <c:pt idx="20">
                  <c:v>2.2355246198094442E-2</c:v>
                </c:pt>
                <c:pt idx="21">
                  <c:v>5.8371295699687895E-2</c:v>
                </c:pt>
                <c:pt idx="22">
                  <c:v>3.7689883410839196E-2</c:v>
                </c:pt>
                <c:pt idx="23">
                  <c:v>8.4701636756647526E-3</c:v>
                </c:pt>
                <c:pt idx="24">
                  <c:v>1.2211248613184093E-2</c:v>
                </c:pt>
                <c:pt idx="25">
                  <c:v>5.4996279648337976E-2</c:v>
                </c:pt>
                <c:pt idx="26">
                  <c:v>3.2521515429213506E-2</c:v>
                </c:pt>
                <c:pt idx="27">
                  <c:v>2.2474764219124463E-2</c:v>
                </c:pt>
                <c:pt idx="28">
                  <c:v>3.7155186686405363E-2</c:v>
                </c:pt>
                <c:pt idx="29">
                  <c:v>2.4346219502418401E-2</c:v>
                </c:pt>
                <c:pt idx="30">
                  <c:v>1.2808967183986896E-2</c:v>
                </c:pt>
                <c:pt idx="31">
                  <c:v>3.001399145847778E-2</c:v>
                </c:pt>
                <c:pt idx="32">
                  <c:v>1.7338968453594925E-2</c:v>
                </c:pt>
                <c:pt idx="33">
                  <c:v>1.2675023004882761E-2</c:v>
                </c:pt>
                <c:pt idx="34">
                  <c:v>0.17</c:v>
                </c:pt>
              </c:numCache>
            </c:numRef>
          </c:val>
        </c:ser>
        <c:gapWidth val="30"/>
        <c:axId val="221031808"/>
        <c:axId val="221045888"/>
      </c:barChart>
      <c:catAx>
        <c:axId val="221031808"/>
        <c:scaling>
          <c:orientation val="maxMin"/>
        </c:scaling>
        <c:axPos val="l"/>
        <c:majorTickMark val="none"/>
        <c:tickLblPos val="low"/>
        <c:txPr>
          <a:bodyPr/>
          <a:lstStyle/>
          <a:p>
            <a:pPr algn="r">
              <a:defRPr lang="es-ES" sz="1100" i="0">
                <a:latin typeface="Calibri" pitchFamily="34" charset="0"/>
              </a:defRPr>
            </a:pPr>
            <a:endParaRPr lang="es-CL"/>
          </a:p>
        </c:txPr>
        <c:crossAx val="221045888"/>
        <c:crosses val="autoZero"/>
        <c:auto val="1"/>
        <c:lblAlgn val="ctr"/>
        <c:lblOffset val="100"/>
        <c:tickLblSkip val="1"/>
      </c:catAx>
      <c:valAx>
        <c:axId val="221045888"/>
        <c:scaling>
          <c:orientation val="minMax"/>
          <c:max val="0.60000000000000064"/>
          <c:min val="0"/>
        </c:scaling>
        <c:delete val="1"/>
        <c:axPos val="b"/>
        <c:numFmt formatCode="###0%" sourceLinked="1"/>
        <c:tickLblPos val="none"/>
        <c:crossAx val="22103180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s-CL"/>
    </a:p>
  </c:txPr>
  <c:externalData r:id="rId2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23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-18.048070122270531</c:v>
                </c:pt>
                <c:pt idx="1">
                  <c:v>-22.583357375268786</c:v>
                </c:pt>
                <c:pt idx="2">
                  <c:v>-15.20743948535519</c:v>
                </c:pt>
                <c:pt idx="3">
                  <c:v>-19.864188205485139</c:v>
                </c:pt>
                <c:pt idx="4">
                  <c:v>-13.406565836679524</c:v>
                </c:pt>
                <c:pt idx="5">
                  <c:v>-14.797894585875518</c:v>
                </c:pt>
                <c:pt idx="6">
                  <c:v>-18.980117853161556</c:v>
                </c:pt>
                <c:pt idx="7">
                  <c:v>-28.003024688675772</c:v>
                </c:pt>
                <c:pt idx="8">
                  <c:v>-14.433654534430834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53.053671403577297</c:v>
                </c:pt>
                <c:pt idx="1">
                  <c:v>47.119233051664715</c:v>
                </c:pt>
                <c:pt idx="2">
                  <c:v>56.770645975405067</c:v>
                </c:pt>
                <c:pt idx="3">
                  <c:v>41.840767373134746</c:v>
                </c:pt>
                <c:pt idx="4">
                  <c:v>46.416971994321862</c:v>
                </c:pt>
                <c:pt idx="5">
                  <c:v>65.54047278620358</c:v>
                </c:pt>
                <c:pt idx="6">
                  <c:v>49.615970140631163</c:v>
                </c:pt>
                <c:pt idx="7">
                  <c:v>48.193067367189713</c:v>
                </c:pt>
                <c:pt idx="8">
                  <c:v>64.817348878776059</c:v>
                </c:pt>
              </c:numCache>
            </c:numRef>
          </c:val>
        </c:ser>
        <c:dLbls>
          <c:showVal val="1"/>
        </c:dLbls>
        <c:overlap val="100"/>
        <c:axId val="289471872"/>
        <c:axId val="28979315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35.005601281307094</c:v>
                </c:pt>
                <c:pt idx="1">
                  <c:v>24.535875676396135</c:v>
                </c:pt>
                <c:pt idx="2">
                  <c:v>41.563206490049879</c:v>
                </c:pt>
                <c:pt idx="3">
                  <c:v>21.976579167649621</c:v>
                </c:pt>
                <c:pt idx="4">
                  <c:v>33.010406157641803</c:v>
                </c:pt>
                <c:pt idx="5">
                  <c:v>50.74257820032841</c:v>
                </c:pt>
                <c:pt idx="6">
                  <c:v>30.635852287469309</c:v>
                </c:pt>
                <c:pt idx="7">
                  <c:v>20.190042678513777</c:v>
                </c:pt>
                <c:pt idx="8">
                  <c:v>50.383694344345294</c:v>
                </c:pt>
              </c:numCache>
            </c:numRef>
          </c:val>
        </c:ser>
        <c:marker val="1"/>
        <c:axId val="289471872"/>
        <c:axId val="289793152"/>
      </c:lineChart>
      <c:catAx>
        <c:axId val="28947187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9793152"/>
        <c:crosses val="autoZero"/>
        <c:auto val="1"/>
        <c:lblAlgn val="ctr"/>
        <c:lblOffset val="200"/>
        <c:tickLblSkip val="1"/>
        <c:tickMarkSkip val="1"/>
      </c:catAx>
      <c:valAx>
        <c:axId val="289793152"/>
        <c:scaling>
          <c:orientation val="minMax"/>
        </c:scaling>
        <c:delete val="1"/>
        <c:axPos val="l"/>
        <c:numFmt formatCode="0" sourceLinked="1"/>
        <c:tickLblPos val="none"/>
        <c:crossAx val="28947187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63"/>
          <c:y val="3.798741479938831E-2"/>
          <c:w val="0.50127212491923401"/>
          <c:h val="9.1624074150238877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-18.048070122270531</c:v>
                </c:pt>
                <c:pt idx="1">
                  <c:v>-27.792813731194528</c:v>
                </c:pt>
                <c:pt idx="2">
                  <c:v>-18.287622911207105</c:v>
                </c:pt>
                <c:pt idx="3">
                  <c:v>-4.2642687750628534</c:v>
                </c:pt>
                <c:pt idx="4">
                  <c:v>-12.686749209791374</c:v>
                </c:pt>
                <c:pt idx="5">
                  <c:v>-18.987592379964035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53.053671403577297</c:v>
                </c:pt>
                <c:pt idx="1">
                  <c:v>40.113729794859488</c:v>
                </c:pt>
                <c:pt idx="2">
                  <c:v>64.799186380045327</c:v>
                </c:pt>
                <c:pt idx="3">
                  <c:v>76.096871492503084</c:v>
                </c:pt>
                <c:pt idx="4">
                  <c:v>50.747035831596008</c:v>
                </c:pt>
                <c:pt idx="5">
                  <c:v>53.542482082321577</c:v>
                </c:pt>
              </c:numCache>
            </c:numRef>
          </c:val>
        </c:ser>
        <c:dLbls>
          <c:showVal val="1"/>
        </c:dLbls>
        <c:overlap val="100"/>
        <c:axId val="289652096"/>
        <c:axId val="28989145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35.005601281307094</c:v>
                </c:pt>
                <c:pt idx="1">
                  <c:v>12.320916063664956</c:v>
                </c:pt>
                <c:pt idx="2">
                  <c:v>46.511563468837664</c:v>
                </c:pt>
                <c:pt idx="3">
                  <c:v>71.832602717440167</c:v>
                </c:pt>
                <c:pt idx="4">
                  <c:v>38.060286621804394</c:v>
                </c:pt>
                <c:pt idx="5">
                  <c:v>34.554889702356888</c:v>
                </c:pt>
              </c:numCache>
            </c:numRef>
          </c:val>
        </c:ser>
        <c:marker val="1"/>
        <c:axId val="289652096"/>
        <c:axId val="289891456"/>
      </c:lineChart>
      <c:catAx>
        <c:axId val="28965209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9891456"/>
        <c:crosses val="autoZero"/>
        <c:auto val="1"/>
        <c:lblAlgn val="ctr"/>
        <c:lblOffset val="400"/>
        <c:tickLblSkip val="1"/>
        <c:tickMarkSkip val="1"/>
      </c:catAx>
      <c:valAx>
        <c:axId val="289891456"/>
        <c:scaling>
          <c:orientation val="minMax"/>
        </c:scaling>
        <c:delete val="1"/>
        <c:axPos val="l"/>
        <c:numFmt formatCode="0" sourceLinked="1"/>
        <c:tickLblPos val="none"/>
        <c:crossAx val="289652096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34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-37.253652598107173</c:v>
                </c:pt>
                <c:pt idx="1">
                  <c:v>-33.196595251760733</c:v>
                </c:pt>
                <c:pt idx="2">
                  <c:v>-40.457521657237962</c:v>
                </c:pt>
                <c:pt idx="3">
                  <c:v>-22.54438350729437</c:v>
                </c:pt>
                <c:pt idx="4">
                  <c:v>-32.334694224141494</c:v>
                </c:pt>
                <c:pt idx="5">
                  <c:v>-36.342172911660803</c:v>
                </c:pt>
                <c:pt idx="6">
                  <c:v>-44.573100657290077</c:v>
                </c:pt>
                <c:pt idx="7">
                  <c:v>-43.837758062779052</c:v>
                </c:pt>
                <c:pt idx="8">
                  <c:v>-34.184438038979458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34.472902955006475</c:v>
                </c:pt>
                <c:pt idx="1">
                  <c:v>32.367665460649071</c:v>
                </c:pt>
                <c:pt idx="2">
                  <c:v>36.13541464623691</c:v>
                </c:pt>
                <c:pt idx="3">
                  <c:v>33.932798780013449</c:v>
                </c:pt>
                <c:pt idx="4">
                  <c:v>26.500519573826463</c:v>
                </c:pt>
                <c:pt idx="5">
                  <c:v>42.731693594479161</c:v>
                </c:pt>
                <c:pt idx="6">
                  <c:v>29.794136547563511</c:v>
                </c:pt>
                <c:pt idx="7">
                  <c:v>31.889117959430287</c:v>
                </c:pt>
                <c:pt idx="8">
                  <c:v>40.771621990235346</c:v>
                </c:pt>
              </c:numCache>
            </c:numRef>
          </c:val>
        </c:ser>
        <c:dLbls>
          <c:showVal val="1"/>
        </c:dLbls>
        <c:overlap val="100"/>
        <c:axId val="289566080"/>
        <c:axId val="28958835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-2.780749643100684</c:v>
                </c:pt>
                <c:pt idx="1">
                  <c:v>-0.82892979111115062</c:v>
                </c:pt>
                <c:pt idx="2">
                  <c:v>-4.3221070110016626</c:v>
                </c:pt>
                <c:pt idx="3">
                  <c:v>11.388415272719079</c:v>
                </c:pt>
                <c:pt idx="4">
                  <c:v>-5.8341746503148855</c:v>
                </c:pt>
                <c:pt idx="5">
                  <c:v>6.3895206828183504</c:v>
                </c:pt>
                <c:pt idx="6">
                  <c:v>-14.778964109726644</c:v>
                </c:pt>
                <c:pt idx="7">
                  <c:v>-11.948640103348751</c:v>
                </c:pt>
                <c:pt idx="8">
                  <c:v>6.5871839512561765</c:v>
                </c:pt>
              </c:numCache>
            </c:numRef>
          </c:val>
        </c:ser>
        <c:marker val="1"/>
        <c:axId val="289566080"/>
        <c:axId val="289588352"/>
      </c:lineChart>
      <c:catAx>
        <c:axId val="28956608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9588352"/>
        <c:crosses val="autoZero"/>
        <c:auto val="1"/>
        <c:lblAlgn val="ctr"/>
        <c:lblOffset val="200"/>
        <c:tickLblSkip val="1"/>
        <c:tickMarkSkip val="1"/>
      </c:catAx>
      <c:valAx>
        <c:axId val="289588352"/>
        <c:scaling>
          <c:orientation val="minMax"/>
        </c:scaling>
        <c:delete val="1"/>
        <c:axPos val="l"/>
        <c:numFmt formatCode="0" sourceLinked="1"/>
        <c:tickLblPos val="none"/>
        <c:crossAx val="28956608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74"/>
          <c:y val="3.798741479938831E-2"/>
          <c:w val="0.50127212491923379"/>
          <c:h val="9.162407415023890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-37.253652598107173</c:v>
                </c:pt>
                <c:pt idx="1">
                  <c:v>-44.665287172380374</c:v>
                </c:pt>
                <c:pt idx="2">
                  <c:v>-22.553817619467591</c:v>
                </c:pt>
                <c:pt idx="3">
                  <c:v>-21.415602595354827</c:v>
                </c:pt>
                <c:pt idx="4">
                  <c:v>-41.84852498427842</c:v>
                </c:pt>
                <c:pt idx="5">
                  <c:v>-40.354838037236576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34.472902955006475</c:v>
                </c:pt>
                <c:pt idx="1">
                  <c:v>22.824372690415824</c:v>
                </c:pt>
                <c:pt idx="2">
                  <c:v>48.412610297982205</c:v>
                </c:pt>
                <c:pt idx="3">
                  <c:v>69.135037091029375</c:v>
                </c:pt>
                <c:pt idx="4">
                  <c:v>26.749936565249659</c:v>
                </c:pt>
                <c:pt idx="5">
                  <c:v>42.725832678164657</c:v>
                </c:pt>
              </c:numCache>
            </c:numRef>
          </c:val>
        </c:ser>
        <c:dLbls>
          <c:showVal val="1"/>
        </c:dLbls>
        <c:overlap val="100"/>
        <c:axId val="289828224"/>
        <c:axId val="289936512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-2.780749643100684</c:v>
                </c:pt>
                <c:pt idx="1">
                  <c:v>-21.840914481964564</c:v>
                </c:pt>
                <c:pt idx="2">
                  <c:v>25.858792678514629</c:v>
                </c:pt>
                <c:pt idx="3">
                  <c:v>47.719434495675095</c:v>
                </c:pt>
                <c:pt idx="4">
                  <c:v>-15.09858841902877</c:v>
                </c:pt>
                <c:pt idx="5">
                  <c:v>2.3709946409274112</c:v>
                </c:pt>
              </c:numCache>
            </c:numRef>
          </c:val>
        </c:ser>
        <c:marker val="1"/>
        <c:axId val="289828224"/>
        <c:axId val="289936512"/>
      </c:lineChart>
      <c:catAx>
        <c:axId val="289828224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9936512"/>
        <c:crosses val="autoZero"/>
        <c:auto val="1"/>
        <c:lblAlgn val="ctr"/>
        <c:lblOffset val="400"/>
        <c:tickLblSkip val="1"/>
        <c:tickMarkSkip val="1"/>
      </c:catAx>
      <c:valAx>
        <c:axId val="289936512"/>
        <c:scaling>
          <c:orientation val="minMax"/>
        </c:scaling>
        <c:delete val="1"/>
        <c:axPos val="l"/>
        <c:numFmt formatCode="0" sourceLinked="1"/>
        <c:tickLblPos val="none"/>
        <c:crossAx val="289828224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4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-18.666693563441289</c:v>
                </c:pt>
                <c:pt idx="1">
                  <c:v>-19.210621648741729</c:v>
                </c:pt>
                <c:pt idx="2">
                  <c:v>-18.35248649863853</c:v>
                </c:pt>
                <c:pt idx="3">
                  <c:v>-28.88128345006351</c:v>
                </c:pt>
                <c:pt idx="4">
                  <c:v>-20.04209875688397</c:v>
                </c:pt>
                <c:pt idx="5">
                  <c:v>-17.467217916243783</c:v>
                </c:pt>
                <c:pt idx="6">
                  <c:v>-20.252402036290938</c:v>
                </c:pt>
                <c:pt idx="7">
                  <c:v>-15.297595259771102</c:v>
                </c:pt>
                <c:pt idx="8">
                  <c:v>-10.292943133584332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43.206346635303525</c:v>
                </c:pt>
                <c:pt idx="1">
                  <c:v>44.717024075825996</c:v>
                </c:pt>
                <c:pt idx="2">
                  <c:v>42.333684352773155</c:v>
                </c:pt>
                <c:pt idx="3">
                  <c:v>28.072028329933474</c:v>
                </c:pt>
                <c:pt idx="4">
                  <c:v>35.745042736249232</c:v>
                </c:pt>
                <c:pt idx="5">
                  <c:v>42.388950685499395</c:v>
                </c:pt>
                <c:pt idx="6">
                  <c:v>40.096412025219962</c:v>
                </c:pt>
                <c:pt idx="7">
                  <c:v>51.175881829686958</c:v>
                </c:pt>
                <c:pt idx="8">
                  <c:v>70.727117522160057</c:v>
                </c:pt>
              </c:numCache>
            </c:numRef>
          </c:val>
        </c:ser>
        <c:dLbls>
          <c:showVal val="1"/>
        </c:dLbls>
        <c:overlap val="100"/>
        <c:axId val="290119040"/>
        <c:axId val="290235520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24.539653071862187</c:v>
                </c:pt>
                <c:pt idx="1">
                  <c:v>25.506402427084591</c:v>
                </c:pt>
                <c:pt idx="2">
                  <c:v>23.981197854134805</c:v>
                </c:pt>
                <c:pt idx="3">
                  <c:v>-0.80925512013003598</c:v>
                </c:pt>
                <c:pt idx="4">
                  <c:v>15.702943979365276</c:v>
                </c:pt>
                <c:pt idx="5">
                  <c:v>24.92173276925562</c:v>
                </c:pt>
                <c:pt idx="6">
                  <c:v>19.844009988928789</c:v>
                </c:pt>
                <c:pt idx="7">
                  <c:v>35.878286569915844</c:v>
                </c:pt>
                <c:pt idx="8">
                  <c:v>60.434174388576011</c:v>
                </c:pt>
              </c:numCache>
            </c:numRef>
          </c:val>
        </c:ser>
        <c:marker val="1"/>
        <c:axId val="290119040"/>
        <c:axId val="290235520"/>
      </c:lineChart>
      <c:catAx>
        <c:axId val="29011904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90235520"/>
        <c:crosses val="autoZero"/>
        <c:auto val="1"/>
        <c:lblAlgn val="ctr"/>
        <c:lblOffset val="200"/>
        <c:tickLblSkip val="1"/>
        <c:tickMarkSkip val="1"/>
      </c:catAx>
      <c:valAx>
        <c:axId val="290235520"/>
        <c:scaling>
          <c:orientation val="minMax"/>
        </c:scaling>
        <c:delete val="1"/>
        <c:axPos val="l"/>
        <c:numFmt formatCode="0" sourceLinked="1"/>
        <c:tickLblPos val="none"/>
        <c:crossAx val="29011904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85"/>
          <c:y val="3.798741479938831E-2"/>
          <c:w val="0.50127212491923356"/>
          <c:h val="9.162407415023893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-18.666693563441289</c:v>
                </c:pt>
                <c:pt idx="1">
                  <c:v>-12.496921388163649</c:v>
                </c:pt>
                <c:pt idx="2">
                  <c:v>-28.24392076744963</c:v>
                </c:pt>
                <c:pt idx="3">
                  <c:v>-6.9107779877376094</c:v>
                </c:pt>
                <c:pt idx="4">
                  <c:v>-22.474340448880326</c:v>
                </c:pt>
                <c:pt idx="5">
                  <c:v>-15.724571019434315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43.206346635303525</c:v>
                </c:pt>
                <c:pt idx="1">
                  <c:v>40.293779877913003</c:v>
                </c:pt>
                <c:pt idx="2">
                  <c:v>31.27729932304079</c:v>
                </c:pt>
                <c:pt idx="3">
                  <c:v>72.578074115852218</c:v>
                </c:pt>
                <c:pt idx="4">
                  <c:v>38.641090296046045</c:v>
                </c:pt>
                <c:pt idx="5">
                  <c:v>63.101329199337705</c:v>
                </c:pt>
              </c:numCache>
            </c:numRef>
          </c:val>
        </c:ser>
        <c:dLbls>
          <c:showVal val="1"/>
        </c:dLbls>
        <c:overlap val="100"/>
        <c:axId val="289684864"/>
        <c:axId val="28969894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24.539653071862187</c:v>
                </c:pt>
                <c:pt idx="1">
                  <c:v>27.796858489749347</c:v>
                </c:pt>
                <c:pt idx="2">
                  <c:v>3.0333785555911632</c:v>
                </c:pt>
                <c:pt idx="3">
                  <c:v>65.667296128115467</c:v>
                </c:pt>
                <c:pt idx="4">
                  <c:v>16.166749847165477</c:v>
                </c:pt>
                <c:pt idx="5">
                  <c:v>47.376758179903405</c:v>
                </c:pt>
              </c:numCache>
            </c:numRef>
          </c:val>
        </c:ser>
        <c:marker val="1"/>
        <c:axId val="289684864"/>
        <c:axId val="289698944"/>
      </c:lineChart>
      <c:catAx>
        <c:axId val="289684864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89698944"/>
        <c:crosses val="autoZero"/>
        <c:auto val="1"/>
        <c:lblAlgn val="ctr"/>
        <c:lblOffset val="400"/>
        <c:tickLblSkip val="1"/>
        <c:tickMarkSkip val="1"/>
      </c:catAx>
      <c:valAx>
        <c:axId val="289698944"/>
        <c:scaling>
          <c:orientation val="minMax"/>
        </c:scaling>
        <c:delete val="1"/>
        <c:axPos val="l"/>
        <c:numFmt formatCode="0" sourceLinked="1"/>
        <c:tickLblPos val="none"/>
        <c:crossAx val="289684864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4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-46.651871101565995</c:v>
                </c:pt>
                <c:pt idx="1">
                  <c:v>-45.938473053193391</c:v>
                </c:pt>
                <c:pt idx="2">
                  <c:v>-47.235648407723772</c:v>
                </c:pt>
                <c:pt idx="3">
                  <c:v>-44.763195780397652</c:v>
                </c:pt>
                <c:pt idx="4">
                  <c:v>-56.281512974311653</c:v>
                </c:pt>
                <c:pt idx="5">
                  <c:v>-40.965965975371553</c:v>
                </c:pt>
                <c:pt idx="6">
                  <c:v>-39.907476558465042</c:v>
                </c:pt>
                <c:pt idx="7">
                  <c:v>-44.660776077414731</c:v>
                </c:pt>
                <c:pt idx="8">
                  <c:v>-61.065700256962181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25.822415135684917</c:v>
                </c:pt>
                <c:pt idx="1">
                  <c:v>24.838994064449818</c:v>
                </c:pt>
                <c:pt idx="2">
                  <c:v>26.627153675542321</c:v>
                </c:pt>
                <c:pt idx="3">
                  <c:v>18.067477724716991</c:v>
                </c:pt>
                <c:pt idx="4">
                  <c:v>16.083749400750051</c:v>
                </c:pt>
                <c:pt idx="5">
                  <c:v>33.999238332980305</c:v>
                </c:pt>
                <c:pt idx="6">
                  <c:v>27.808281897877329</c:v>
                </c:pt>
                <c:pt idx="7">
                  <c:v>29.868979206730113</c:v>
                </c:pt>
                <c:pt idx="8">
                  <c:v>18.146857360762631</c:v>
                </c:pt>
              </c:numCache>
            </c:numRef>
          </c:val>
        </c:ser>
        <c:dLbls>
          <c:showVal val="1"/>
        </c:dLbls>
        <c:overlap val="100"/>
        <c:axId val="290438528"/>
        <c:axId val="290268288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-20.829455965881191</c:v>
                </c:pt>
                <c:pt idx="1">
                  <c:v>-21.099478988744004</c:v>
                </c:pt>
                <c:pt idx="2">
                  <c:v>-20.608494732181452</c:v>
                </c:pt>
                <c:pt idx="3">
                  <c:v>-26.695718055680654</c:v>
                </c:pt>
                <c:pt idx="4">
                  <c:v>-40.197763573561396</c:v>
                </c:pt>
                <c:pt idx="5">
                  <c:v>-6.9667276423917173</c:v>
                </c:pt>
                <c:pt idx="6">
                  <c:v>-12.099194660588006</c:v>
                </c:pt>
                <c:pt idx="7">
                  <c:v>-14.791796870684479</c:v>
                </c:pt>
                <c:pt idx="8">
                  <c:v>-42.91884289619955</c:v>
                </c:pt>
              </c:numCache>
            </c:numRef>
          </c:val>
        </c:ser>
        <c:marker val="1"/>
        <c:axId val="290438528"/>
        <c:axId val="290268288"/>
      </c:lineChart>
      <c:catAx>
        <c:axId val="290438528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90268288"/>
        <c:crosses val="autoZero"/>
        <c:auto val="1"/>
        <c:lblAlgn val="ctr"/>
        <c:lblOffset val="200"/>
        <c:tickLblSkip val="1"/>
        <c:tickMarkSkip val="1"/>
      </c:catAx>
      <c:valAx>
        <c:axId val="290268288"/>
        <c:scaling>
          <c:orientation val="minMax"/>
        </c:scaling>
        <c:delete val="1"/>
        <c:axPos val="l"/>
        <c:numFmt formatCode="0" sourceLinked="1"/>
        <c:tickLblPos val="none"/>
        <c:crossAx val="290438528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91"/>
          <c:y val="3.798741479938831E-2"/>
          <c:w val="0.50127212491923345"/>
          <c:h val="9.162407415023897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-46.651871101565995</c:v>
                </c:pt>
                <c:pt idx="1">
                  <c:v>-66.727530404045737</c:v>
                </c:pt>
                <c:pt idx="2">
                  <c:v>-48.218362872258659</c:v>
                </c:pt>
                <c:pt idx="3">
                  <c:v>-12.407189655081355</c:v>
                </c:pt>
                <c:pt idx="4">
                  <c:v>-40.027463405819994</c:v>
                </c:pt>
                <c:pt idx="5">
                  <c:v>-40.382912728085373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25.822415135684917</c:v>
                </c:pt>
                <c:pt idx="1">
                  <c:v>13.84075554297144</c:v>
                </c:pt>
                <c:pt idx="2">
                  <c:v>33.926952408843967</c:v>
                </c:pt>
                <c:pt idx="3">
                  <c:v>51.590648057439175</c:v>
                </c:pt>
                <c:pt idx="4">
                  <c:v>22.806159972241289</c:v>
                </c:pt>
                <c:pt idx="5">
                  <c:v>35.849611118797895</c:v>
                </c:pt>
              </c:numCache>
            </c:numRef>
          </c:val>
        </c:ser>
        <c:dLbls>
          <c:showVal val="1"/>
        </c:dLbls>
        <c:overlap val="100"/>
        <c:axId val="290557312"/>
        <c:axId val="290559104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dLbl>
              <c:idx val="3"/>
              <c:layout/>
              <c:dLblPos val="b"/>
              <c:showVal val="1"/>
            </c:dLbl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t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-20.829455965881191</c:v>
                </c:pt>
                <c:pt idx="1">
                  <c:v>-52.886774861074294</c:v>
                </c:pt>
                <c:pt idx="2">
                  <c:v>-14.291410463414691</c:v>
                </c:pt>
                <c:pt idx="3">
                  <c:v>39.183458402357907</c:v>
                </c:pt>
                <c:pt idx="4">
                  <c:v>-17.221303433578829</c:v>
                </c:pt>
                <c:pt idx="5">
                  <c:v>-4.5333016092871734</c:v>
                </c:pt>
              </c:numCache>
            </c:numRef>
          </c:val>
        </c:ser>
        <c:marker val="1"/>
        <c:axId val="290557312"/>
        <c:axId val="290559104"/>
      </c:lineChart>
      <c:catAx>
        <c:axId val="29055731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90559104"/>
        <c:crosses val="autoZero"/>
        <c:auto val="1"/>
        <c:lblAlgn val="ctr"/>
        <c:lblOffset val="400"/>
        <c:tickLblSkip val="1"/>
        <c:tickMarkSkip val="1"/>
      </c:catAx>
      <c:valAx>
        <c:axId val="290559104"/>
        <c:scaling>
          <c:orientation val="minMax"/>
        </c:scaling>
        <c:delete val="1"/>
        <c:axPos val="l"/>
        <c:numFmt formatCode="0" sourceLinked="1"/>
        <c:tickLblPos val="none"/>
        <c:crossAx val="290557312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728421410078321"/>
          <c:w val="0.99245329480829458"/>
          <c:h val="0.4599737665575545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% 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-29.687983800262639</c:v>
                </c:pt>
                <c:pt idx="1">
                  <c:v>-33.065260318230862</c:v>
                </c:pt>
                <c:pt idx="2">
                  <c:v>-27.663119163332627</c:v>
                </c:pt>
                <c:pt idx="3">
                  <c:v>-18.836162094789966</c:v>
                </c:pt>
                <c:pt idx="4">
                  <c:v>-21.811815627922538</c:v>
                </c:pt>
                <c:pt idx="5">
                  <c:v>-15.964926311727277</c:v>
                </c:pt>
                <c:pt idx="6">
                  <c:v>-39.662365749944463</c:v>
                </c:pt>
                <c:pt idx="7">
                  <c:v>-43.695685610498131</c:v>
                </c:pt>
                <c:pt idx="8">
                  <c:v>-47.041687418642304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% 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48.214135136295063</c:v>
                </c:pt>
                <c:pt idx="1">
                  <c:v>40.150191214724813</c:v>
                </c:pt>
                <c:pt idx="2">
                  <c:v>53.048916888426533</c:v>
                </c:pt>
                <c:pt idx="3">
                  <c:v>58.562178038798308</c:v>
                </c:pt>
                <c:pt idx="4">
                  <c:v>52.725401369800316</c:v>
                </c:pt>
                <c:pt idx="5">
                  <c:v>58.809899517319863</c:v>
                </c:pt>
                <c:pt idx="6">
                  <c:v>38.760907461297563</c:v>
                </c:pt>
                <c:pt idx="7">
                  <c:v>33.343569750864035</c:v>
                </c:pt>
                <c:pt idx="8">
                  <c:v>45.252827075864268</c:v>
                </c:pt>
              </c:numCache>
            </c:numRef>
          </c:val>
        </c:ser>
        <c:dLbls>
          <c:showVal val="1"/>
        </c:dLbls>
        <c:overlap val="100"/>
        <c:axId val="290610560"/>
        <c:axId val="290628736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% 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Sheet1!$B$1:$J$1</c:f>
              <c:strCache>
                <c:ptCount val="9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a 24 años</c:v>
                </c:pt>
                <c:pt idx="4">
                  <c:v>25 a 34 años</c:v>
                </c:pt>
                <c:pt idx="5">
                  <c:v>35 a 44 años</c:v>
                </c:pt>
                <c:pt idx="6">
                  <c:v>45 a 54 años</c:v>
                </c:pt>
                <c:pt idx="7">
                  <c:v>55 a 64 años</c:v>
                </c:pt>
                <c:pt idx="8">
                  <c:v>65 años o más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18.526151336032392</c:v>
                </c:pt>
                <c:pt idx="1">
                  <c:v>7.0849308964938995</c:v>
                </c:pt>
                <c:pt idx="2">
                  <c:v>25.385797725093887</c:v>
                </c:pt>
                <c:pt idx="3">
                  <c:v>39.726015944008594</c:v>
                </c:pt>
                <c:pt idx="4">
                  <c:v>30.913585741877963</c:v>
                </c:pt>
                <c:pt idx="5">
                  <c:v>42.844973205592844</c:v>
                </c:pt>
                <c:pt idx="6">
                  <c:v>-0.90145828864633859</c:v>
                </c:pt>
                <c:pt idx="7">
                  <c:v>-10.352115859633873</c:v>
                </c:pt>
                <c:pt idx="8">
                  <c:v>-1.7888603427783636</c:v>
                </c:pt>
              </c:numCache>
            </c:numRef>
          </c:val>
        </c:ser>
        <c:marker val="1"/>
        <c:axId val="290610560"/>
        <c:axId val="290628736"/>
      </c:lineChart>
      <c:catAx>
        <c:axId val="290610560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90628736"/>
        <c:crosses val="autoZero"/>
        <c:auto val="1"/>
        <c:lblAlgn val="ctr"/>
        <c:lblOffset val="200"/>
        <c:tickLblSkip val="1"/>
        <c:tickMarkSkip val="1"/>
      </c:catAx>
      <c:valAx>
        <c:axId val="290628736"/>
        <c:scaling>
          <c:orientation val="minMax"/>
        </c:scaling>
        <c:delete val="1"/>
        <c:axPos val="l"/>
        <c:numFmt formatCode="0" sourceLinked="1"/>
        <c:tickLblPos val="none"/>
        <c:crossAx val="290610560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legend>
      <c:legendPos val="t"/>
      <c:layout>
        <c:manualLayout>
          <c:xMode val="edge"/>
          <c:yMode val="edge"/>
          <c:x val="0.49614119730914596"/>
          <c:y val="3.798741479938831E-2"/>
          <c:w val="0.50127212491923323"/>
          <c:h val="9.162407415023900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Calibri" pitchFamily="34" charset="0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926590994915625E-2"/>
          <c:w val="0.99245329480829458"/>
          <c:h val="0.4981890376555183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Notas 1-4</c:v>
                </c:pt>
              </c:strCache>
            </c:strRef>
          </c:tx>
          <c:spPr>
            <a:solidFill>
              <a:srgbClr val="C0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outEnd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-29.687983800262639</c:v>
                </c:pt>
                <c:pt idx="1">
                  <c:v>-39.7669417467242</c:v>
                </c:pt>
                <c:pt idx="2">
                  <c:v>-11.998730605084004</c:v>
                </c:pt>
                <c:pt idx="3">
                  <c:v>-18.703600088397579</c:v>
                </c:pt>
                <c:pt idx="4">
                  <c:v>-30.770790536100137</c:v>
                </c:pt>
                <c:pt idx="5">
                  <c:v>-39.354956370321304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Notas 6 y 7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dLbl>
              <c:idx val="3"/>
              <c:layout/>
              <c:dLblPos val="outEnd"/>
              <c:showVal val="1"/>
            </c:dLbl>
            <c:dLbl>
              <c:idx val="7"/>
              <c:dLblPos val="outEnd"/>
              <c:showVal val="1"/>
            </c:dLbl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48.214135136295063</c:v>
                </c:pt>
                <c:pt idx="1">
                  <c:v>43.960790572518718</c:v>
                </c:pt>
                <c:pt idx="2">
                  <c:v>65.929727711760549</c:v>
                </c:pt>
                <c:pt idx="3">
                  <c:v>49.383618947174213</c:v>
                </c:pt>
                <c:pt idx="4">
                  <c:v>42.778066098382716</c:v>
                </c:pt>
                <c:pt idx="5">
                  <c:v>41.981477987935975</c:v>
                </c:pt>
              </c:numCache>
            </c:numRef>
          </c:val>
        </c:ser>
        <c:dLbls>
          <c:showVal val="1"/>
        </c:dLbls>
        <c:overlap val="100"/>
        <c:axId val="290033024"/>
        <c:axId val="290473088"/>
      </c:barChart>
      <c:lineChart>
        <c:grouping val="standard"/>
        <c:ser>
          <c:idx val="3"/>
          <c:order val="2"/>
          <c:tx>
            <c:strRef>
              <c:f>Sheet1!$A$5</c:f>
              <c:strCache>
                <c:ptCount val="1"/>
                <c:pt idx="0">
                  <c:v>Eval. Neta (6 y 7)-(1 a 4)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</c:spPr>
          </c:marker>
          <c:dLbls>
            <c:numFmt formatCode="#,##0" sourceLinked="0"/>
            <c:spPr>
              <a:solidFill>
                <a:srgbClr val="FFC000"/>
              </a:solidFill>
            </c:spPr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1">
                  <c:v>Zona Nor-Poniente</c:v>
                </c:pt>
                <c:pt idx="2">
                  <c:v>Zona Oriente</c:v>
                </c:pt>
                <c:pt idx="3">
                  <c:v>Zona Rural</c:v>
                </c:pt>
                <c:pt idx="4">
                  <c:v>Zona Sur Oriente</c:v>
                </c:pt>
                <c:pt idx="5">
                  <c:v>Zona Sur Poniente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18.526151336032392</c:v>
                </c:pt>
                <c:pt idx="1">
                  <c:v>4.1938488257947597</c:v>
                </c:pt>
                <c:pt idx="2">
                  <c:v>53.930997106676394</c:v>
                </c:pt>
                <c:pt idx="3">
                  <c:v>30.680018858776599</c:v>
                </c:pt>
                <c:pt idx="4">
                  <c:v>12.007275562282381</c:v>
                </c:pt>
                <c:pt idx="5">
                  <c:v>2.6265216176147992</c:v>
                </c:pt>
              </c:numCache>
            </c:numRef>
          </c:val>
        </c:ser>
        <c:marker val="1"/>
        <c:axId val="290033024"/>
        <c:axId val="290473088"/>
      </c:lineChart>
      <c:catAx>
        <c:axId val="290033024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1000" b="1" i="0" u="none" strike="noStrike" baseline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defRPr>
            </a:pPr>
            <a:endParaRPr lang="es-CL"/>
          </a:p>
        </c:txPr>
        <c:crossAx val="290473088"/>
        <c:crosses val="autoZero"/>
        <c:auto val="1"/>
        <c:lblAlgn val="ctr"/>
        <c:lblOffset val="400"/>
        <c:tickLblSkip val="1"/>
        <c:tickMarkSkip val="1"/>
      </c:catAx>
      <c:valAx>
        <c:axId val="290473088"/>
        <c:scaling>
          <c:orientation val="minMax"/>
        </c:scaling>
        <c:delete val="1"/>
        <c:axPos val="l"/>
        <c:numFmt formatCode="0" sourceLinked="1"/>
        <c:tickLblPos val="none"/>
        <c:crossAx val="290033024"/>
        <c:crosses val="autoZero"/>
        <c:crossBetween val="between"/>
        <c:majorUnit val="25"/>
        <c:minorUnit val="10"/>
      </c:valAx>
      <c:spPr>
        <a:noFill/>
        <a:ln w="233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2DA3E-BC6A-471A-8BFC-022A411C9B9C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E36D7F2A-2219-49AD-86A8-2EF68B36CC73}">
      <dgm:prSet phldrT="[Texto]" custT="1"/>
      <dgm:spPr>
        <a:solidFill>
          <a:schemeClr val="tx2"/>
        </a:solidFill>
      </dgm:spPr>
      <dgm:t>
        <a:bodyPr/>
        <a:lstStyle/>
        <a:p>
          <a:r>
            <a:rPr lang="es-MX" sz="1400" b="1" dirty="0" smtClean="0">
              <a:latin typeface="Calibri" pitchFamily="34" charset="0"/>
            </a:rPr>
            <a:t>Evaluar la percepción de la ciudadanía de la Región Metropolitana de Santiago respecto de</a:t>
          </a:r>
          <a:r>
            <a:rPr lang="es-MX" sz="1600" b="1" dirty="0" smtClean="0">
              <a:latin typeface="Calibri" pitchFamily="34" charset="0"/>
            </a:rPr>
            <a:t> temas de interés regional</a:t>
          </a:r>
          <a:r>
            <a:rPr lang="es-MX" sz="1400" b="1" dirty="0" smtClean="0">
              <a:latin typeface="Calibri" pitchFamily="34" charset="0"/>
            </a:rPr>
            <a:t>, definidos desde el GORE RMS, para contribuir a la elaboración de instrumentos de planificación y desarrollo</a:t>
          </a:r>
          <a:endParaRPr lang="es-CL" sz="1400" dirty="0"/>
        </a:p>
      </dgm:t>
    </dgm:pt>
    <dgm:pt modelId="{95CC1A8D-B961-44EE-99AA-4D2C41AE4F31}" type="parTrans" cxnId="{B80FE687-F6AE-4716-8BD5-E0F38BD810E6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209F4AE5-3EE2-4193-9C1C-DFC0660D6498}" type="sibTrans" cxnId="{B80FE687-F6AE-4716-8BD5-E0F38BD810E6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9CF05B92-917A-4F68-90F8-1F2D882ED3DD}">
      <dgm:prSet phldrT="[Texto]"/>
      <dgm:spPr>
        <a:solidFill>
          <a:schemeClr val="tx2"/>
        </a:solidFill>
      </dgm:spPr>
      <dgm:t>
        <a:bodyPr/>
        <a:lstStyle/>
        <a:p>
          <a:r>
            <a:rPr lang="es-MX" dirty="0" smtClean="0">
              <a:latin typeface="Calibri" pitchFamily="34" charset="0"/>
            </a:rPr>
            <a:t>Reconocer las </a:t>
          </a:r>
          <a:r>
            <a:rPr lang="es-MX" b="1" dirty="0" smtClean="0">
              <a:latin typeface="Calibri" pitchFamily="34" charset="0"/>
            </a:rPr>
            <a:t>principales temáticas de interés </a:t>
          </a:r>
          <a:r>
            <a:rPr lang="es-MX" dirty="0" smtClean="0">
              <a:latin typeface="Calibri" pitchFamily="34" charset="0"/>
            </a:rPr>
            <a:t>regional</a:t>
          </a:r>
          <a:endParaRPr lang="es-CL" dirty="0"/>
        </a:p>
      </dgm:t>
    </dgm:pt>
    <dgm:pt modelId="{EC7E4088-95D3-4B3F-ACC4-9EC7246349A7}" type="parTrans" cxnId="{0FEB5DCF-283B-4571-8731-864EE6CB982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CL" dirty="0">
            <a:solidFill>
              <a:schemeClr val="bg1"/>
            </a:solidFill>
          </a:endParaRPr>
        </a:p>
      </dgm:t>
    </dgm:pt>
    <dgm:pt modelId="{7B4CBDAE-E9F9-4436-A569-15E55C08054D}" type="sibTrans" cxnId="{0FEB5DCF-283B-4571-8731-864EE6CB9826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F529D0BD-9D85-4EEC-A181-4597081D08A8}">
      <dgm:prSet phldrT="[Texto]"/>
      <dgm:spPr>
        <a:solidFill>
          <a:schemeClr val="tx2"/>
        </a:solidFill>
      </dgm:spPr>
      <dgm:t>
        <a:bodyPr/>
        <a:lstStyle/>
        <a:p>
          <a:r>
            <a:rPr lang="es-MX" dirty="0" smtClean="0">
              <a:latin typeface="Calibri" pitchFamily="34" charset="0"/>
            </a:rPr>
            <a:t>Identificar las </a:t>
          </a:r>
          <a:r>
            <a:rPr lang="es-MX" b="1" dirty="0" smtClean="0">
              <a:latin typeface="Calibri" pitchFamily="34" charset="0"/>
            </a:rPr>
            <a:t>preferencias</a:t>
          </a:r>
          <a:r>
            <a:rPr lang="es-MX" dirty="0" smtClean="0">
              <a:latin typeface="Calibri" pitchFamily="34" charset="0"/>
            </a:rPr>
            <a:t> de la ciudadanía en relación con las temáticas consultadas</a:t>
          </a:r>
          <a:endParaRPr lang="es-CL" dirty="0"/>
        </a:p>
      </dgm:t>
    </dgm:pt>
    <dgm:pt modelId="{3061497A-5748-4FD8-9F8D-27D37B801644}" type="parTrans" cxnId="{40F04746-0F10-401B-8158-2F14FD18E4C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CL" dirty="0">
            <a:solidFill>
              <a:schemeClr val="bg1"/>
            </a:solidFill>
          </a:endParaRPr>
        </a:p>
      </dgm:t>
    </dgm:pt>
    <dgm:pt modelId="{850FB028-6211-4B13-8B69-B0819C66A5CC}" type="sibTrans" cxnId="{40F04746-0F10-401B-8158-2F14FD18E4C9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B4F61D9D-8C88-4BE0-BFF5-17184C802F43}">
      <dgm:prSet phldrT="[Texto]"/>
      <dgm:spPr>
        <a:solidFill>
          <a:schemeClr val="tx2"/>
        </a:solidFill>
      </dgm:spPr>
      <dgm:t>
        <a:bodyPr/>
        <a:lstStyle/>
        <a:p>
          <a:r>
            <a:rPr lang="es-MX" b="1" dirty="0" smtClean="0">
              <a:latin typeface="Calibri" pitchFamily="34" charset="0"/>
            </a:rPr>
            <a:t>Elaborar un diagnóstico de la situación regional</a:t>
          </a:r>
          <a:r>
            <a:rPr lang="es-MX" dirty="0" smtClean="0">
              <a:latin typeface="Calibri" pitchFamily="34" charset="0"/>
            </a:rPr>
            <a:t>, a partir del análisis de los resultados obtenidos y de una comparación respecto de los resultados obtenidos el año 2013</a:t>
          </a:r>
          <a:endParaRPr lang="es-CL" dirty="0"/>
        </a:p>
      </dgm:t>
    </dgm:pt>
    <dgm:pt modelId="{7B18AE6A-8779-44AF-9A25-61CD634CCF55}" type="parTrans" cxnId="{DC64CCD0-72DE-4647-BCB4-BEB3E1F28A8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CL" dirty="0">
            <a:solidFill>
              <a:schemeClr val="bg1"/>
            </a:solidFill>
          </a:endParaRPr>
        </a:p>
      </dgm:t>
    </dgm:pt>
    <dgm:pt modelId="{055D46A7-0DC6-4300-8269-CD69BBA34021}" type="sibTrans" cxnId="{DC64CCD0-72DE-4647-BCB4-BEB3E1F28A8E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CCBC8802-A0A2-4CA2-A530-712CE33780E5}">
      <dgm:prSet/>
      <dgm:spPr>
        <a:solidFill>
          <a:schemeClr val="tx2"/>
        </a:solidFill>
      </dgm:spPr>
      <dgm:t>
        <a:bodyPr/>
        <a:lstStyle/>
        <a:p>
          <a:r>
            <a:rPr lang="es-MX" b="1" dirty="0" smtClean="0">
              <a:latin typeface="Calibri" pitchFamily="34" charset="0"/>
            </a:rPr>
            <a:t>Evaluar </a:t>
          </a:r>
          <a:r>
            <a:rPr lang="es-MX" dirty="0" smtClean="0">
              <a:latin typeface="Calibri" pitchFamily="34" charset="0"/>
            </a:rPr>
            <a:t>la percepción ciudadana respecto de las </a:t>
          </a:r>
          <a:r>
            <a:rPr lang="es-MX" b="1" dirty="0" smtClean="0">
              <a:latin typeface="Calibri" pitchFamily="34" charset="0"/>
            </a:rPr>
            <a:t>acciones ejecutadas</a:t>
          </a:r>
          <a:r>
            <a:rPr lang="es-MX" dirty="0" smtClean="0">
              <a:latin typeface="Calibri" pitchFamily="34" charset="0"/>
            </a:rPr>
            <a:t>, tanto públicas como privadas, en relación con los temas de interés regional</a:t>
          </a:r>
          <a:endParaRPr lang="es-CL" dirty="0"/>
        </a:p>
      </dgm:t>
    </dgm:pt>
    <dgm:pt modelId="{CD15C85F-CE82-4510-9284-5422852F2481}" type="parTrans" cxnId="{406F87CA-9086-40ED-BD95-888A9C38972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CL" dirty="0">
            <a:solidFill>
              <a:schemeClr val="bg1"/>
            </a:solidFill>
          </a:endParaRPr>
        </a:p>
      </dgm:t>
    </dgm:pt>
    <dgm:pt modelId="{B95A325F-6D70-43C4-A6F2-20E138413BF6}" type="sibTrans" cxnId="{406F87CA-9086-40ED-BD95-888A9C389722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28A99B85-AF6E-4A91-9969-5B4D3E5CA519}">
      <dgm:prSet/>
      <dgm:spPr>
        <a:solidFill>
          <a:schemeClr val="tx2"/>
        </a:solidFill>
      </dgm:spPr>
      <dgm:t>
        <a:bodyPr/>
        <a:lstStyle/>
        <a:p>
          <a:r>
            <a:rPr lang="es-MX" dirty="0" smtClean="0">
              <a:latin typeface="Calibri" pitchFamily="34" charset="0"/>
            </a:rPr>
            <a:t>Estimar la </a:t>
          </a:r>
          <a:r>
            <a:rPr lang="es-MX" b="1" dirty="0" smtClean="0">
              <a:latin typeface="Calibri" pitchFamily="34" charset="0"/>
            </a:rPr>
            <a:t>tendencia de la población,</a:t>
          </a:r>
          <a:r>
            <a:rPr lang="es-MX" dirty="0" smtClean="0">
              <a:latin typeface="Calibri" pitchFamily="34" charset="0"/>
            </a:rPr>
            <a:t> de acuerdo a las opiniones vertidas y la planificación regional establecida</a:t>
          </a:r>
          <a:endParaRPr lang="es-CL" dirty="0"/>
        </a:p>
      </dgm:t>
    </dgm:pt>
    <dgm:pt modelId="{8C1D17DC-4652-459E-9C6C-3BA3E75E77B3}" type="parTrans" cxnId="{88529B76-9A35-4A48-A5BA-AD94A61B7A4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CL" dirty="0">
            <a:solidFill>
              <a:schemeClr val="bg1"/>
            </a:solidFill>
          </a:endParaRPr>
        </a:p>
      </dgm:t>
    </dgm:pt>
    <dgm:pt modelId="{9729E87F-2A2C-4121-A668-6CA88323ABCD}" type="sibTrans" cxnId="{88529B76-9A35-4A48-A5BA-AD94A61B7A42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E75AD540-BD50-43D0-AD3C-C1C7F132DF08}" type="pres">
      <dgm:prSet presAssocID="{1702DA3E-BC6A-471A-8BFC-022A411C9B9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0D7E651-4F9E-4FA7-A573-081FE9334A8A}" type="pres">
      <dgm:prSet presAssocID="{E36D7F2A-2219-49AD-86A8-2EF68B36CC73}" presName="centerShape" presStyleLbl="node0" presStyleIdx="0" presStyleCnt="1" custScaleX="158069"/>
      <dgm:spPr/>
      <dgm:t>
        <a:bodyPr/>
        <a:lstStyle/>
        <a:p>
          <a:endParaRPr lang="es-CL"/>
        </a:p>
      </dgm:t>
    </dgm:pt>
    <dgm:pt modelId="{4B49F84D-C876-4C70-9B68-E1DD5CC561E6}" type="pres">
      <dgm:prSet presAssocID="{EC7E4088-95D3-4B3F-ACC4-9EC7246349A7}" presName="parTrans" presStyleLbl="bgSibTrans2D1" presStyleIdx="0" presStyleCnt="5"/>
      <dgm:spPr/>
      <dgm:t>
        <a:bodyPr/>
        <a:lstStyle/>
        <a:p>
          <a:endParaRPr lang="es-CL"/>
        </a:p>
      </dgm:t>
    </dgm:pt>
    <dgm:pt modelId="{A1D26511-FB3E-460E-BA6B-5FF4026B63A5}" type="pres">
      <dgm:prSet presAssocID="{9CF05B92-917A-4F68-90F8-1F2D882ED3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8DBFB28-C2C5-411B-ACEA-D1914F06F838}" type="pres">
      <dgm:prSet presAssocID="{3061497A-5748-4FD8-9F8D-27D37B801644}" presName="parTrans" presStyleLbl="bgSibTrans2D1" presStyleIdx="1" presStyleCnt="5"/>
      <dgm:spPr/>
      <dgm:t>
        <a:bodyPr/>
        <a:lstStyle/>
        <a:p>
          <a:endParaRPr lang="es-CL"/>
        </a:p>
      </dgm:t>
    </dgm:pt>
    <dgm:pt modelId="{DE85124C-9BED-47B2-B7C8-3B05385889EC}" type="pres">
      <dgm:prSet presAssocID="{F529D0BD-9D85-4EEC-A181-4597081D08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F50E55-5FA9-4711-A6C6-9C981EC6856D}" type="pres">
      <dgm:prSet presAssocID="{CD15C85F-CE82-4510-9284-5422852F2481}" presName="parTrans" presStyleLbl="bgSibTrans2D1" presStyleIdx="2" presStyleCnt="5"/>
      <dgm:spPr/>
      <dgm:t>
        <a:bodyPr/>
        <a:lstStyle/>
        <a:p>
          <a:endParaRPr lang="es-CL"/>
        </a:p>
      </dgm:t>
    </dgm:pt>
    <dgm:pt modelId="{79523B00-08C6-4B1C-8F35-CF1A6F4FE8B4}" type="pres">
      <dgm:prSet presAssocID="{CCBC8802-A0A2-4CA2-A530-712CE33780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FEEAAA-0907-4F78-BB66-FD102E428E51}" type="pres">
      <dgm:prSet presAssocID="{8C1D17DC-4652-459E-9C6C-3BA3E75E77B3}" presName="parTrans" presStyleLbl="bgSibTrans2D1" presStyleIdx="3" presStyleCnt="5"/>
      <dgm:spPr/>
      <dgm:t>
        <a:bodyPr/>
        <a:lstStyle/>
        <a:p>
          <a:endParaRPr lang="es-CL"/>
        </a:p>
      </dgm:t>
    </dgm:pt>
    <dgm:pt modelId="{81D31B4C-D447-4AC1-AF20-D80F5CD0EA0B}" type="pres">
      <dgm:prSet presAssocID="{28A99B85-AF6E-4A91-9969-5B4D3E5CA5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2DA7F7-376C-4701-AAC4-CB276DD740FF}" type="pres">
      <dgm:prSet presAssocID="{7B18AE6A-8779-44AF-9A25-61CD634CCF55}" presName="parTrans" presStyleLbl="bgSibTrans2D1" presStyleIdx="4" presStyleCnt="5"/>
      <dgm:spPr/>
      <dgm:t>
        <a:bodyPr/>
        <a:lstStyle/>
        <a:p>
          <a:endParaRPr lang="es-CL"/>
        </a:p>
      </dgm:t>
    </dgm:pt>
    <dgm:pt modelId="{237DA6C7-7677-40EF-9FBA-43EAE4443F73}" type="pres">
      <dgm:prSet presAssocID="{B4F61D9D-8C88-4BE0-BFF5-17184C802F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9EC9263-900A-40E8-B068-3655F642FC8F}" type="presOf" srcId="{9CF05B92-917A-4F68-90F8-1F2D882ED3DD}" destId="{A1D26511-FB3E-460E-BA6B-5FF4026B63A5}" srcOrd="0" destOrd="0" presId="urn:microsoft.com/office/officeart/2005/8/layout/radial4"/>
    <dgm:cxn modelId="{93EEF993-D986-42CC-904F-D968877FDE04}" type="presOf" srcId="{7B18AE6A-8779-44AF-9A25-61CD634CCF55}" destId="{A72DA7F7-376C-4701-AAC4-CB276DD740FF}" srcOrd="0" destOrd="0" presId="urn:microsoft.com/office/officeart/2005/8/layout/radial4"/>
    <dgm:cxn modelId="{24969EC3-210B-4E61-910D-51C056B8405E}" type="presOf" srcId="{EC7E4088-95D3-4B3F-ACC4-9EC7246349A7}" destId="{4B49F84D-C876-4C70-9B68-E1DD5CC561E6}" srcOrd="0" destOrd="0" presId="urn:microsoft.com/office/officeart/2005/8/layout/radial4"/>
    <dgm:cxn modelId="{57870EE6-5A46-4DF8-9C5E-42D506F28786}" type="presOf" srcId="{CD15C85F-CE82-4510-9284-5422852F2481}" destId="{ADF50E55-5FA9-4711-A6C6-9C981EC6856D}" srcOrd="0" destOrd="0" presId="urn:microsoft.com/office/officeart/2005/8/layout/radial4"/>
    <dgm:cxn modelId="{D59CF807-54D4-4CF2-9A5B-CCC8A711500B}" type="presOf" srcId="{E36D7F2A-2219-49AD-86A8-2EF68B36CC73}" destId="{F0D7E651-4F9E-4FA7-A573-081FE9334A8A}" srcOrd="0" destOrd="0" presId="urn:microsoft.com/office/officeart/2005/8/layout/radial4"/>
    <dgm:cxn modelId="{DAD6B342-3550-4F46-933D-DDD8FFA9D14A}" type="presOf" srcId="{CCBC8802-A0A2-4CA2-A530-712CE33780E5}" destId="{79523B00-08C6-4B1C-8F35-CF1A6F4FE8B4}" srcOrd="0" destOrd="0" presId="urn:microsoft.com/office/officeart/2005/8/layout/radial4"/>
    <dgm:cxn modelId="{40F04746-0F10-401B-8158-2F14FD18E4C9}" srcId="{E36D7F2A-2219-49AD-86A8-2EF68B36CC73}" destId="{F529D0BD-9D85-4EEC-A181-4597081D08A8}" srcOrd="1" destOrd="0" parTransId="{3061497A-5748-4FD8-9F8D-27D37B801644}" sibTransId="{850FB028-6211-4B13-8B69-B0819C66A5CC}"/>
    <dgm:cxn modelId="{27B3CA35-2ABF-4744-A355-6D97D28EB496}" type="presOf" srcId="{3061497A-5748-4FD8-9F8D-27D37B801644}" destId="{A8DBFB28-C2C5-411B-ACEA-D1914F06F838}" srcOrd="0" destOrd="0" presId="urn:microsoft.com/office/officeart/2005/8/layout/radial4"/>
    <dgm:cxn modelId="{406F87CA-9086-40ED-BD95-888A9C389722}" srcId="{E36D7F2A-2219-49AD-86A8-2EF68B36CC73}" destId="{CCBC8802-A0A2-4CA2-A530-712CE33780E5}" srcOrd="2" destOrd="0" parTransId="{CD15C85F-CE82-4510-9284-5422852F2481}" sibTransId="{B95A325F-6D70-43C4-A6F2-20E138413BF6}"/>
    <dgm:cxn modelId="{07F17FCF-A067-4BAA-B789-1BAE8D26F807}" type="presOf" srcId="{1702DA3E-BC6A-471A-8BFC-022A411C9B9C}" destId="{E75AD540-BD50-43D0-AD3C-C1C7F132DF08}" srcOrd="0" destOrd="0" presId="urn:microsoft.com/office/officeart/2005/8/layout/radial4"/>
    <dgm:cxn modelId="{DC64CCD0-72DE-4647-BCB4-BEB3E1F28A8E}" srcId="{E36D7F2A-2219-49AD-86A8-2EF68B36CC73}" destId="{B4F61D9D-8C88-4BE0-BFF5-17184C802F43}" srcOrd="4" destOrd="0" parTransId="{7B18AE6A-8779-44AF-9A25-61CD634CCF55}" sibTransId="{055D46A7-0DC6-4300-8269-CD69BBA34021}"/>
    <dgm:cxn modelId="{A00784F4-0BA7-4D52-B48F-CC5672620EF2}" type="presOf" srcId="{F529D0BD-9D85-4EEC-A181-4597081D08A8}" destId="{DE85124C-9BED-47B2-B7C8-3B05385889EC}" srcOrd="0" destOrd="0" presId="urn:microsoft.com/office/officeart/2005/8/layout/radial4"/>
    <dgm:cxn modelId="{92D5C2F0-DA4E-4F3E-9E9C-0F7D995B784F}" type="presOf" srcId="{8C1D17DC-4652-459E-9C6C-3BA3E75E77B3}" destId="{9CFEEAAA-0907-4F78-BB66-FD102E428E51}" srcOrd="0" destOrd="0" presId="urn:microsoft.com/office/officeart/2005/8/layout/radial4"/>
    <dgm:cxn modelId="{38BF8637-DD5C-40B6-B6B8-7A25A078F4D5}" type="presOf" srcId="{28A99B85-AF6E-4A91-9969-5B4D3E5CA519}" destId="{81D31B4C-D447-4AC1-AF20-D80F5CD0EA0B}" srcOrd="0" destOrd="0" presId="urn:microsoft.com/office/officeart/2005/8/layout/radial4"/>
    <dgm:cxn modelId="{88529B76-9A35-4A48-A5BA-AD94A61B7A42}" srcId="{E36D7F2A-2219-49AD-86A8-2EF68B36CC73}" destId="{28A99B85-AF6E-4A91-9969-5B4D3E5CA519}" srcOrd="3" destOrd="0" parTransId="{8C1D17DC-4652-459E-9C6C-3BA3E75E77B3}" sibTransId="{9729E87F-2A2C-4121-A668-6CA88323ABCD}"/>
    <dgm:cxn modelId="{0FEB5DCF-283B-4571-8731-864EE6CB9826}" srcId="{E36D7F2A-2219-49AD-86A8-2EF68B36CC73}" destId="{9CF05B92-917A-4F68-90F8-1F2D882ED3DD}" srcOrd="0" destOrd="0" parTransId="{EC7E4088-95D3-4B3F-ACC4-9EC7246349A7}" sibTransId="{7B4CBDAE-E9F9-4436-A569-15E55C08054D}"/>
    <dgm:cxn modelId="{B80FE687-F6AE-4716-8BD5-E0F38BD810E6}" srcId="{1702DA3E-BC6A-471A-8BFC-022A411C9B9C}" destId="{E36D7F2A-2219-49AD-86A8-2EF68B36CC73}" srcOrd="0" destOrd="0" parTransId="{95CC1A8D-B961-44EE-99AA-4D2C41AE4F31}" sibTransId="{209F4AE5-3EE2-4193-9C1C-DFC0660D6498}"/>
    <dgm:cxn modelId="{E425BC9E-3879-424D-A353-9186AE0444D6}" type="presOf" srcId="{B4F61D9D-8C88-4BE0-BFF5-17184C802F43}" destId="{237DA6C7-7677-40EF-9FBA-43EAE4443F73}" srcOrd="0" destOrd="0" presId="urn:microsoft.com/office/officeart/2005/8/layout/radial4"/>
    <dgm:cxn modelId="{EBF93F1F-C58D-4010-929A-EAFA814A432B}" type="presParOf" srcId="{E75AD540-BD50-43D0-AD3C-C1C7F132DF08}" destId="{F0D7E651-4F9E-4FA7-A573-081FE9334A8A}" srcOrd="0" destOrd="0" presId="urn:microsoft.com/office/officeart/2005/8/layout/radial4"/>
    <dgm:cxn modelId="{A60F9ED2-BE9E-406F-A02E-4E049B7CEC8E}" type="presParOf" srcId="{E75AD540-BD50-43D0-AD3C-C1C7F132DF08}" destId="{4B49F84D-C876-4C70-9B68-E1DD5CC561E6}" srcOrd="1" destOrd="0" presId="urn:microsoft.com/office/officeart/2005/8/layout/radial4"/>
    <dgm:cxn modelId="{2E76D5A0-7F15-4DD2-A56C-7D75A12CD6F2}" type="presParOf" srcId="{E75AD540-BD50-43D0-AD3C-C1C7F132DF08}" destId="{A1D26511-FB3E-460E-BA6B-5FF4026B63A5}" srcOrd="2" destOrd="0" presId="urn:microsoft.com/office/officeart/2005/8/layout/radial4"/>
    <dgm:cxn modelId="{3F123C47-FDB0-4AE4-AD33-ECDB2EB9CF78}" type="presParOf" srcId="{E75AD540-BD50-43D0-AD3C-C1C7F132DF08}" destId="{A8DBFB28-C2C5-411B-ACEA-D1914F06F838}" srcOrd="3" destOrd="0" presId="urn:microsoft.com/office/officeart/2005/8/layout/radial4"/>
    <dgm:cxn modelId="{DA2792B9-EB4B-4833-8776-36A8CBC966FF}" type="presParOf" srcId="{E75AD540-BD50-43D0-AD3C-C1C7F132DF08}" destId="{DE85124C-9BED-47B2-B7C8-3B05385889EC}" srcOrd="4" destOrd="0" presId="urn:microsoft.com/office/officeart/2005/8/layout/radial4"/>
    <dgm:cxn modelId="{69C4D75D-B8FC-402D-9FAA-CCC403569DB5}" type="presParOf" srcId="{E75AD540-BD50-43D0-AD3C-C1C7F132DF08}" destId="{ADF50E55-5FA9-4711-A6C6-9C981EC6856D}" srcOrd="5" destOrd="0" presId="urn:microsoft.com/office/officeart/2005/8/layout/radial4"/>
    <dgm:cxn modelId="{04A0B82D-2DD8-4F0A-8CB5-19C534C6B796}" type="presParOf" srcId="{E75AD540-BD50-43D0-AD3C-C1C7F132DF08}" destId="{79523B00-08C6-4B1C-8F35-CF1A6F4FE8B4}" srcOrd="6" destOrd="0" presId="urn:microsoft.com/office/officeart/2005/8/layout/radial4"/>
    <dgm:cxn modelId="{1396EBDF-7B1B-425C-B858-CD5F1599B89F}" type="presParOf" srcId="{E75AD540-BD50-43D0-AD3C-C1C7F132DF08}" destId="{9CFEEAAA-0907-4F78-BB66-FD102E428E51}" srcOrd="7" destOrd="0" presId="urn:microsoft.com/office/officeart/2005/8/layout/radial4"/>
    <dgm:cxn modelId="{9D8DD553-D89B-4900-A49E-D65D4408D87D}" type="presParOf" srcId="{E75AD540-BD50-43D0-AD3C-C1C7F132DF08}" destId="{81D31B4C-D447-4AC1-AF20-D80F5CD0EA0B}" srcOrd="8" destOrd="0" presId="urn:microsoft.com/office/officeart/2005/8/layout/radial4"/>
    <dgm:cxn modelId="{ACC746E1-CFEA-4A09-86A7-0A5145AEEC59}" type="presParOf" srcId="{E75AD540-BD50-43D0-AD3C-C1C7F132DF08}" destId="{A72DA7F7-376C-4701-AAC4-CB276DD740FF}" srcOrd="9" destOrd="0" presId="urn:microsoft.com/office/officeart/2005/8/layout/radial4"/>
    <dgm:cxn modelId="{2F4B26AE-FE69-4B3D-844B-5C2B961C78FB}" type="presParOf" srcId="{E75AD540-BD50-43D0-AD3C-C1C7F132DF08}" destId="{237DA6C7-7677-40EF-9FBA-43EAE4443F7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D7E651-4F9E-4FA7-A573-081FE9334A8A}">
      <dsp:nvSpPr>
        <dsp:cNvPr id="0" name=""/>
        <dsp:cNvSpPr/>
      </dsp:nvSpPr>
      <dsp:spPr>
        <a:xfrm>
          <a:off x="2520275" y="3080368"/>
          <a:ext cx="3456392" cy="218663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Calibri" pitchFamily="34" charset="0"/>
            </a:rPr>
            <a:t>Evaluar la percepción de la ciudadanía de la Región Metropolitana de Santiago respecto de</a:t>
          </a:r>
          <a:r>
            <a:rPr lang="es-MX" sz="1600" b="1" kern="1200" dirty="0" smtClean="0">
              <a:latin typeface="Calibri" pitchFamily="34" charset="0"/>
            </a:rPr>
            <a:t> temas de interés regional</a:t>
          </a:r>
          <a:r>
            <a:rPr lang="es-MX" sz="1400" b="1" kern="1200" dirty="0" smtClean="0">
              <a:latin typeface="Calibri" pitchFamily="34" charset="0"/>
            </a:rPr>
            <a:t>, definidos desde el GORE RMS, para contribuir a la elaboración de instrumentos de planificación y desarrollo</a:t>
          </a:r>
          <a:endParaRPr lang="es-CL" sz="1400" kern="1200" dirty="0"/>
        </a:p>
      </dsp:txBody>
      <dsp:txXfrm>
        <a:off x="2520275" y="3080368"/>
        <a:ext cx="3456392" cy="2186635"/>
      </dsp:txXfrm>
    </dsp:sp>
    <dsp:sp modelId="{4B49F84D-C876-4C70-9B68-E1DD5CC561E6}">
      <dsp:nvSpPr>
        <dsp:cNvPr id="0" name=""/>
        <dsp:cNvSpPr/>
      </dsp:nvSpPr>
      <dsp:spPr>
        <a:xfrm rot="10800000">
          <a:off x="1039302" y="3862091"/>
          <a:ext cx="1399519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D26511-FB3E-460E-BA6B-5FF4026B63A5}">
      <dsp:nvSpPr>
        <dsp:cNvPr id="0" name=""/>
        <dsp:cNvSpPr/>
      </dsp:nvSpPr>
      <dsp:spPr>
        <a:xfrm>
          <a:off x="650" y="3342765"/>
          <a:ext cx="2077303" cy="166184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itchFamily="34" charset="0"/>
            </a:rPr>
            <a:t>Reconocer las </a:t>
          </a:r>
          <a:r>
            <a:rPr lang="es-MX" sz="1400" b="1" kern="1200" dirty="0" smtClean="0">
              <a:latin typeface="Calibri" pitchFamily="34" charset="0"/>
            </a:rPr>
            <a:t>principales temáticas de interés </a:t>
          </a:r>
          <a:r>
            <a:rPr lang="es-MX" sz="1400" kern="1200" dirty="0" smtClean="0">
              <a:latin typeface="Calibri" pitchFamily="34" charset="0"/>
            </a:rPr>
            <a:t>regional</a:t>
          </a:r>
          <a:endParaRPr lang="es-CL" sz="1400" kern="1200" dirty="0"/>
        </a:p>
      </dsp:txBody>
      <dsp:txXfrm>
        <a:off x="650" y="3342765"/>
        <a:ext cx="2077303" cy="1661842"/>
      </dsp:txXfrm>
    </dsp:sp>
    <dsp:sp modelId="{A8DBFB28-C2C5-411B-ACEA-D1914F06F838}">
      <dsp:nvSpPr>
        <dsp:cNvPr id="0" name=""/>
        <dsp:cNvSpPr/>
      </dsp:nvSpPr>
      <dsp:spPr>
        <a:xfrm rot="13500000">
          <a:off x="1715953" y="2228509"/>
          <a:ext cx="1797872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85124C-9BED-47B2-B7C8-3B05385889EC}">
      <dsp:nvSpPr>
        <dsp:cNvPr id="0" name=""/>
        <dsp:cNvSpPr/>
      </dsp:nvSpPr>
      <dsp:spPr>
        <a:xfrm>
          <a:off x="940594" y="1073539"/>
          <a:ext cx="2077303" cy="166184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itchFamily="34" charset="0"/>
            </a:rPr>
            <a:t>Identificar las </a:t>
          </a:r>
          <a:r>
            <a:rPr lang="es-MX" sz="1400" b="1" kern="1200" dirty="0" smtClean="0">
              <a:latin typeface="Calibri" pitchFamily="34" charset="0"/>
            </a:rPr>
            <a:t>preferencias</a:t>
          </a:r>
          <a:r>
            <a:rPr lang="es-MX" sz="1400" kern="1200" dirty="0" smtClean="0">
              <a:latin typeface="Calibri" pitchFamily="34" charset="0"/>
            </a:rPr>
            <a:t> de la ciudadanía en relación con las temáticas consultadas</a:t>
          </a:r>
          <a:endParaRPr lang="es-CL" sz="1400" kern="1200" dirty="0"/>
        </a:p>
      </dsp:txBody>
      <dsp:txXfrm>
        <a:off x="940594" y="1073539"/>
        <a:ext cx="2077303" cy="1661842"/>
      </dsp:txXfrm>
    </dsp:sp>
    <dsp:sp modelId="{ADF50E55-5FA9-4711-A6C6-9C981EC6856D}">
      <dsp:nvSpPr>
        <dsp:cNvPr id="0" name=""/>
        <dsp:cNvSpPr/>
      </dsp:nvSpPr>
      <dsp:spPr>
        <a:xfrm rot="16200000">
          <a:off x="3248731" y="1652661"/>
          <a:ext cx="1999480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523B00-08C6-4B1C-8F35-CF1A6F4FE8B4}">
      <dsp:nvSpPr>
        <dsp:cNvPr id="0" name=""/>
        <dsp:cNvSpPr/>
      </dsp:nvSpPr>
      <dsp:spPr>
        <a:xfrm>
          <a:off x="3209820" y="133595"/>
          <a:ext cx="2077303" cy="166184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Calibri" pitchFamily="34" charset="0"/>
            </a:rPr>
            <a:t>Evaluar </a:t>
          </a:r>
          <a:r>
            <a:rPr lang="es-MX" sz="1400" kern="1200" dirty="0" smtClean="0">
              <a:latin typeface="Calibri" pitchFamily="34" charset="0"/>
            </a:rPr>
            <a:t>la percepción ciudadana respecto de las </a:t>
          </a:r>
          <a:r>
            <a:rPr lang="es-MX" sz="1400" b="1" kern="1200" dirty="0" smtClean="0">
              <a:latin typeface="Calibri" pitchFamily="34" charset="0"/>
            </a:rPr>
            <a:t>acciones ejecutadas</a:t>
          </a:r>
          <a:r>
            <a:rPr lang="es-MX" sz="1400" kern="1200" dirty="0" smtClean="0">
              <a:latin typeface="Calibri" pitchFamily="34" charset="0"/>
            </a:rPr>
            <a:t>, tanto públicas como privadas, en relación con los temas de interés regional</a:t>
          </a:r>
          <a:endParaRPr lang="es-CL" sz="1400" kern="1200" dirty="0"/>
        </a:p>
      </dsp:txBody>
      <dsp:txXfrm>
        <a:off x="3209820" y="133595"/>
        <a:ext cx="2077303" cy="1661842"/>
      </dsp:txXfrm>
    </dsp:sp>
    <dsp:sp modelId="{9CFEEAAA-0907-4F78-BB66-FD102E428E51}">
      <dsp:nvSpPr>
        <dsp:cNvPr id="0" name=""/>
        <dsp:cNvSpPr/>
      </dsp:nvSpPr>
      <dsp:spPr>
        <a:xfrm rot="18900000">
          <a:off x="4983117" y="2228509"/>
          <a:ext cx="1797872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D31B4C-D447-4AC1-AF20-D80F5CD0EA0B}">
      <dsp:nvSpPr>
        <dsp:cNvPr id="0" name=""/>
        <dsp:cNvSpPr/>
      </dsp:nvSpPr>
      <dsp:spPr>
        <a:xfrm>
          <a:off x="5479045" y="1073539"/>
          <a:ext cx="2077303" cy="166184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libri" pitchFamily="34" charset="0"/>
            </a:rPr>
            <a:t>Estimar la </a:t>
          </a:r>
          <a:r>
            <a:rPr lang="es-MX" sz="1400" b="1" kern="1200" dirty="0" smtClean="0">
              <a:latin typeface="Calibri" pitchFamily="34" charset="0"/>
            </a:rPr>
            <a:t>tendencia de la población,</a:t>
          </a:r>
          <a:r>
            <a:rPr lang="es-MX" sz="1400" kern="1200" dirty="0" smtClean="0">
              <a:latin typeface="Calibri" pitchFamily="34" charset="0"/>
            </a:rPr>
            <a:t> de acuerdo a las opiniones vertidas y la planificación regional establecida</a:t>
          </a:r>
          <a:endParaRPr lang="es-CL" sz="1400" kern="1200" dirty="0"/>
        </a:p>
      </dsp:txBody>
      <dsp:txXfrm>
        <a:off x="5479045" y="1073539"/>
        <a:ext cx="2077303" cy="1661842"/>
      </dsp:txXfrm>
    </dsp:sp>
    <dsp:sp modelId="{A72DA7F7-376C-4701-AAC4-CB276DD740FF}">
      <dsp:nvSpPr>
        <dsp:cNvPr id="0" name=""/>
        <dsp:cNvSpPr/>
      </dsp:nvSpPr>
      <dsp:spPr>
        <a:xfrm>
          <a:off x="6058121" y="3862091"/>
          <a:ext cx="1399519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7DA6C7-7677-40EF-9FBA-43EAE4443F73}">
      <dsp:nvSpPr>
        <dsp:cNvPr id="0" name=""/>
        <dsp:cNvSpPr/>
      </dsp:nvSpPr>
      <dsp:spPr>
        <a:xfrm>
          <a:off x="6418989" y="3342765"/>
          <a:ext cx="2077303" cy="166184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Calibri" pitchFamily="34" charset="0"/>
            </a:rPr>
            <a:t>Elaborar un diagnóstico de la situación regional</a:t>
          </a:r>
          <a:r>
            <a:rPr lang="es-MX" sz="1400" kern="1200" dirty="0" smtClean="0">
              <a:latin typeface="Calibri" pitchFamily="34" charset="0"/>
            </a:rPr>
            <a:t>, a partir del análisis de los resultados obtenidos y de una comparación respecto de los resultados obtenidos el año 2013</a:t>
          </a:r>
          <a:endParaRPr lang="es-CL" sz="1400" kern="1200" dirty="0"/>
        </a:p>
      </dsp:txBody>
      <dsp:txXfrm>
        <a:off x="6418989" y="3342765"/>
        <a:ext cx="2077303" cy="1661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</cdr:x>
      <cdr:y>0.06534</cdr:y>
    </cdr:from>
    <cdr:to>
      <cdr:x>0.575</cdr:x>
      <cdr:y>0.92492</cdr:y>
    </cdr:to>
    <cdr:cxnSp macro="">
      <cdr:nvCxnSpPr>
        <cdr:cNvPr id="3" name="2 Conector recto"/>
        <cdr:cNvCxnSpPr/>
      </cdr:nvCxnSpPr>
      <cdr:spPr>
        <a:xfrm xmlns:a="http://schemas.openxmlformats.org/drawingml/2006/main" flipV="1">
          <a:off x="4968552" y="360586"/>
          <a:ext cx="0" cy="47437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660066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</cdr:x>
      <cdr:y>0.60031</cdr:y>
    </cdr:from>
    <cdr:to>
      <cdr:x>0.97907</cdr:x>
      <cdr:y>0.60031</cdr:y>
    </cdr:to>
    <cdr:cxnSp macro="">
      <cdr:nvCxnSpPr>
        <cdr:cNvPr id="4" name="1 Conector recto"/>
        <cdr:cNvCxnSpPr/>
      </cdr:nvCxnSpPr>
      <cdr:spPr>
        <a:xfrm xmlns:a="http://schemas.openxmlformats.org/drawingml/2006/main">
          <a:off x="864096" y="3312914"/>
          <a:ext cx="759600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66006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2E966-6C3B-440A-AB39-F50C0145AADF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10A66-62C1-45EE-B5FE-C154BE1A3CF3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25939-8A0E-4C5A-9029-A0F667217AEA}" type="slidenum">
              <a:rPr lang="es-ES" smtClean="0"/>
              <a:pPr/>
              <a:t>1</a:t>
            </a:fld>
            <a:endParaRPr lang="es-E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878" indent="-28726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9043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8660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8277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893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7510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7128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6745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B11BB8-42E8-421D-A703-8AEC29F56DDC}" type="slidenum">
              <a:rPr lang="es-ES" smtClean="0"/>
              <a:pPr eaLnBrk="1" hangingPunct="1"/>
              <a:t>14</a:t>
            </a:fld>
            <a:endParaRPr 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6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FFFE462-0F06-4906-91BD-A97C0756A4D6}" type="slidenum">
              <a:rPr lang="es-E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26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27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878" indent="-28726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9043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8660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8277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893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7510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7128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6745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B11BB8-42E8-421D-A703-8AEC29F56DDC}" type="slidenum">
              <a:rPr lang="es-ES" smtClean="0"/>
              <a:pPr eaLnBrk="1" hangingPunct="1"/>
              <a:t>29</a:t>
            </a:fld>
            <a:endParaRPr 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30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31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32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33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34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878" indent="-28726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9043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8660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8277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893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7510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7128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6745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B11BB8-42E8-421D-A703-8AEC29F56DDC}" type="slidenum">
              <a:rPr lang="es-ES" smtClean="0"/>
              <a:pPr eaLnBrk="1" hangingPunct="1"/>
              <a:t>36</a:t>
            </a:fld>
            <a:endParaRPr 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37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38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39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40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41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42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43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6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FFFE462-0F06-4906-91BD-A97C0756A4D6}" type="slidenum">
              <a:rPr lang="es-E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878" indent="-28726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9043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8660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8277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893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7510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7128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6745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B11BB8-42E8-421D-A703-8AEC29F56DDC}" type="slidenum">
              <a:rPr lang="es-ES" smtClean="0"/>
              <a:pPr eaLnBrk="1" hangingPunct="1"/>
              <a:t>44</a:t>
            </a:fld>
            <a:endParaRPr 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45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46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47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48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49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50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51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52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53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6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FFFE462-0F06-4906-91BD-A97C0756A4D6}" type="slidenum">
              <a:rPr lang="es-E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54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55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56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57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58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59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60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61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62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63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36B4E-F1DB-4F84-A251-637467BE6F0E}" type="slidenum">
              <a:rPr lang="es-ES"/>
              <a:pPr/>
              <a:t>10</a:t>
            </a:fld>
            <a:endParaRPr lang="es-E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64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878" indent="-28726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9043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8660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8277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893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7510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7128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6745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B11BB8-42E8-421D-A703-8AEC29F56DDC}" type="slidenum">
              <a:rPr lang="es-ES" smtClean="0"/>
              <a:pPr eaLnBrk="1" hangingPunct="1"/>
              <a:t>65</a:t>
            </a:fld>
            <a:endParaRPr 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66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878" indent="-28726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9043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8660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8277" indent="-229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893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7510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7128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6745" indent="-229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B11BB8-42E8-421D-A703-8AEC29F56DDC}" type="slidenum">
              <a:rPr lang="es-ES" smtClean="0"/>
              <a:pPr eaLnBrk="1" hangingPunct="1"/>
              <a:t>67</a:t>
            </a:fld>
            <a:endParaRPr 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68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69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70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71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72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73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36B4E-F1DB-4F84-A251-637467BE6F0E}" type="slidenum">
              <a:rPr lang="es-ES"/>
              <a:pPr/>
              <a:t>11</a:t>
            </a:fld>
            <a:endParaRPr lang="es-E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74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75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76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77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78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79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80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5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40" tIns="45969" rIns="91940" bIns="45969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FFFE462-0F06-4906-91BD-A97C0756A4D6}" type="slidenum">
              <a:rPr lang="es-E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483D-0EC1-44E0-B2BB-DD36FA3C4C9B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 userDrawn="1"/>
        </p:nvCxnSpPr>
        <p:spPr>
          <a:xfrm>
            <a:off x="2051720" y="638908"/>
            <a:ext cx="7020272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499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D891-6F6B-45BC-8CDA-AF49A91D36A4}" type="datetimeFigureOut">
              <a:rPr lang="es-CL" smtClean="0"/>
              <a:t>09-07-2015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C4013-E2A3-48A7-97F6-9EC54F19718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1.xml"/><Relationship Id="rId13" Type="http://schemas.openxmlformats.org/officeDocument/2006/relationships/chart" Target="../charts/chart76.xml"/><Relationship Id="rId18" Type="http://schemas.openxmlformats.org/officeDocument/2006/relationships/chart" Target="../charts/chart81.xml"/><Relationship Id="rId3" Type="http://schemas.openxmlformats.org/officeDocument/2006/relationships/chart" Target="../charts/chart66.xml"/><Relationship Id="rId21" Type="http://schemas.openxmlformats.org/officeDocument/2006/relationships/chart" Target="../charts/chart84.xml"/><Relationship Id="rId7" Type="http://schemas.openxmlformats.org/officeDocument/2006/relationships/chart" Target="../charts/chart70.xml"/><Relationship Id="rId12" Type="http://schemas.openxmlformats.org/officeDocument/2006/relationships/chart" Target="../charts/chart75.xml"/><Relationship Id="rId17" Type="http://schemas.openxmlformats.org/officeDocument/2006/relationships/chart" Target="../charts/chart80.xml"/><Relationship Id="rId2" Type="http://schemas.openxmlformats.org/officeDocument/2006/relationships/notesSlide" Target="../notesSlides/notesSlide64.xml"/><Relationship Id="rId16" Type="http://schemas.openxmlformats.org/officeDocument/2006/relationships/chart" Target="../charts/chart79.xml"/><Relationship Id="rId20" Type="http://schemas.openxmlformats.org/officeDocument/2006/relationships/chart" Target="../charts/chart8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9.xml"/><Relationship Id="rId11" Type="http://schemas.openxmlformats.org/officeDocument/2006/relationships/chart" Target="../charts/chart74.xml"/><Relationship Id="rId5" Type="http://schemas.openxmlformats.org/officeDocument/2006/relationships/chart" Target="../charts/chart68.xml"/><Relationship Id="rId15" Type="http://schemas.openxmlformats.org/officeDocument/2006/relationships/chart" Target="../charts/chart78.xml"/><Relationship Id="rId10" Type="http://schemas.openxmlformats.org/officeDocument/2006/relationships/chart" Target="../charts/chart73.xml"/><Relationship Id="rId19" Type="http://schemas.openxmlformats.org/officeDocument/2006/relationships/chart" Target="../charts/chart82.xml"/><Relationship Id="rId4" Type="http://schemas.openxmlformats.org/officeDocument/2006/relationships/chart" Target="../charts/chart67.xml"/><Relationship Id="rId9" Type="http://schemas.openxmlformats.org/officeDocument/2006/relationships/chart" Target="../charts/chart72.xml"/><Relationship Id="rId14" Type="http://schemas.openxmlformats.org/officeDocument/2006/relationships/chart" Target="../charts/chart77.xml"/><Relationship Id="rId22" Type="http://schemas.openxmlformats.org/officeDocument/2006/relationships/chart" Target="../charts/chart8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9.xml"/><Relationship Id="rId4" Type="http://schemas.openxmlformats.org/officeDocument/2006/relationships/chart" Target="../charts/chart10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250177"/>
            <a:ext cx="7749541" cy="1538883"/>
          </a:xfrm>
        </p:spPr>
        <p:txBody>
          <a:bodyPr wrap="square">
            <a:spAutoFit/>
          </a:bodyPr>
          <a:lstStyle/>
          <a:p>
            <a:pPr algn="r" eaLnBrk="1" hangingPunct="1">
              <a:lnSpc>
                <a:spcPct val="110000"/>
              </a:lnSpc>
            </a:pPr>
            <a:r>
              <a:rPr lang="es-MX" sz="2000" dirty="0" smtClean="0">
                <a:solidFill>
                  <a:srgbClr val="424242"/>
                </a:solidFill>
              </a:rPr>
              <a:t>Informe de Resultados</a:t>
            </a:r>
          </a:p>
          <a:p>
            <a:pPr algn="r" eaLnBrk="1" hangingPunct="1">
              <a:spcBef>
                <a:spcPts val="1200"/>
              </a:spcBef>
            </a:pPr>
            <a:r>
              <a:rPr lang="es-ES_tradnl" sz="2000" b="1" dirty="0" smtClean="0">
                <a:solidFill>
                  <a:srgbClr val="650031"/>
                </a:solidFill>
              </a:rPr>
              <a:t>“</a:t>
            </a:r>
            <a:r>
              <a:rPr lang="es-ES" sz="2000" b="1" dirty="0" smtClean="0">
                <a:solidFill>
                  <a:srgbClr val="650031"/>
                </a:solidFill>
              </a:rPr>
              <a:t>SEGUNDO ESTUDIO DE PERCEPCIÓN Y OPINIÓN PÚBLICA EN LA REGIÓN METROPOLITANA DE </a:t>
            </a:r>
            <a:r>
              <a:rPr lang="es-ES" sz="2000" b="1" dirty="0" smtClean="0">
                <a:solidFill>
                  <a:srgbClr val="650031"/>
                </a:solidFill>
              </a:rPr>
              <a:t>SANTIAGO 2014</a:t>
            </a:r>
            <a:r>
              <a:rPr lang="es-ES_tradnl" sz="2000" b="1" dirty="0" smtClean="0">
                <a:solidFill>
                  <a:srgbClr val="650031"/>
                </a:solidFill>
              </a:rPr>
              <a:t>”</a:t>
            </a:r>
          </a:p>
          <a:p>
            <a:pPr algn="r" eaLnBrk="1" hangingPunct="1">
              <a:spcBef>
                <a:spcPts val="1200"/>
              </a:spcBef>
            </a:pPr>
            <a:r>
              <a:rPr lang="es-ES_tradnl" sz="1200" b="1" dirty="0" smtClean="0">
                <a:solidFill>
                  <a:srgbClr val="650031"/>
                </a:solidFill>
              </a:rPr>
              <a:t>Elaborado por la empresa Voces </a:t>
            </a:r>
            <a:r>
              <a:rPr lang="es-ES_tradnl" sz="1200" b="1" dirty="0" err="1" smtClean="0">
                <a:solidFill>
                  <a:srgbClr val="650031"/>
                </a:solidFill>
              </a:rPr>
              <a:t>Research</a:t>
            </a:r>
            <a:r>
              <a:rPr lang="es-ES_tradnl" sz="1200" b="1" dirty="0" smtClean="0">
                <a:solidFill>
                  <a:srgbClr val="650031"/>
                </a:solidFill>
              </a:rPr>
              <a:t> para el Gobierno Regional Metropolitano de Santiago.</a:t>
            </a:r>
            <a:endParaRPr lang="es-ES_tradnl" sz="1200" b="1" dirty="0" smtClean="0">
              <a:solidFill>
                <a:srgbClr val="65003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588224" y="4810546"/>
            <a:ext cx="2135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s-MX" sz="1200" dirty="0" smtClean="0">
                <a:solidFill>
                  <a:srgbClr val="424242"/>
                </a:solidFill>
              </a:rPr>
              <a:t>marzo </a:t>
            </a:r>
            <a:r>
              <a:rPr lang="es-MX" sz="1200" dirty="0" smtClean="0">
                <a:solidFill>
                  <a:srgbClr val="424242"/>
                </a:solidFill>
              </a:rPr>
              <a:t>de 2015</a:t>
            </a:r>
            <a:endParaRPr lang="es-ES" sz="1200" dirty="0">
              <a:solidFill>
                <a:srgbClr val="424242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059113" y="3693663"/>
            <a:ext cx="5562600" cy="0"/>
          </a:xfrm>
          <a:prstGeom prst="line">
            <a:avLst/>
          </a:prstGeom>
          <a:noFill/>
          <a:ln w="57150">
            <a:solidFill>
              <a:srgbClr val="6500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CL" dirty="0"/>
          </a:p>
        </p:txBody>
      </p:sp>
      <p:pic>
        <p:nvPicPr>
          <p:cNvPr id="12" name="11 Imagen" descr="Sin títu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5373216"/>
            <a:ext cx="3572374" cy="1152686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0" y="1412776"/>
            <a:ext cx="9144000" cy="1750000"/>
            <a:chOff x="0" y="332656"/>
            <a:chExt cx="9144000" cy="1750000"/>
          </a:xfrm>
        </p:grpSpPr>
        <p:pic>
          <p:nvPicPr>
            <p:cNvPr id="9" name="8 Imagen" descr="Slider-Gore-IB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32656"/>
              <a:ext cx="9144000" cy="1750000"/>
            </a:xfrm>
            <a:prstGeom prst="rect">
              <a:avLst/>
            </a:prstGeom>
          </p:spPr>
        </p:pic>
        <p:pic>
          <p:nvPicPr>
            <p:cNvPr id="15" name="14 Imagen" descr="gor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528" y="404664"/>
              <a:ext cx="1104762" cy="1009524"/>
            </a:xfrm>
            <a:prstGeom prst="rect">
              <a:avLst/>
            </a:prstGeom>
          </p:spPr>
        </p:pic>
      </p:grpSp>
      <p:sp>
        <p:nvSpPr>
          <p:cNvPr id="18" name="17 Rectángulo"/>
          <p:cNvSpPr/>
          <p:nvPr/>
        </p:nvSpPr>
        <p:spPr>
          <a:xfrm>
            <a:off x="539552" y="260648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es-ES_tradnl" sz="2800" b="1" dirty="0" smtClean="0">
                <a:solidFill>
                  <a:srgbClr val="650031"/>
                </a:solidFill>
              </a:rPr>
              <a:t>GOBIERNO REGIONAL  METROPOLITANO DE SANTIAGO</a:t>
            </a:r>
            <a:endParaRPr lang="es-MX" sz="2800" dirty="0" smtClean="0">
              <a:solidFill>
                <a:srgbClr val="42424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0703" y="836712"/>
            <a:ext cx="1872208" cy="2616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rgbClr val="481F67"/>
                </a:solidFill>
              </a:rPr>
              <a:t>SATISFACCIÓN NETA</a:t>
            </a:r>
            <a:endParaRPr lang="es-MX" sz="1100" b="1" dirty="0">
              <a:solidFill>
                <a:srgbClr val="481F67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0703" y="1193281"/>
            <a:ext cx="8223943" cy="1246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00" b="1" dirty="0">
                <a:solidFill>
                  <a:srgbClr val="481F67"/>
                </a:solidFill>
                <a:cs typeface="Calibri" pitchFamily="34" charset="0"/>
              </a:rPr>
              <a:t>La Satisfacción Neta (</a:t>
            </a:r>
            <a:r>
              <a:rPr lang="es-MX" sz="1300" b="1" dirty="0" smtClean="0">
                <a:solidFill>
                  <a:srgbClr val="481F67"/>
                </a:solidFill>
                <a:cs typeface="Calibri" pitchFamily="34" charset="0"/>
              </a:rPr>
              <a:t>SNeta</a:t>
            </a:r>
            <a:r>
              <a:rPr lang="es-MX" sz="1300" b="1" dirty="0">
                <a:solidFill>
                  <a:srgbClr val="481F67"/>
                </a:solidFill>
                <a:cs typeface="Calibri" pitchFamily="34" charset="0"/>
              </a:rPr>
              <a:t>) </a:t>
            </a:r>
            <a:r>
              <a:rPr lang="es-MX" sz="1300" dirty="0" smtClean="0">
                <a:cs typeface="Calibri" pitchFamily="34" charset="0"/>
              </a:rPr>
              <a:t>es un indicador que considera tanto la satisfacción como la insatisfacción que tienen los clientes respecto de un producto o servicio. Se define como:</a:t>
            </a:r>
          </a:p>
          <a:p>
            <a:pPr>
              <a:spcBef>
                <a:spcPts val="600"/>
              </a:spcBef>
            </a:pPr>
            <a:r>
              <a:rPr lang="es-MX" sz="1300" b="1" dirty="0" smtClean="0">
                <a:solidFill>
                  <a:srgbClr val="481F67"/>
                </a:solidFill>
                <a:cs typeface="Calibri" pitchFamily="34" charset="0"/>
              </a:rPr>
              <a:t>SNeta=  Satisfechos - Insatisfechos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s-MX" sz="1300" b="1" dirty="0" smtClean="0">
                <a:solidFill>
                  <a:srgbClr val="481F67"/>
                </a:solidFill>
                <a:cs typeface="Calibri" pitchFamily="34" charset="0"/>
              </a:rPr>
              <a:t>Satisfechos: </a:t>
            </a:r>
            <a:r>
              <a:rPr lang="es-MX" sz="1300" dirty="0" smtClean="0">
                <a:cs typeface="Calibri" pitchFamily="34" charset="0"/>
              </a:rPr>
              <a:t>proporción de clientes que evalúan con nota 6 y 7.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300" b="1" dirty="0">
                <a:solidFill>
                  <a:srgbClr val="481F67"/>
                </a:solidFill>
                <a:cs typeface="Calibri" pitchFamily="34" charset="0"/>
              </a:rPr>
              <a:t>Insatisfechos: </a:t>
            </a:r>
            <a:r>
              <a:rPr lang="es-MX" sz="1300" dirty="0" smtClean="0">
                <a:cs typeface="Calibri" pitchFamily="34" charset="0"/>
              </a:rPr>
              <a:t>proporción de clientes que evalúan con nota de 1 a 4.</a:t>
            </a:r>
            <a:endParaRPr lang="es-MX" sz="1300" b="1" dirty="0">
              <a:cs typeface="Calibri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xmlns="" val="190018975"/>
              </p:ext>
            </p:extLst>
          </p:nvPr>
        </p:nvGraphicFramePr>
        <p:xfrm>
          <a:off x="2706707" y="2643181"/>
          <a:ext cx="3780135" cy="382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577454" y="3068960"/>
            <a:ext cx="1692238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Satisfechos</a:t>
            </a:r>
            <a:endParaRPr lang="es-MX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505446" y="5949280"/>
            <a:ext cx="1656184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Insatisfechos</a:t>
            </a:r>
            <a:endParaRPr lang="es-MX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2922042" y="5517232"/>
            <a:ext cx="887660" cy="36120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 flipV="1">
            <a:off x="2968582" y="3412056"/>
            <a:ext cx="757275" cy="57606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Elipse"/>
          <p:cNvSpPr/>
          <p:nvPr/>
        </p:nvSpPr>
        <p:spPr>
          <a:xfrm>
            <a:off x="4601790" y="4149080"/>
            <a:ext cx="108012" cy="127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4457774" y="4293096"/>
            <a:ext cx="348172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 Narrow" pitchFamily="34" charset="0"/>
              </a:rPr>
              <a:t>49</a:t>
            </a:r>
            <a:endParaRPr lang="es-MX" sz="1400" b="1" dirty="0">
              <a:latin typeface="Arial Narrow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4745806" y="3247673"/>
            <a:ext cx="1278047" cy="9014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120122" y="3116868"/>
            <a:ext cx="1692238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Satisfacción Neta</a:t>
            </a:r>
          </a:p>
        </p:txBody>
      </p:sp>
      <p:sp>
        <p:nvSpPr>
          <p:cNvPr id="22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3333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10</a:t>
            </a:fld>
            <a:endParaRPr lang="es-E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NOMENCLATURA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510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11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99592" y="1268760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Excelente</a:t>
            </a:r>
            <a:endParaRPr lang="es-CL" dirty="0" smtClean="0">
              <a:solidFill>
                <a:schemeClr val="tx2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6+7: 85%</a:t>
            </a:r>
            <a:endParaRPr lang="es-CL" dirty="0" smtClean="0">
              <a:solidFill>
                <a:schemeClr val="tx2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1 a 4: 5%</a:t>
            </a:r>
            <a:endParaRPr lang="es-CL" dirty="0" smtClean="0">
              <a:solidFill>
                <a:schemeClr val="tx2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Neto: 80%</a:t>
            </a:r>
            <a:endParaRPr lang="es-CL" dirty="0" smtClean="0">
              <a:solidFill>
                <a:schemeClr val="tx2"/>
              </a:solidFill>
            </a:endParaRPr>
          </a:p>
          <a:p>
            <a:r>
              <a:rPr lang="es-ES" dirty="0" smtClean="0">
                <a:solidFill>
                  <a:srgbClr val="660066"/>
                </a:solidFill>
              </a:rPr>
              <a:t> </a:t>
            </a:r>
            <a:endParaRPr lang="es-CL" dirty="0" smtClean="0">
              <a:solidFill>
                <a:srgbClr val="660066"/>
              </a:solidFill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Bueno</a:t>
            </a:r>
            <a:endParaRPr lang="es-CL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6+7: 80%</a:t>
            </a:r>
            <a:endParaRPr lang="es-CL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1 a 4: entre 5 y 10%</a:t>
            </a:r>
            <a:endParaRPr lang="es-CL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Neto: entre 70 y 75%</a:t>
            </a:r>
            <a:endParaRPr lang="es-CL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rgbClr val="660066"/>
                </a:solidFill>
              </a:rPr>
              <a:t> </a:t>
            </a:r>
            <a:endParaRPr lang="es-CL" dirty="0" smtClean="0">
              <a:solidFill>
                <a:srgbClr val="660066"/>
              </a:solidFill>
            </a:endParaRP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endParaRPr lang="es-C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6+7: entre 70 y 75%</a:t>
            </a:r>
            <a:endParaRPr lang="es-C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1 a 4: 10%</a:t>
            </a:r>
            <a:endParaRPr lang="es-C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Neto: entre 60 y 65%</a:t>
            </a:r>
            <a:endParaRPr lang="es-C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rgbClr val="660066"/>
                </a:solidFill>
              </a:rPr>
              <a:t> </a:t>
            </a:r>
            <a:endParaRPr lang="es-CL" dirty="0" smtClean="0">
              <a:solidFill>
                <a:srgbClr val="660066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Malo</a:t>
            </a:r>
            <a:endParaRPr lang="es-CL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Todo lo que sea más bajo que regular</a:t>
            </a:r>
            <a:endParaRPr lang="es-CL" dirty="0" smtClean="0">
              <a:solidFill>
                <a:srgbClr val="FF0000"/>
              </a:solidFill>
            </a:endParaRPr>
          </a:p>
          <a:p>
            <a:endParaRPr lang="es-CL" dirty="0">
              <a:solidFill>
                <a:srgbClr val="660066"/>
              </a:solidFill>
            </a:endParaRP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4067944" y="1196752"/>
          <a:ext cx="4381820" cy="149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4067944" y="2564904"/>
          <a:ext cx="4381820" cy="149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4067944" y="3933056"/>
          <a:ext cx="4381820" cy="149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REFERENCIAS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510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3 Rectángulo"/>
          <p:cNvSpPr>
            <a:spLocks noChangeArrowheads="1"/>
          </p:cNvSpPr>
          <p:nvPr/>
        </p:nvSpPr>
        <p:spPr bwMode="auto">
          <a:xfrm>
            <a:off x="2267744" y="3284984"/>
            <a:ext cx="662463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IV. RESULTADOS</a:t>
            </a:r>
            <a:endParaRPr lang="es-ES_tradnl" sz="28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 descr="http://www.cesarpietri.com/wp-content/uploads/2010/10/posicionamiento-web-tener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09216"/>
            <a:ext cx="3253439" cy="255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5 Grupo"/>
          <p:cNvGrpSpPr/>
          <p:nvPr/>
        </p:nvGrpSpPr>
        <p:grpSpPr>
          <a:xfrm>
            <a:off x="0" y="332656"/>
            <a:ext cx="9144000" cy="1750000"/>
            <a:chOff x="0" y="332656"/>
            <a:chExt cx="9144000" cy="1750000"/>
          </a:xfrm>
        </p:grpSpPr>
        <p:pic>
          <p:nvPicPr>
            <p:cNvPr id="7" name="6 Imagen" descr="Slider-Gore-IB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2656"/>
              <a:ext cx="9144000" cy="1750000"/>
            </a:xfrm>
            <a:prstGeom prst="rect">
              <a:avLst/>
            </a:prstGeom>
          </p:spPr>
        </p:pic>
        <p:pic>
          <p:nvPicPr>
            <p:cNvPr id="8" name="7 Imagen" descr="gor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404664"/>
              <a:ext cx="1104762" cy="100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5165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670318"/>
              </p:ext>
            </p:extLst>
          </p:nvPr>
        </p:nvGraphicFramePr>
        <p:xfrm>
          <a:off x="913676" y="1057466"/>
          <a:ext cx="3586316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316"/>
              </a:tblGrid>
              <a:tr h="393100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(%) EDAD</a:t>
                      </a:r>
                      <a:endParaRPr lang="es-ES" sz="18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9188">
                <a:tc>
                  <a:txBody>
                    <a:bodyPr/>
                    <a:lstStyle/>
                    <a:p>
                      <a:pPr 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670318"/>
              </p:ext>
            </p:extLst>
          </p:nvPr>
        </p:nvGraphicFramePr>
        <p:xfrm>
          <a:off x="5090140" y="1052736"/>
          <a:ext cx="3586316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316"/>
              </a:tblGrid>
              <a:tr h="393100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(%) GÉNERO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9188">
                <a:tc>
                  <a:txBody>
                    <a:bodyPr/>
                    <a:lstStyle/>
                    <a:p>
                      <a:pPr 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670318"/>
              </p:ext>
            </p:extLst>
          </p:nvPr>
        </p:nvGraphicFramePr>
        <p:xfrm>
          <a:off x="899592" y="3761656"/>
          <a:ext cx="7776864" cy="276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419092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(%) ZONAS</a:t>
                      </a:r>
                      <a:endParaRPr lang="es-ES" sz="18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4596">
                <a:tc>
                  <a:txBody>
                    <a:bodyPr/>
                    <a:lstStyle/>
                    <a:p>
                      <a:pPr 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5484781"/>
              </p:ext>
            </p:extLst>
          </p:nvPr>
        </p:nvGraphicFramePr>
        <p:xfrm>
          <a:off x="971600" y="4149080"/>
          <a:ext cx="7704856" cy="240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5484781"/>
              </p:ext>
            </p:extLst>
          </p:nvPr>
        </p:nvGraphicFramePr>
        <p:xfrm>
          <a:off x="-180528" y="1268760"/>
          <a:ext cx="4824536" cy="288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5484781"/>
              </p:ext>
            </p:extLst>
          </p:nvPr>
        </p:nvGraphicFramePr>
        <p:xfrm>
          <a:off x="3923928" y="1264030"/>
          <a:ext cx="4824536" cy="288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23176"/>
            <a:ext cx="3610688" cy="156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 no ponderada: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DATOS DE CARACTERIZACIÓN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4715635" y="3123507"/>
            <a:ext cx="4104837" cy="10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MX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ASOCIACIÓN ESPONTÁNEA</a:t>
            </a:r>
            <a:endParaRPr lang="es-MX" sz="20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42492" y="2913263"/>
            <a:ext cx="2994025" cy="4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MÓDULO </a:t>
            </a: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IV.1</a:t>
            </a:r>
            <a:endParaRPr lang="es-MX" sz="2400" b="1" dirty="0">
              <a:solidFill>
                <a:srgbClr val="4C1163"/>
              </a:solidFill>
              <a:latin typeface="Georgia" pitchFamily="18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0" y="4509120"/>
            <a:ext cx="9144000" cy="1750000"/>
            <a:chOff x="0" y="332656"/>
            <a:chExt cx="9144000" cy="1750000"/>
          </a:xfrm>
        </p:grpSpPr>
        <p:pic>
          <p:nvPicPr>
            <p:cNvPr id="8" name="7 Imagen" descr="Slider-Gore-IB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2656"/>
              <a:ext cx="9144000" cy="1750000"/>
            </a:xfrm>
            <a:prstGeom prst="rect">
              <a:avLst/>
            </a:prstGeom>
          </p:spPr>
        </p:pic>
        <p:pic>
          <p:nvPicPr>
            <p:cNvPr id="9" name="8 Imagen" descr="gor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04664"/>
              <a:ext cx="1104762" cy="100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4508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681546"/>
            <a:ext cx="6192688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1200"/>
              </a:lnSpc>
              <a:spcBef>
                <a:spcPct val="20000"/>
              </a:spcBef>
              <a:defRPr/>
            </a:pPr>
            <a:r>
              <a:rPr lang="es-ES" sz="1400" b="1" kern="1700" dirty="0" smtClean="0">
                <a:solidFill>
                  <a:srgbClr val="660066"/>
                </a:solidFill>
                <a:cs typeface="Times New Roman" pitchFamily="18" charset="0"/>
              </a:rPr>
              <a:t>P1: Cuándo piensa en la Región Metropolitana…</a:t>
            </a:r>
          </a:p>
          <a:p>
            <a:pPr algn="ctr" eaLnBrk="0" hangingPunct="0">
              <a:lnSpc>
                <a:spcPts val="1200"/>
              </a:lnSpc>
              <a:spcBef>
                <a:spcPct val="20000"/>
              </a:spcBef>
              <a:defRPr/>
            </a:pPr>
            <a:r>
              <a:rPr lang="es-ES" sz="1400" b="1" kern="1700" dirty="0" smtClean="0">
                <a:solidFill>
                  <a:srgbClr val="660066"/>
                </a:solidFill>
                <a:cs typeface="Times New Roman" pitchFamily="18" charset="0"/>
              </a:rPr>
              <a:t> ¿cuál es la primera palabra que se le viene a la mente?</a:t>
            </a:r>
            <a:endParaRPr lang="es-CL" sz="16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4210449168"/>
              </p:ext>
            </p:extLst>
          </p:nvPr>
        </p:nvGraphicFramePr>
        <p:xfrm>
          <a:off x="179512" y="1124744"/>
          <a:ext cx="381642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876256" y="692697"/>
            <a:ext cx="22520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  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059832" y="2636912"/>
          <a:ext cx="5832650" cy="2350683"/>
        </p:xfrm>
        <a:graphic>
          <a:graphicData uri="http://schemas.openxmlformats.org/drawingml/2006/table">
            <a:tbl>
              <a:tblPr/>
              <a:tblGrid>
                <a:gridCol w="1592177"/>
                <a:gridCol w="408045"/>
                <a:gridCol w="408045"/>
                <a:gridCol w="704079"/>
                <a:gridCol w="704079"/>
                <a:gridCol w="704079"/>
                <a:gridCol w="704079"/>
                <a:gridCol w="608067"/>
              </a:tblGrid>
              <a:tr h="3567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PERSONAS QUE MENCIONAN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Zona </a:t>
                      </a:r>
                      <a:r>
                        <a:rPr lang="es-CL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Nor</a:t>
                      </a:r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Poniente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Zona Oriente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Zona rural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Zona Sur Oriente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Zona Sur Poniente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190139"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Base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693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39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SANTIAGO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 dirty="0">
                          <a:solidFill>
                            <a:srgbClr val="0000CC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39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CONTAMINACIÓN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 dirty="0">
                          <a:solidFill>
                            <a:srgbClr val="0000CC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39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PROGRESO / DESARROLLO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39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ESTRÉS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39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TRANSPORTE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39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SEGURIDAD CIUDADANA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39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LUGARES E INFRA.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39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PODER POLITICO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39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OTROS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</a:t>
                      </a:r>
                      <a:r>
                        <a:rPr lang="es-CL" sz="9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%</a:t>
                      </a:r>
                      <a:endParaRPr lang="es-CL" sz="9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56" y="1038567"/>
            <a:ext cx="6192688" cy="6340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1600" kern="1700" dirty="0" smtClean="0">
                <a:solidFill>
                  <a:srgbClr val="660066"/>
                </a:solidFill>
                <a:cs typeface="Times New Roman" pitchFamily="18" charset="0"/>
              </a:rPr>
              <a:t>P1: Cuándo piensa en la Región Metropolitana…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600" kern="1700" dirty="0" smtClean="0">
                <a:solidFill>
                  <a:srgbClr val="660066"/>
                </a:solidFill>
                <a:cs typeface="Times New Roman" pitchFamily="18" charset="0"/>
              </a:rPr>
              <a:t> ¿cuál es la primera palabra que se le viene a la mente?</a:t>
            </a:r>
            <a:endParaRPr lang="es-CL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0734" t="30760" r="20467" b="31440"/>
          <a:stretch>
            <a:fillRect/>
          </a:stretch>
        </p:blipFill>
        <p:spPr bwMode="auto">
          <a:xfrm>
            <a:off x="539552" y="2132856"/>
            <a:ext cx="8064896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876256" y="692697"/>
            <a:ext cx="22520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  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63888" y="162880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1400" b="1" kern="1700" dirty="0" smtClean="0">
                <a:solidFill>
                  <a:srgbClr val="660066"/>
                </a:solidFill>
                <a:cs typeface="Times New Roman" pitchFamily="18" charset="0"/>
              </a:rPr>
              <a:t>P2: ¿Qué es lo que a usted más le gusta de vivir en la Región Metropolitana?</a:t>
            </a:r>
            <a:endParaRPr lang="es-CL" sz="16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4210449168"/>
              </p:ext>
            </p:extLst>
          </p:nvPr>
        </p:nvGraphicFramePr>
        <p:xfrm>
          <a:off x="35496" y="764704"/>
          <a:ext cx="576064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876256" y="692697"/>
            <a:ext cx="22520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  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203848" y="2492896"/>
          <a:ext cx="5832651" cy="2719106"/>
        </p:xfrm>
        <a:graphic>
          <a:graphicData uri="http://schemas.openxmlformats.org/drawingml/2006/table">
            <a:tbl>
              <a:tblPr/>
              <a:tblGrid>
                <a:gridCol w="1944216"/>
                <a:gridCol w="504056"/>
                <a:gridCol w="720080"/>
                <a:gridCol w="648072"/>
                <a:gridCol w="635717"/>
                <a:gridCol w="690255"/>
                <a:gridCol w="690255"/>
              </a:tblGrid>
              <a:tr h="21617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PERSONAS QUE MENCIONAN </a:t>
                      </a:r>
                    </a:p>
                  </a:txBody>
                  <a:tcPr marL="9018" marR="9018" marT="901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018" marR="9018" marT="901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Zona </a:t>
                      </a:r>
                      <a:r>
                        <a:rPr lang="es-CL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Nor</a:t>
                      </a:r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Poniente </a:t>
                      </a:r>
                    </a:p>
                  </a:txBody>
                  <a:tcPr marL="9018" marR="9018" marT="901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Zona Oriente</a:t>
                      </a:r>
                    </a:p>
                  </a:txBody>
                  <a:tcPr marL="9018" marR="9018" marT="901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Zona</a:t>
                      </a:r>
                    </a:p>
                  </a:txBody>
                  <a:tcPr marL="9018" marR="9018" marT="901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Zona Sur Oriente</a:t>
                      </a:r>
                    </a:p>
                  </a:txBody>
                  <a:tcPr marL="9018" marR="9018" marT="901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Zona Sur Poniente</a:t>
                      </a:r>
                    </a:p>
                  </a:txBody>
                  <a:tcPr marL="9018" marR="9018" marT="901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698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Rural</a:t>
                      </a:r>
                    </a:p>
                  </a:txBody>
                  <a:tcPr marL="9018" marR="9018" marT="901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26986"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9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ACCESIBILIDAD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9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PROGRESO / DESARROLLO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032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LUGARES E INFRESTRUCTURA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CC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ENTORNO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9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 CIUDAD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9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ENTRETENCIÓN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9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BIENESTAR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9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VIDA / FAMILIA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9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734" t="24880" r="20467" b="23881"/>
          <a:stretch>
            <a:fillRect/>
          </a:stretch>
        </p:blipFill>
        <p:spPr bwMode="auto">
          <a:xfrm>
            <a:off x="539552" y="1988840"/>
            <a:ext cx="8064896" cy="4248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2195736" y="1124744"/>
            <a:ext cx="475252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1600" kern="1700" dirty="0" smtClean="0">
                <a:solidFill>
                  <a:srgbClr val="660066"/>
                </a:solidFill>
                <a:cs typeface="Times New Roman" pitchFamily="18" charset="0"/>
              </a:rPr>
              <a:t>P2: ¿Qué es lo que a usted más le gusta de vivir en la Región Metropolitana?</a:t>
            </a:r>
            <a:endParaRPr lang="es-CL" sz="1600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876256" y="692697"/>
            <a:ext cx="22520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  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72000" y="1196752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1400" b="1" kern="1700" dirty="0" smtClean="0">
                <a:solidFill>
                  <a:srgbClr val="660066"/>
                </a:solidFill>
                <a:cs typeface="Times New Roman" pitchFamily="18" charset="0"/>
              </a:rPr>
              <a:t>P3: Y ¿qué es lo que a usted menos le gusta de vivir en la Región Metropolitana?</a:t>
            </a:r>
            <a:endParaRPr lang="es-CL" sz="16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="" xmlns:p14="http://schemas.microsoft.com/office/powerpoint/2010/main" val="4210449168"/>
              </p:ext>
            </p:extLst>
          </p:nvPr>
        </p:nvGraphicFramePr>
        <p:xfrm>
          <a:off x="179512" y="764704"/>
          <a:ext cx="432048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692696"/>
            <a:ext cx="3610688" cy="2975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707904" y="2420888"/>
          <a:ext cx="5247581" cy="2190750"/>
        </p:xfrm>
        <a:graphic>
          <a:graphicData uri="http://schemas.openxmlformats.org/drawingml/2006/table">
            <a:tbl>
              <a:tblPr/>
              <a:tblGrid>
                <a:gridCol w="1667625"/>
                <a:gridCol w="543791"/>
                <a:gridCol w="607233"/>
                <a:gridCol w="607233"/>
                <a:gridCol w="607233"/>
                <a:gridCol w="607233"/>
                <a:gridCol w="607233"/>
              </a:tblGrid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PERSONAS QUE MENCIONAN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Zona </a:t>
                      </a:r>
                      <a:r>
                        <a:rPr lang="es-CL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Nor</a:t>
                      </a:r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Poniente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Zona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Zona Sur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Zona Sur Poniente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Rural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SEGURIDAD CIUDADANA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CC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CONTAMINACIÓN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ESTRÉS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PODER POLÍTICO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PROBLEMAS SOCIALES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TRABAJO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3 Rectángulo"/>
          <p:cNvSpPr>
            <a:spLocks noChangeArrowheads="1"/>
          </p:cNvSpPr>
          <p:nvPr/>
        </p:nvSpPr>
        <p:spPr bwMode="auto">
          <a:xfrm>
            <a:off x="2312956" y="3308909"/>
            <a:ext cx="662463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s-ES_tradnl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ES_tradnl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OBJETIVOS DEL ESTUDIO</a:t>
            </a:r>
            <a:endParaRPr lang="es-ES_tradnl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4196" name="Picture 4" descr="http://www.iep.chiapas.gob.mx/img/objetiv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7198"/>
            <a:ext cx="2969774" cy="269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5 Grupo"/>
          <p:cNvGrpSpPr/>
          <p:nvPr/>
        </p:nvGrpSpPr>
        <p:grpSpPr>
          <a:xfrm>
            <a:off x="0" y="332656"/>
            <a:ext cx="9144000" cy="1750000"/>
            <a:chOff x="0" y="332656"/>
            <a:chExt cx="9144000" cy="1750000"/>
          </a:xfrm>
        </p:grpSpPr>
        <p:pic>
          <p:nvPicPr>
            <p:cNvPr id="7" name="6 Imagen" descr="Slider-Gore-IB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2656"/>
              <a:ext cx="9144000" cy="1750000"/>
            </a:xfrm>
            <a:prstGeom prst="rect">
              <a:avLst/>
            </a:prstGeom>
          </p:spPr>
        </p:pic>
        <p:pic>
          <p:nvPicPr>
            <p:cNvPr id="8" name="7 Imagen" descr="gor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404664"/>
              <a:ext cx="1104762" cy="100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5165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692696"/>
            <a:ext cx="3610688" cy="2975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0734" t="31600" r="20467" b="29760"/>
          <a:stretch>
            <a:fillRect/>
          </a:stretch>
        </p:blipFill>
        <p:spPr bwMode="auto">
          <a:xfrm>
            <a:off x="539552" y="1916832"/>
            <a:ext cx="8064896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10 Rectángulo"/>
          <p:cNvSpPr/>
          <p:nvPr/>
        </p:nvSpPr>
        <p:spPr>
          <a:xfrm>
            <a:off x="2195736" y="1036515"/>
            <a:ext cx="4752528" cy="6340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1600" kern="1700" dirty="0" smtClean="0">
                <a:solidFill>
                  <a:srgbClr val="660066"/>
                </a:solidFill>
                <a:cs typeface="Times New Roman" pitchFamily="18" charset="0"/>
              </a:rPr>
              <a:t>P3: Y ¿qué es lo que a usted menos le gusta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600" kern="1700" dirty="0" smtClean="0">
                <a:solidFill>
                  <a:srgbClr val="660066"/>
                </a:solidFill>
                <a:cs typeface="Times New Roman" pitchFamily="18" charset="0"/>
              </a:rPr>
              <a:t>de vivir en la Región Metropolitana?</a:t>
            </a:r>
            <a:endParaRPr lang="es-CL" sz="1600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692696"/>
            <a:ext cx="5616624" cy="45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1200"/>
              </a:lnSpc>
              <a:spcBef>
                <a:spcPct val="20000"/>
              </a:spcBef>
              <a:defRPr/>
            </a:pPr>
            <a:r>
              <a:rPr lang="es-ES" sz="1600" kern="1700" dirty="0" smtClean="0">
                <a:solidFill>
                  <a:srgbClr val="660066"/>
                </a:solidFill>
                <a:cs typeface="Times New Roman" pitchFamily="18" charset="0"/>
              </a:rPr>
              <a:t>P4: ¿Cuál es la imagen que se le viene a la mente</a:t>
            </a:r>
          </a:p>
          <a:p>
            <a:pPr algn="ctr" eaLnBrk="0" hangingPunct="0">
              <a:lnSpc>
                <a:spcPts val="1200"/>
              </a:lnSpc>
              <a:spcBef>
                <a:spcPct val="20000"/>
              </a:spcBef>
              <a:defRPr/>
            </a:pPr>
            <a:r>
              <a:rPr lang="es-ES" sz="1600" kern="1700" dirty="0" smtClean="0">
                <a:solidFill>
                  <a:srgbClr val="660066"/>
                </a:solidFill>
                <a:cs typeface="Times New Roman" pitchFamily="18" charset="0"/>
              </a:rPr>
              <a:t> cuando le menciono "Región Metropolitana?</a:t>
            </a:r>
            <a:endParaRPr lang="es-CL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4210449168"/>
              </p:ext>
            </p:extLst>
          </p:nvPr>
        </p:nvGraphicFramePr>
        <p:xfrm>
          <a:off x="179512" y="1196752"/>
          <a:ext cx="46085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3779911" y="2204865"/>
          <a:ext cx="5112566" cy="2524517"/>
        </p:xfrm>
        <a:graphic>
          <a:graphicData uri="http://schemas.openxmlformats.org/drawingml/2006/table">
            <a:tbl>
              <a:tblPr/>
              <a:tblGrid>
                <a:gridCol w="1573099"/>
                <a:gridCol w="496272"/>
                <a:gridCol w="608639"/>
                <a:gridCol w="608639"/>
                <a:gridCol w="608639"/>
                <a:gridCol w="608639"/>
                <a:gridCol w="608639"/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 </a:t>
                      </a:r>
                      <a:r>
                        <a:rPr lang="es-CL" sz="1000" b="1" i="0" u="none" strike="noStrike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Nor</a:t>
                      </a:r>
                      <a:r>
                        <a:rPr lang="es-CL" sz="10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-Poniente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</a:t>
                      </a:r>
                    </a:p>
                    <a:p>
                      <a:pPr algn="ctr" fontAlgn="b"/>
                      <a:r>
                        <a:rPr lang="es-CL" sz="10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CL" sz="10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</a:t>
                      </a:r>
                      <a:r>
                        <a:rPr lang="es-CL" sz="10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Sur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</a:t>
                      </a:r>
                      <a:r>
                        <a:rPr lang="es-CL" sz="10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Sur Poniente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4251"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367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LUGARES E INFRAESTRUCTURA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367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PROGRESO / DESARROLLO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367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367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ESTRÉS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367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CONTAMINACIÓN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367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OTROS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76256" y="692697"/>
            <a:ext cx="22520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  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195736" y="1036515"/>
            <a:ext cx="4752528" cy="6340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P4: ¿Cuál es la imagen que se le viene a la mente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 cuando le menciono "Región Metropolitana?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0734" t="25720" r="20467" b="24721"/>
          <a:stretch>
            <a:fillRect/>
          </a:stretch>
        </p:blipFill>
        <p:spPr bwMode="auto">
          <a:xfrm>
            <a:off x="539552" y="2132856"/>
            <a:ext cx="8064896" cy="4248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876256" y="692697"/>
            <a:ext cx="22520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  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07904" y="1772816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1400" b="1" kern="1700" dirty="0" smtClean="0">
                <a:solidFill>
                  <a:srgbClr val="660066"/>
                </a:solidFill>
                <a:cs typeface="Times New Roman" pitchFamily="18" charset="0"/>
              </a:rPr>
              <a:t>P5: De acuerdo a su opinión, ¿cuáles son los 3 temas más  urgentes que debe resolver la Región Metropolitana?</a:t>
            </a:r>
            <a:endParaRPr lang="es-CL" sz="16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4210449168"/>
              </p:ext>
            </p:extLst>
          </p:nvPr>
        </p:nvGraphicFramePr>
        <p:xfrm>
          <a:off x="35496" y="836712"/>
          <a:ext cx="514806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275857" y="2636912"/>
          <a:ext cx="5544615" cy="2976646"/>
        </p:xfrm>
        <a:graphic>
          <a:graphicData uri="http://schemas.openxmlformats.org/drawingml/2006/table">
            <a:tbl>
              <a:tblPr/>
              <a:tblGrid>
                <a:gridCol w="2232247"/>
                <a:gridCol w="504056"/>
                <a:gridCol w="504056"/>
                <a:gridCol w="576064"/>
                <a:gridCol w="576064"/>
                <a:gridCol w="544166"/>
                <a:gridCol w="607962"/>
              </a:tblGrid>
              <a:tr h="4192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PERSONAS QUE MENCIONAN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</a:t>
                      </a:r>
                      <a:r>
                        <a:rPr lang="es-CL" sz="105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Nor Poniente</a:t>
                      </a:r>
                      <a:endParaRPr lang="es-CL" sz="105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</a:t>
                      </a:r>
                    </a:p>
                    <a:p>
                      <a:pPr algn="ctr" fontAlgn="b"/>
                      <a:r>
                        <a:rPr lang="es-CL" sz="105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</a:t>
                      </a:r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Sur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</a:t>
                      </a:r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Sur Poniente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4396"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3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SEGURIDAD CIUDADANA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CC"/>
                          </a:solidFill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3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 CALIDAD TRANSPORTE PÚBLICO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3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43%</a:t>
                      </a:r>
                      <a:endParaRPr lang="es-CL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3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 MEDIO AMBIENTE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3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MEJORAR LA EDUCACIÓN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3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 PROBLEMAS SOCIALES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3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MEJORAS LABORALES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16%</a:t>
                      </a:r>
                      <a:endParaRPr lang="es-CL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3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MEJORAS EN LA VÍA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11%</a:t>
                      </a:r>
                      <a:endParaRPr lang="es-CL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3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CAMBIOS EN LA POLÍTICA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3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MEJORAS EN LA VIVIENDA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3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PROBLEMAS DE CALLE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76256" y="692697"/>
            <a:ext cx="22520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  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799692" y="1036515"/>
            <a:ext cx="5544616" cy="6340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P5: De acuerdo a su opinión, ¿cuáles son los 3 temas más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 urgentes que debe resolver la Región Metropolitana?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9187" t="31463" r="20325" b="29773"/>
          <a:stretch>
            <a:fillRect/>
          </a:stretch>
        </p:blipFill>
        <p:spPr bwMode="auto">
          <a:xfrm>
            <a:off x="379949" y="2132856"/>
            <a:ext cx="8296507" cy="4037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876256" y="692697"/>
            <a:ext cx="22520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  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27984" y="1346285"/>
            <a:ext cx="3744416" cy="6771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kern="1700" dirty="0" smtClean="0">
                <a:solidFill>
                  <a:srgbClr val="660066"/>
                </a:solidFill>
                <a:cs typeface="Times New Roman" pitchFamily="18" charset="0"/>
              </a:rPr>
              <a:t>P6: ¿Ud. qué medidas tomaría para resolver esos temas?</a:t>
            </a:r>
            <a:endParaRPr lang="es-CL" sz="2000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4210449168"/>
              </p:ext>
            </p:extLst>
          </p:nvPr>
        </p:nvGraphicFramePr>
        <p:xfrm>
          <a:off x="107504" y="764704"/>
          <a:ext cx="50405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779913" y="2132856"/>
          <a:ext cx="5256582" cy="3496353"/>
        </p:xfrm>
        <a:graphic>
          <a:graphicData uri="http://schemas.openxmlformats.org/drawingml/2006/table">
            <a:tbl>
              <a:tblPr/>
              <a:tblGrid>
                <a:gridCol w="1676012"/>
                <a:gridCol w="609458"/>
                <a:gridCol w="706740"/>
                <a:gridCol w="566093"/>
                <a:gridCol w="566093"/>
                <a:gridCol w="566093"/>
                <a:gridCol w="566093"/>
              </a:tblGrid>
              <a:tr h="3081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PERSONAS QUE MENCIONAN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Nor Poniente</a:t>
                      </a:r>
                      <a:endParaRPr lang="es-CL" sz="105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</a:t>
                      </a:r>
                    </a:p>
                    <a:p>
                      <a:pPr algn="ctr" fontAlgn="b"/>
                      <a:r>
                        <a:rPr lang="es-CL" sz="105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</a:t>
                      </a:r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Sur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Zona </a:t>
                      </a:r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Sur Poniente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CAMBIOS POLÍTICOS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9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MEDIDAS</a:t>
                      </a:r>
                      <a:r>
                        <a:rPr lang="es-CL" sz="9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SEGURIDAD CIUDADANA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MEJORAS EN EL TRANSPORTE PÚBLICO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TRABAJO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MEJORA EN LA EDUCACIÓN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MEDIDAS MEDIO AMBIENTALES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 SALUD PARA TODOS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RELACIONES SOCIALES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MEJORAS EN LA VÍA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MOVIMIENTOS CIUDADANOS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76256" y="692697"/>
            <a:ext cx="22520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  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799692" y="980728"/>
            <a:ext cx="55446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P6: ¿Ud. qué medidas tomaría para resolver esos temas?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0734" t="19840" r="20467" b="20000"/>
          <a:stretch>
            <a:fillRect/>
          </a:stretch>
        </p:blipFill>
        <p:spPr bwMode="auto">
          <a:xfrm>
            <a:off x="539552" y="1512168"/>
            <a:ext cx="8064896" cy="5157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76256" y="692697"/>
            <a:ext cx="22520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  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44008" y="1700808"/>
            <a:ext cx="4176464" cy="904863"/>
          </a:xfrm>
          <a:prstGeom prst="rect">
            <a:avLst/>
          </a:prstGeom>
        </p:spPr>
        <p:txBody>
          <a:bodyPr wrap="square" numCol="1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i="1" kern="1700" dirty="0" smtClean="0">
                <a:solidFill>
                  <a:srgbClr val="660066"/>
                </a:solidFill>
                <a:cs typeface="Times New Roman" pitchFamily="18" charset="0"/>
              </a:rPr>
              <a:t>¿Cuáles son los 3 temas más urgentes que debe resolver la Región Metropolitana?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i="1" kern="1700" dirty="0" smtClean="0">
                <a:solidFill>
                  <a:srgbClr val="660066"/>
                </a:solidFill>
                <a:cs typeface="Times New Roman" pitchFamily="18" charset="0"/>
              </a:rPr>
              <a:t>Filtrada por la dimensión Poder Político de la pregunta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i="1" kern="1700" dirty="0" smtClean="0">
                <a:solidFill>
                  <a:srgbClr val="660066"/>
                </a:solidFill>
                <a:cs typeface="Times New Roman" pitchFamily="18" charset="0"/>
              </a:rPr>
              <a:t> ¿Ud. qué medidas tomaría para resolver esos temas? </a:t>
            </a:r>
            <a:endParaRPr lang="es-CL" sz="1200" b="1" i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4210449168"/>
              </p:ext>
            </p:extLst>
          </p:nvPr>
        </p:nvGraphicFramePr>
        <p:xfrm>
          <a:off x="179512" y="764704"/>
          <a:ext cx="496855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17573" y="692696"/>
            <a:ext cx="3610688" cy="4385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No  se grafica toda respuesta menor al 2%</a:t>
            </a:r>
            <a:endParaRPr lang="es-MX" sz="1000" i="1" dirty="0" smtClean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múltiple espontánea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 720 Casos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283968" y="2924944"/>
          <a:ext cx="4536505" cy="3168354"/>
        </p:xfrm>
        <a:graphic>
          <a:graphicData uri="http://schemas.openxmlformats.org/drawingml/2006/table">
            <a:tbl>
              <a:tblPr/>
              <a:tblGrid>
                <a:gridCol w="2641359"/>
                <a:gridCol w="947573"/>
                <a:gridCol w="947573"/>
              </a:tblGrid>
              <a:tr h="481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PERSONAS QUE MENCIONAN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Poder Político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SEGURIDAD CIUDADANA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 CALIDAD TRANSPORTE PÚBLICO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 MEDIO AMBIENTE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MEJORAR LA EDUCACIÓN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 PROBLEMAS SOCIALES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MEJORAS LABORALES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MEJORAS EN LA VÍA PÚBLICA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CAMBIOS EN LA POLÍTICA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MEJORAS EN LA VIVIENDA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23912">
                <a:tc>
                  <a:txBody>
                    <a:bodyPr/>
                    <a:lstStyle/>
                    <a:p>
                      <a:pPr marL="87313" indent="0" algn="l" rtl="0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PROBLEMAS DE CALLE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0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EAFC0945-0374-4554-946C-B1127FA7E395}" type="slidenum">
              <a:rPr lang="es-ES" sz="1400"/>
              <a:pPr algn="ctr"/>
              <a:t>28</a:t>
            </a:fld>
            <a:endParaRPr lang="es-ES" sz="14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980728"/>
            <a:ext cx="8424936" cy="469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Espontáneamente la mayoría de las asociaciones hacia la Región Metropolitana son negativas y no aparece ningún comentario positivo.</a:t>
            </a:r>
          </a:p>
          <a:p>
            <a:pPr marL="342900" indent="-342900" algn="just">
              <a:spcBef>
                <a:spcPct val="700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Los principales conceptos asociados a Región Metropolitana están relacionados con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la Contaminación, el Transporte y la delincuencia</a:t>
            </a:r>
            <a:r>
              <a:rPr lang="es-MX" dirty="0" smtClean="0">
                <a:solidFill>
                  <a:srgbClr val="2C2C2C"/>
                </a:solidFill>
                <a:latin typeface="Calibri" pitchFamily="34" charset="0"/>
              </a:rPr>
              <a:t>.</a:t>
            </a:r>
            <a:endParaRPr lang="es-MX" sz="1600" dirty="0" smtClean="0">
              <a:solidFill>
                <a:srgbClr val="2C2C2C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700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Lo 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más valorado de vivir en RM es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la accesibilidad, la cercanía de todo y las oportunidades laborales</a:t>
            </a:r>
            <a:r>
              <a:rPr lang="es-MX" dirty="0" smtClean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, dada la actual centralización de recursos y servicios.</a:t>
            </a:r>
          </a:p>
          <a:p>
            <a:pPr marL="342900" indent="-342900" algn="just">
              <a:spcBef>
                <a:spcPct val="700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Lo que menos les gusta a las personas residentes en RM es la delincuencia, la falta de locomoción o mal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sistema de transporte 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y sobre todo,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la inseguridad y la delincuencia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.</a:t>
            </a:r>
          </a:p>
          <a:p>
            <a:pPr marL="342900" indent="-342900" algn="just">
              <a:spcBef>
                <a:spcPct val="700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Los principales temas que se deben resolver, según la prioridad de los entrevistados es la seguridad ciudadana, la calidad del transporte y la salud.</a:t>
            </a:r>
          </a:p>
          <a:p>
            <a:pPr marL="342900" indent="-342900" algn="just">
              <a:spcBef>
                <a:spcPct val="700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Sobre las medidas que tomarían los entrevistados para resolver estos problemas, un 48% lo relaciona con el poder político o con que los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poderes del estado se hagan cargo 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de la solución de los problemas que los aquejan, generando grandes expectativas sobre sus autoridades.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Síntesis Asociación Espontánea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17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4715635" y="3123507"/>
            <a:ext cx="4104837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MX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AUTORIDADES E INSTITUCIONES</a:t>
            </a:r>
            <a:endParaRPr lang="es-MX" sz="20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42492" y="2913263"/>
            <a:ext cx="2994025" cy="4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MÓDULO </a:t>
            </a: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IV.2</a:t>
            </a:r>
            <a:endParaRPr lang="es-MX" sz="2400" b="1" dirty="0">
              <a:solidFill>
                <a:srgbClr val="4C1163"/>
              </a:solidFill>
              <a:latin typeface="Georgia" pitchFamily="18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0" y="4509120"/>
            <a:ext cx="9144000" cy="1750000"/>
            <a:chOff x="0" y="332656"/>
            <a:chExt cx="9144000" cy="1750000"/>
          </a:xfrm>
        </p:grpSpPr>
        <p:pic>
          <p:nvPicPr>
            <p:cNvPr id="8" name="7 Imagen" descr="Slider-Gore-IB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2656"/>
              <a:ext cx="9144000" cy="1750000"/>
            </a:xfrm>
            <a:prstGeom prst="rect">
              <a:avLst/>
            </a:prstGeom>
          </p:spPr>
        </p:pic>
        <p:pic>
          <p:nvPicPr>
            <p:cNvPr id="9" name="8 Imagen" descr="gor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04664"/>
              <a:ext cx="1104762" cy="100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4508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EAFC0945-0374-4554-946C-B1127FA7E395}" type="slidenum">
              <a:rPr lang="es-ES" sz="1400"/>
              <a:pPr algn="ctr"/>
              <a:t>3</a:t>
            </a:fld>
            <a:endParaRPr lang="es-ES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OBJETIVOS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836712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84217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51520" y="1772816"/>
          <a:ext cx="35283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3333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30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33312" y="692696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AUTORIDADES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19672" y="692696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kern="1700" dirty="0" smtClean="0">
                <a:solidFill>
                  <a:srgbClr val="660066"/>
                </a:solidFill>
                <a:cs typeface="Times New Roman" pitchFamily="18" charset="0"/>
              </a:rPr>
              <a:t>P7: ¿Cuál diría usted que es la principal autoridad que está a cargo de la Región Metropolitana?</a:t>
            </a:r>
            <a:endParaRPr lang="es-CL" sz="1600" kern="1700" dirty="0" smtClean="0">
              <a:solidFill>
                <a:srgbClr val="660066"/>
              </a:solidFill>
              <a:cs typeface="Times New Roman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931849" y="1412776"/>
          <a:ext cx="4456575" cy="375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1315"/>
                <a:gridCol w="891315"/>
                <a:gridCol w="891315"/>
                <a:gridCol w="891315"/>
                <a:gridCol w="891315"/>
              </a:tblGrid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latin typeface="Calibri" pitchFamily="34" charset="0"/>
                        </a:rPr>
                        <a:t>Zona</a:t>
                      </a:r>
                    </a:p>
                    <a:p>
                      <a:pPr algn="ctr" fontAlgn="ctr"/>
                      <a:r>
                        <a:rPr lang="es-CL" sz="1050" b="1" u="none" strike="noStrike" dirty="0" smtClean="0">
                          <a:latin typeface="Calibri" pitchFamily="34" charset="0"/>
                        </a:rPr>
                        <a:t>Nor Poniente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latin typeface="Calibri" pitchFamily="34" charset="0"/>
                        </a:rPr>
                        <a:t>Zona</a:t>
                      </a:r>
                    </a:p>
                    <a:p>
                      <a:pPr algn="ctr" fontAlgn="ctr"/>
                      <a:r>
                        <a:rPr lang="es-CL" sz="1050" b="1" u="none" strike="noStrike" dirty="0" smtClean="0">
                          <a:latin typeface="Calibri" pitchFamily="34" charset="0"/>
                        </a:rPr>
                        <a:t> </a:t>
                      </a:r>
                      <a:r>
                        <a:rPr lang="es-CL" sz="1050" b="1" u="none" strike="noStrike" dirty="0">
                          <a:latin typeface="Calibri" pitchFamily="34" charset="0"/>
                        </a:rPr>
                        <a:t>Oriente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latin typeface="Calibri" pitchFamily="34" charset="0"/>
                        </a:rPr>
                        <a:t>Zona</a:t>
                      </a:r>
                      <a:br>
                        <a:rPr lang="es-CL" sz="1050" b="1" u="none" strike="noStrike" dirty="0">
                          <a:latin typeface="Calibri" pitchFamily="34" charset="0"/>
                        </a:rPr>
                      </a:br>
                      <a:r>
                        <a:rPr lang="es-CL" sz="1050" b="1" u="none" strike="noStrike" dirty="0">
                          <a:latin typeface="Calibri" pitchFamily="34" charset="0"/>
                        </a:rPr>
                        <a:t> Rural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latin typeface="Calibri" pitchFamily="34" charset="0"/>
                        </a:rPr>
                        <a:t>Zona </a:t>
                      </a:r>
                      <a:endParaRPr lang="es-CL" sz="1050" b="1" u="none" strike="noStrike" dirty="0" smtClean="0">
                        <a:latin typeface="Calibri" pitchFamily="34" charset="0"/>
                      </a:endParaRPr>
                    </a:p>
                    <a:p>
                      <a:pPr algn="ctr" fontAlgn="ctr"/>
                      <a:r>
                        <a:rPr lang="es-CL" sz="1050" b="1" u="none" strike="noStrike" dirty="0" smtClean="0">
                          <a:latin typeface="Calibri" pitchFamily="34" charset="0"/>
                        </a:rPr>
                        <a:t>Sur </a:t>
                      </a:r>
                      <a:r>
                        <a:rPr lang="es-CL" sz="1050" b="1" u="none" strike="noStrike" dirty="0">
                          <a:latin typeface="Calibri" pitchFamily="34" charset="0"/>
                        </a:rPr>
                        <a:t>Oriente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latin typeface="Calibri" pitchFamily="34" charset="0"/>
                        </a:rPr>
                        <a:t>Zona</a:t>
                      </a:r>
                    </a:p>
                    <a:p>
                      <a:pPr algn="ctr" fontAlgn="ctr"/>
                      <a:r>
                        <a:rPr lang="es-CL" sz="1050" b="1" u="none" strike="noStrike" dirty="0" smtClean="0">
                          <a:latin typeface="Calibri" pitchFamily="34" charset="0"/>
                        </a:rPr>
                        <a:t> </a:t>
                      </a:r>
                      <a:r>
                        <a:rPr lang="es-CL" sz="1050" b="1" u="none" strike="noStrike" dirty="0">
                          <a:latin typeface="Calibri" pitchFamily="34" charset="0"/>
                        </a:rPr>
                        <a:t>Sur Poniente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4091867" y="1897582"/>
            <a:ext cx="560062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15%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011969" y="1897582"/>
            <a:ext cx="560062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76%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876065" y="1916832"/>
            <a:ext cx="560062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30%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756163" y="1916832"/>
            <a:ext cx="560062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38%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676265" y="1916832"/>
            <a:ext cx="560062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36%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085490" y="2545654"/>
            <a:ext cx="56006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31%</a:t>
            </a:r>
            <a:endParaRPr lang="es-ES" sz="1200" b="1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5005592" y="2545654"/>
            <a:ext cx="56006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14%</a:t>
            </a:r>
            <a:endParaRPr lang="es-ES" sz="1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5869688" y="2564904"/>
            <a:ext cx="56006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36%</a:t>
            </a:r>
            <a:endParaRPr lang="es-ES" sz="12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6749786" y="2564904"/>
            <a:ext cx="56006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18%</a:t>
            </a:r>
            <a:endParaRPr lang="es-ES" sz="1200" b="1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7669888" y="2564904"/>
            <a:ext cx="56006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24%</a:t>
            </a:r>
            <a:endParaRPr lang="es-ES" sz="1200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4075865" y="3212976"/>
            <a:ext cx="560062" cy="360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25%</a:t>
            </a:r>
            <a:endParaRPr lang="es-ES" sz="1200" b="1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4995967" y="3212976"/>
            <a:ext cx="560062" cy="360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3%</a:t>
            </a:r>
            <a:endParaRPr lang="es-ES" sz="12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860063" y="3232226"/>
            <a:ext cx="560062" cy="360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16%</a:t>
            </a:r>
            <a:endParaRPr lang="es-ES" sz="1200" b="1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6740161" y="3232226"/>
            <a:ext cx="560062" cy="360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25%</a:t>
            </a:r>
            <a:endParaRPr lang="es-ES" sz="1200" b="1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7660263" y="3232226"/>
            <a:ext cx="560062" cy="360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12%</a:t>
            </a:r>
            <a:endParaRPr lang="es-ES" sz="12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4075865" y="3789040"/>
            <a:ext cx="560062" cy="3600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1%</a:t>
            </a:r>
            <a:endParaRPr lang="es-ES" sz="12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4995967" y="3789040"/>
            <a:ext cx="560062" cy="3600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4%</a:t>
            </a:r>
            <a:endParaRPr lang="es-ES" sz="1200" b="1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5860063" y="3808290"/>
            <a:ext cx="560062" cy="3600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8%</a:t>
            </a:r>
            <a:endParaRPr lang="es-ES" sz="1200" b="1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6740161" y="3808290"/>
            <a:ext cx="560062" cy="3600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3%</a:t>
            </a:r>
            <a:endParaRPr lang="es-ES" sz="12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7660263" y="3808290"/>
            <a:ext cx="560062" cy="3600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4%</a:t>
            </a:r>
            <a:endParaRPr lang="es-ES" sz="12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075865" y="4417862"/>
            <a:ext cx="560062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1%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995967" y="4417862"/>
            <a:ext cx="560062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--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5860063" y="4437112"/>
            <a:ext cx="560062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2%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6740161" y="4437112"/>
            <a:ext cx="560062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1%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7660263" y="4437112"/>
            <a:ext cx="560062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--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75865" y="5065934"/>
            <a:ext cx="560062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1%</a:t>
            </a:r>
            <a:endParaRPr lang="es-ES" sz="12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4995967" y="5065934"/>
            <a:ext cx="560062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1%</a:t>
            </a:r>
            <a:endParaRPr lang="es-ES" sz="12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5860063" y="5085184"/>
            <a:ext cx="560062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0%</a:t>
            </a:r>
            <a:endParaRPr lang="es-ES" sz="1200" b="1" dirty="0"/>
          </a:p>
        </p:txBody>
      </p:sp>
      <p:sp>
        <p:nvSpPr>
          <p:cNvPr id="42" name="41 Rectángulo redondeado"/>
          <p:cNvSpPr/>
          <p:nvPr/>
        </p:nvSpPr>
        <p:spPr>
          <a:xfrm>
            <a:off x="6740161" y="5085184"/>
            <a:ext cx="560062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1%</a:t>
            </a:r>
            <a:endParaRPr lang="es-ES" sz="1200" b="1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7660263" y="5085184"/>
            <a:ext cx="560062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3%</a:t>
            </a:r>
            <a:endParaRPr lang="es-ES" sz="1200" b="1" dirty="0"/>
          </a:p>
        </p:txBody>
      </p:sp>
      <p:sp>
        <p:nvSpPr>
          <p:cNvPr id="44" name="43 Rectángulo redondeado"/>
          <p:cNvSpPr/>
          <p:nvPr/>
        </p:nvSpPr>
        <p:spPr>
          <a:xfrm>
            <a:off x="4075865" y="5714006"/>
            <a:ext cx="56006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27%</a:t>
            </a:r>
            <a:endParaRPr lang="es-E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4995967" y="5714006"/>
            <a:ext cx="56006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1%</a:t>
            </a:r>
            <a:endParaRPr lang="es-E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5860063" y="5733256"/>
            <a:ext cx="56006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7%</a:t>
            </a:r>
            <a:endParaRPr lang="es-E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6740161" y="5733256"/>
            <a:ext cx="56006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14%</a:t>
            </a:r>
            <a:endParaRPr lang="es-E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7660263" y="5733256"/>
            <a:ext cx="56006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22%</a:t>
            </a:r>
            <a:endParaRPr lang="es-E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1" name="50 Tabla"/>
          <p:cNvGraphicFramePr>
            <a:graphicFrameLocks noGrp="1"/>
          </p:cNvGraphicFramePr>
          <p:nvPr/>
        </p:nvGraphicFramePr>
        <p:xfrm>
          <a:off x="3131840" y="6237312"/>
          <a:ext cx="5256586" cy="200025"/>
        </p:xfrm>
        <a:graphic>
          <a:graphicData uri="http://schemas.openxmlformats.org/drawingml/2006/table">
            <a:tbl>
              <a:tblPr/>
              <a:tblGrid>
                <a:gridCol w="711986"/>
                <a:gridCol w="908920"/>
                <a:gridCol w="908920"/>
                <a:gridCol w="908920"/>
                <a:gridCol w="908920"/>
                <a:gridCol w="908920"/>
              </a:tblGrid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Base</a:t>
                      </a:r>
                      <a:r>
                        <a:rPr lang="es-ES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ES" sz="9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" name="51 Elipse"/>
          <p:cNvSpPr/>
          <p:nvPr/>
        </p:nvSpPr>
        <p:spPr>
          <a:xfrm>
            <a:off x="4932040" y="1826162"/>
            <a:ext cx="720080" cy="504056"/>
          </a:xfrm>
          <a:prstGeom prst="ellipse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lipse"/>
          <p:cNvSpPr/>
          <p:nvPr/>
        </p:nvSpPr>
        <p:spPr>
          <a:xfrm>
            <a:off x="5796136" y="1826162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Elipse"/>
          <p:cNvSpPr/>
          <p:nvPr/>
        </p:nvSpPr>
        <p:spPr>
          <a:xfrm>
            <a:off x="3995936" y="1826162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Elipse"/>
          <p:cNvSpPr/>
          <p:nvPr/>
        </p:nvSpPr>
        <p:spPr>
          <a:xfrm>
            <a:off x="3995936" y="2477656"/>
            <a:ext cx="720080" cy="504056"/>
          </a:xfrm>
          <a:prstGeom prst="ellipse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Elipse"/>
          <p:cNvSpPr/>
          <p:nvPr/>
        </p:nvSpPr>
        <p:spPr>
          <a:xfrm>
            <a:off x="3995936" y="3140968"/>
            <a:ext cx="720080" cy="504056"/>
          </a:xfrm>
          <a:prstGeom prst="ellipse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Elipse"/>
          <p:cNvSpPr/>
          <p:nvPr/>
        </p:nvSpPr>
        <p:spPr>
          <a:xfrm>
            <a:off x="5796136" y="2477656"/>
            <a:ext cx="720080" cy="504056"/>
          </a:xfrm>
          <a:prstGeom prst="ellipse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Elipse"/>
          <p:cNvSpPr/>
          <p:nvPr/>
        </p:nvSpPr>
        <p:spPr>
          <a:xfrm>
            <a:off x="4916800" y="2477656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Elipse"/>
          <p:cNvSpPr/>
          <p:nvPr/>
        </p:nvSpPr>
        <p:spPr>
          <a:xfrm>
            <a:off x="6660232" y="2477656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Elipse"/>
          <p:cNvSpPr/>
          <p:nvPr/>
        </p:nvSpPr>
        <p:spPr>
          <a:xfrm>
            <a:off x="6660232" y="3140968"/>
            <a:ext cx="720080" cy="504056"/>
          </a:xfrm>
          <a:prstGeom prst="ellipse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Elipse"/>
          <p:cNvSpPr/>
          <p:nvPr/>
        </p:nvSpPr>
        <p:spPr>
          <a:xfrm>
            <a:off x="4916800" y="3136776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Elipse"/>
          <p:cNvSpPr/>
          <p:nvPr/>
        </p:nvSpPr>
        <p:spPr>
          <a:xfrm>
            <a:off x="7581096" y="3152016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Elipse"/>
          <p:cNvSpPr/>
          <p:nvPr/>
        </p:nvSpPr>
        <p:spPr>
          <a:xfrm>
            <a:off x="5780896" y="3747512"/>
            <a:ext cx="720080" cy="504056"/>
          </a:xfrm>
          <a:prstGeom prst="ellipse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Elipse"/>
          <p:cNvSpPr/>
          <p:nvPr/>
        </p:nvSpPr>
        <p:spPr>
          <a:xfrm>
            <a:off x="3995936" y="5661248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Elipse"/>
          <p:cNvSpPr/>
          <p:nvPr/>
        </p:nvSpPr>
        <p:spPr>
          <a:xfrm>
            <a:off x="7581096" y="5661248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Elipse"/>
          <p:cNvSpPr/>
          <p:nvPr/>
        </p:nvSpPr>
        <p:spPr>
          <a:xfrm>
            <a:off x="4916800" y="5661248"/>
            <a:ext cx="720080" cy="504056"/>
          </a:xfrm>
          <a:prstGeom prst="ellipse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Elipse"/>
          <p:cNvSpPr/>
          <p:nvPr/>
        </p:nvSpPr>
        <p:spPr>
          <a:xfrm>
            <a:off x="5796136" y="5661248"/>
            <a:ext cx="720080" cy="504056"/>
          </a:xfrm>
          <a:prstGeom prst="ellipse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CuadroTexto"/>
          <p:cNvSpPr txBox="1"/>
          <p:nvPr/>
        </p:nvSpPr>
        <p:spPr>
          <a:xfrm>
            <a:off x="3284844" y="1971587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rgbClr val="C00000"/>
                </a:solidFill>
              </a:rPr>
              <a:t>(34%)</a:t>
            </a:r>
            <a:endParaRPr lang="es-CL" sz="1100" dirty="0">
              <a:solidFill>
                <a:srgbClr val="C00000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3284844" y="2619659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rgbClr val="C00000"/>
                </a:solidFill>
              </a:rPr>
              <a:t>(25%)</a:t>
            </a:r>
            <a:endParaRPr lang="es-CL" sz="1100" dirty="0">
              <a:solidFill>
                <a:srgbClr val="C00000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3284844" y="3233225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rgbClr val="C00000"/>
                </a:solidFill>
              </a:rPr>
              <a:t>(29%)</a:t>
            </a:r>
            <a:endParaRPr lang="es-CL" sz="1100" dirty="0">
              <a:solidFill>
                <a:srgbClr val="C00000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3284844" y="447161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rgbClr val="C00000"/>
                </a:solidFill>
              </a:rPr>
              <a:t>(2%)</a:t>
            </a:r>
            <a:endParaRPr lang="es-CL" sz="1100" dirty="0">
              <a:solidFill>
                <a:srgbClr val="C00000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3284844" y="5136943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rgbClr val="C00000"/>
                </a:solidFill>
              </a:rPr>
              <a:t>(1%)</a:t>
            </a:r>
            <a:endParaRPr lang="es-CL" sz="1100" dirty="0">
              <a:solidFill>
                <a:srgbClr val="C00000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3284844" y="576776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rgbClr val="C00000"/>
                </a:solidFill>
              </a:rPr>
              <a:t>(9%)</a:t>
            </a:r>
            <a:endParaRPr lang="es-CL" sz="1100" dirty="0">
              <a:solidFill>
                <a:srgbClr val="C00000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3284844" y="386104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rgbClr val="C00000"/>
                </a:solidFill>
              </a:rPr>
              <a:t>(0%)</a:t>
            </a:r>
            <a:endParaRPr lang="es-CL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3333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31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33312" y="692696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AUTORIDADES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283"/>
            <a:ext cx="9144000" cy="577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r="32027" b="55135"/>
          <a:stretch>
            <a:fillRect/>
          </a:stretch>
        </p:blipFill>
        <p:spPr bwMode="auto">
          <a:xfrm>
            <a:off x="251520" y="1124744"/>
            <a:ext cx="1636960" cy="188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 rot="2045393">
            <a:off x="1099588" y="2362630"/>
            <a:ext cx="2294427" cy="1944216"/>
          </a:xfrm>
          <a:prstGeom prst="rightArrow">
            <a:avLst>
              <a:gd name="adj1" fmla="val 50000"/>
              <a:gd name="adj2" fmla="val 50595"/>
            </a:avLst>
          </a:prstGeom>
          <a:gradFill>
            <a:gsLst>
              <a:gs pos="0">
                <a:srgbClr val="92D050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Flecha derecha"/>
          <p:cNvSpPr/>
          <p:nvPr/>
        </p:nvSpPr>
        <p:spPr>
          <a:xfrm>
            <a:off x="539552" y="1268760"/>
            <a:ext cx="3960440" cy="1584176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533312" y="692696"/>
            <a:ext cx="3610688" cy="31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endParaRPr lang="es-MX" sz="1000" i="1" dirty="0" smtClean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32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9512" y="908720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P8: ¿Conoce las siguientes Instituciones?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683568" y="1340768"/>
          <a:ext cx="2455565" cy="174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4572000" y="1556792"/>
          <a:ext cx="432048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4716016" y="1052736"/>
            <a:ext cx="3855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P10: ¿Cómo evalúa estas Instituciones?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6732240" y="1916832"/>
            <a:ext cx="0" cy="151216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2771800" y="371703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P9: ¿Cuál diría Ud., que son las funciones de… ?</a:t>
            </a:r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/>
        </p:nvGraphicFramePr>
        <p:xfrm>
          <a:off x="1187624" y="4320480"/>
          <a:ext cx="5040560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29 CuadroTexto"/>
          <p:cNvSpPr txBox="1"/>
          <p:nvPr/>
        </p:nvSpPr>
        <p:spPr>
          <a:xfrm>
            <a:off x="179512" y="2996952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i="1" kern="1700" dirty="0" smtClean="0">
                <a:solidFill>
                  <a:srgbClr val="660066"/>
                </a:solidFill>
                <a:cs typeface="Times New Roman" pitchFamily="18" charset="0"/>
              </a:rPr>
              <a:t>Base: 720 Casos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5004048" y="594928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i="1" kern="1700" dirty="0" smtClean="0">
                <a:solidFill>
                  <a:srgbClr val="660066"/>
                </a:solidFill>
                <a:cs typeface="Times New Roman" pitchFamily="18" charset="0"/>
              </a:rPr>
              <a:t>Base: 329 Casos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148064" y="3501008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i="1" kern="1700" dirty="0" smtClean="0">
                <a:solidFill>
                  <a:srgbClr val="660066"/>
                </a:solidFill>
                <a:cs typeface="Times New Roman" pitchFamily="18" charset="0"/>
              </a:rPr>
              <a:t>Base: 316 Casos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308304" y="3501008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i="1" kern="1700" dirty="0" smtClean="0">
                <a:solidFill>
                  <a:srgbClr val="660066"/>
                </a:solidFill>
                <a:cs typeface="Times New Roman" pitchFamily="18" charset="0"/>
              </a:rPr>
              <a:t>Base: 176 Casos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INSTITUCIONES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83568" y="1412776"/>
            <a:ext cx="396262" cy="2308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s-CL" sz="900" b="1" dirty="0" smtClean="0"/>
              <a:t>%SI</a:t>
            </a:r>
            <a:endParaRPr lang="es-CL" sz="900" b="1" dirty="0"/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533312" y="692696"/>
            <a:ext cx="3610688" cy="31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endParaRPr lang="es-MX" sz="1000" i="1" dirty="0" smtClean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33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INSTITUCIONES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r="13288" b="76037"/>
          <a:stretch>
            <a:fillRect/>
          </a:stretch>
        </p:blipFill>
        <p:spPr bwMode="auto">
          <a:xfrm>
            <a:off x="251520" y="1268760"/>
            <a:ext cx="208823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533312" y="692696"/>
            <a:ext cx="3610688" cy="31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endParaRPr lang="es-MX" sz="1000" i="1" dirty="0" smtClean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34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INSTITUCIONES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1744663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EAFC0945-0374-4554-946C-B1127FA7E395}" type="slidenum">
              <a:rPr lang="es-ES" sz="1400"/>
              <a:pPr algn="ctr"/>
              <a:t>35</a:t>
            </a:fld>
            <a:endParaRPr lang="es-ES" sz="14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980728"/>
            <a:ext cx="8424936" cy="25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Existe un gran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desconocimiento acerca de la autoridad 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que está a cargo de la RM.</a:t>
            </a:r>
            <a:r>
              <a:rPr lang="es-MX" sz="16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Sólo en la zona Oriente un 76% de quienes responden mencionan al intendente, no obstante en las otras zonas de RM predomina el Alcalde de Santiago y el Presidente de la República por sobre el Intendente.</a:t>
            </a:r>
          </a:p>
          <a:p>
            <a:pPr marL="342900" indent="-342900" algn="just">
              <a:spcBef>
                <a:spcPct val="700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Al consultar sobre el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conocimiento de las Instituciones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, el Gobierno Regional sólo obtiene un 25% de conocimiento, mientras que la Intendencia llega al 45%.</a:t>
            </a:r>
          </a:p>
          <a:p>
            <a:pPr marL="342900" indent="-342900" algn="just">
              <a:spcBef>
                <a:spcPct val="700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Sin embargo, más grave es el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desconocimiento de sus funciones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, lo que también deriva en una evaluación insuficiente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.</a:t>
            </a:r>
            <a:endParaRPr lang="es-MX" sz="1600" dirty="0" smtClean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Síntesis </a:t>
            </a:r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Autoridades e </a:t>
            </a:r>
            <a:r>
              <a:rPr lang="es-CL" sz="2400" b="1" kern="1700" dirty="0" err="1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Instiuciones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17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4715635" y="3123507"/>
            <a:ext cx="4104837" cy="57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MX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CALIDAD DE VIDA</a:t>
            </a:r>
            <a:endParaRPr lang="es-MX" sz="20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42492" y="2913263"/>
            <a:ext cx="2994025" cy="4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MÓDULO </a:t>
            </a: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IV.3</a:t>
            </a:r>
            <a:endParaRPr lang="es-MX" sz="2400" b="1" dirty="0">
              <a:solidFill>
                <a:srgbClr val="4C1163"/>
              </a:solidFill>
              <a:latin typeface="Georgia" pitchFamily="18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0" y="4509120"/>
            <a:ext cx="9144000" cy="1750000"/>
            <a:chOff x="0" y="332656"/>
            <a:chExt cx="9144000" cy="1750000"/>
          </a:xfrm>
        </p:grpSpPr>
        <p:pic>
          <p:nvPicPr>
            <p:cNvPr id="8" name="7 Imagen" descr="Slider-Gore-IB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2656"/>
              <a:ext cx="9144000" cy="1750000"/>
            </a:xfrm>
            <a:prstGeom prst="rect">
              <a:avLst/>
            </a:prstGeom>
          </p:spPr>
        </p:pic>
        <p:pic>
          <p:nvPicPr>
            <p:cNvPr id="9" name="8 Imagen" descr="gor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04664"/>
              <a:ext cx="1104762" cy="100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4508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1215708" y="2276871"/>
          <a:ext cx="6928608" cy="285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8608"/>
              </a:tblGrid>
              <a:tr h="2553848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4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4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CALIDAD</a:t>
                      </a:r>
                      <a:r>
                        <a:rPr lang="es-CL" sz="14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DE VIDA</a:t>
                      </a:r>
                      <a:endParaRPr lang="es-CL" sz="14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1190268" y="1844824"/>
          <a:ext cx="6979488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37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CALIDAD DE VIDA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259632" y="98072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kern="1700" dirty="0" smtClean="0">
                <a:solidFill>
                  <a:srgbClr val="660066"/>
                </a:solidFill>
                <a:cs typeface="Times New Roman" pitchFamily="18" charset="0"/>
              </a:rPr>
              <a:t>P11: Ahora quisiéramos preguntarle sobre su percepción de la calidad de vida en el lugar donde usted vive…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69622" y="5352891"/>
            <a:ext cx="680475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r>
              <a:rPr lang="es-CL" sz="1200" kern="1700" dirty="0" smtClean="0">
                <a:solidFill>
                  <a:srgbClr val="0000FF"/>
                </a:solidFill>
                <a:cs typeface="Times New Roman" pitchFamily="18" charset="0"/>
              </a:rPr>
              <a:t>A medida que la extensión del lugar donde vive se va extendiendo (Barrio, Comuna, Ciudad, </a:t>
            </a:r>
            <a:r>
              <a:rPr lang="es-CL" sz="1200" kern="1700" dirty="0" err="1" smtClean="0">
                <a:solidFill>
                  <a:srgbClr val="0000FF"/>
                </a:solidFill>
                <a:cs typeface="Times New Roman" pitchFamily="18" charset="0"/>
              </a:rPr>
              <a:t>etc</a:t>
            </a:r>
            <a:r>
              <a:rPr lang="es-CL" sz="1200" kern="1700" dirty="0" smtClean="0">
                <a:solidFill>
                  <a:srgbClr val="0000FF"/>
                </a:solidFill>
                <a:cs typeface="Times New Roman" pitchFamily="18" charset="0"/>
              </a:rPr>
              <a:t>), la percepción de la calidad de vida disminuye, lo que seguramente puede ser sólo percepción y poca cantidad de información al respecto.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5810" y="4395927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44824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38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CALIDAD DE VIDA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84784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323528" y="76470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P11: Ahora quisiéramos preguntarle sobre su percepción de la calidad de vida en el lugar donde usted vive. 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406288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405810" y="1464146"/>
            <a:ext cx="1460656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…En el Barrio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05810" y="4025612"/>
            <a:ext cx="1688283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…En la Comuna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395926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44824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39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CALIDAD DE VIDA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84784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323528" y="76470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P11: Ahora quisiéramos preguntarle sobre su percepción de la calidad de vida en el lugar donde usted vive. 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406288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405810" y="1464146"/>
            <a:ext cx="1460656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…En el Barrio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05810" y="4025612"/>
            <a:ext cx="1688283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…En la Comuna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3 Rectángulo"/>
          <p:cNvSpPr>
            <a:spLocks noChangeArrowheads="1"/>
          </p:cNvSpPr>
          <p:nvPr/>
        </p:nvSpPr>
        <p:spPr bwMode="auto">
          <a:xfrm>
            <a:off x="2312956" y="3308909"/>
            <a:ext cx="662463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II. </a:t>
            </a:r>
            <a:r>
              <a:rPr lang="es-ES_tradnl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METODOLOGÍA CUANTITATIVA</a:t>
            </a:r>
            <a:endParaRPr lang="es-ES_tradnl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7746" name="Picture 2" descr="http://iaap.files.wordpress.com/2011/04/metodologia.jpg?w=370&amp;h=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254499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5 Grupo"/>
          <p:cNvGrpSpPr/>
          <p:nvPr/>
        </p:nvGrpSpPr>
        <p:grpSpPr>
          <a:xfrm>
            <a:off x="0" y="332656"/>
            <a:ext cx="9144000" cy="1750000"/>
            <a:chOff x="0" y="332656"/>
            <a:chExt cx="9144000" cy="1750000"/>
          </a:xfrm>
        </p:grpSpPr>
        <p:pic>
          <p:nvPicPr>
            <p:cNvPr id="7" name="6 Imagen" descr="Slider-Gore-IB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2656"/>
              <a:ext cx="9144000" cy="1750000"/>
            </a:xfrm>
            <a:prstGeom prst="rect">
              <a:avLst/>
            </a:prstGeom>
          </p:spPr>
        </p:pic>
        <p:pic>
          <p:nvPicPr>
            <p:cNvPr id="8" name="7 Imagen" descr="gor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404664"/>
              <a:ext cx="1104762" cy="100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5165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40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CALIDAD DE VIDA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4035"/>
            <a:ext cx="9144000" cy="577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1744663" cy="120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5810" y="4395927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44824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41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341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CALIDAD DE VIDA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84784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323528" y="76470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P11: Ahora quisiéramos preguntarle sobre su percepción de la calidad de vida en el lugar donde usted vive. 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406289"/>
          <a:ext cx="8486276" cy="183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405810" y="1453872"/>
            <a:ext cx="1561646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…En la Ciudad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05810" y="4025612"/>
            <a:ext cx="2419252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…En la R. Metropolitana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395926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44824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42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CALIDAD DE VIDA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84784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323528" y="76470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P11: Ahora quisiéramos preguntarle sobre su percepción de la calidad de vida en el lugar donde usted vive. 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406288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405810" y="1453872"/>
            <a:ext cx="1561646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…En la Ciudad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05810" y="4025612"/>
            <a:ext cx="2861681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…En la Región Metropolitana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43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CALIDAD DE VIDA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4035"/>
            <a:ext cx="9144000" cy="577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2492375" cy="121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4716016" y="3284984"/>
            <a:ext cx="4104837" cy="57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MX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INVERSIÓN PÚBLICA</a:t>
            </a:r>
            <a:endParaRPr lang="es-MX" sz="20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42492" y="2913263"/>
            <a:ext cx="2994025" cy="4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MÓDULO </a:t>
            </a: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IV.4 </a:t>
            </a:r>
            <a:endParaRPr lang="es-MX" sz="2400" b="1" dirty="0">
              <a:solidFill>
                <a:srgbClr val="4C1163"/>
              </a:solidFill>
              <a:latin typeface="Georgia" pitchFamily="18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0" y="4509120"/>
            <a:ext cx="9144000" cy="1750000"/>
            <a:chOff x="0" y="332656"/>
            <a:chExt cx="9144000" cy="1750000"/>
          </a:xfrm>
        </p:grpSpPr>
        <p:pic>
          <p:nvPicPr>
            <p:cNvPr id="8" name="7 Imagen" descr="Slider-Gore-IB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2656"/>
              <a:ext cx="9144000" cy="1750000"/>
            </a:xfrm>
            <a:prstGeom prst="rect">
              <a:avLst/>
            </a:prstGeom>
          </p:spPr>
        </p:pic>
        <p:pic>
          <p:nvPicPr>
            <p:cNvPr id="9" name="8 Imagen" descr="gor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04664"/>
              <a:ext cx="1104762" cy="100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4508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179509" y="1762453"/>
          <a:ext cx="8784982" cy="237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123"/>
                <a:gridCol w="1098121"/>
                <a:gridCol w="1098123"/>
                <a:gridCol w="1098123"/>
                <a:gridCol w="1098123"/>
                <a:gridCol w="1098123"/>
                <a:gridCol w="1098123"/>
                <a:gridCol w="1098123"/>
              </a:tblGrid>
              <a:tr h="2164617">
                <a:tc gridSpan="8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11646"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179512" y="1474421"/>
          <a:ext cx="8784976" cy="232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45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179512" y="4190176"/>
          <a:ext cx="8784977" cy="237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7"/>
                <a:gridCol w="1254995"/>
                <a:gridCol w="1254997"/>
                <a:gridCol w="1254997"/>
                <a:gridCol w="1254997"/>
                <a:gridCol w="1254997"/>
                <a:gridCol w="1254997"/>
              </a:tblGrid>
              <a:tr h="2164617">
                <a:tc gridSpan="7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11646"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179515" y="4190176"/>
          <a:ext cx="8784976" cy="203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INVERSIÓN PÚBLICA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P12: 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46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TURISMO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47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23528" y="1484784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>
                <a:solidFill>
                  <a:srgbClr val="660066"/>
                </a:solidFill>
                <a:cs typeface="Times New Roman" pitchFamily="18" charset="0"/>
              </a:rPr>
              <a:t>AGUA POTABLE Y ALCANTARILLADO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48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ÁREAS VERDES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49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PATRIMONIO CULTURAL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3333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5</a:t>
            </a:fld>
            <a:endParaRPr lang="es-E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5576" y="1124744"/>
            <a:ext cx="7704856" cy="451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s-MX" sz="2000" b="1" dirty="0" smtClean="0">
                <a:solidFill>
                  <a:srgbClr val="4C1163"/>
                </a:solidFill>
                <a:latin typeface="Calibri" pitchFamily="34" charset="0"/>
              </a:rPr>
              <a:t>Tipo de Estudio</a:t>
            </a:r>
          </a:p>
          <a:p>
            <a:pPr algn="just">
              <a:spcBef>
                <a:spcPts val="600"/>
              </a:spcBef>
            </a:pPr>
            <a:r>
              <a:rPr lang="es-MX" sz="1600" b="1" dirty="0" smtClean="0">
                <a:solidFill>
                  <a:srgbClr val="4C1163"/>
                </a:solidFill>
                <a:latin typeface="Calibri" pitchFamily="34" charset="0"/>
              </a:rPr>
              <a:t>Cuantitativo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 – Descriptivo. 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s-MX" sz="2000" b="1" dirty="0" smtClean="0">
                <a:solidFill>
                  <a:srgbClr val="4C1163"/>
                </a:solidFill>
                <a:latin typeface="Calibri" pitchFamily="34" charset="0"/>
              </a:rPr>
              <a:t>Técnica de Recolección de Datos</a:t>
            </a:r>
          </a:p>
          <a:p>
            <a:pPr algn="just">
              <a:spcBef>
                <a:spcPts val="600"/>
              </a:spcBef>
            </a:pPr>
            <a:r>
              <a:rPr lang="es-CL" sz="1600" dirty="0" smtClean="0">
                <a:solidFill>
                  <a:srgbClr val="2C2C2C"/>
                </a:solidFill>
                <a:latin typeface="Calibri" pitchFamily="34" charset="0"/>
              </a:rPr>
              <a:t>Encuestas cara a cara en Hogares del grupo objetivo. </a:t>
            </a:r>
          </a:p>
          <a:p>
            <a:pPr algn="just">
              <a:spcBef>
                <a:spcPts val="600"/>
              </a:spcBef>
            </a:pPr>
            <a:r>
              <a:rPr lang="es-CL" sz="1600" dirty="0" smtClean="0">
                <a:solidFill>
                  <a:srgbClr val="2C2C2C"/>
                </a:solidFill>
                <a:latin typeface="Calibri" pitchFamily="34" charset="0"/>
              </a:rPr>
              <a:t>Se utilizó un cuestionario semi-estructurado, con preguntas abiertas y cerradas y </a:t>
            </a:r>
            <a:r>
              <a:rPr lang="es-CL" sz="1600" dirty="0" smtClean="0">
                <a:latin typeface="Calibri" pitchFamily="34" charset="0"/>
              </a:rPr>
              <a:t>escalas de </a:t>
            </a:r>
            <a:r>
              <a:rPr lang="es-CL" sz="1600" dirty="0" smtClean="0">
                <a:solidFill>
                  <a:srgbClr val="2C2C2C"/>
                </a:solidFill>
                <a:latin typeface="Calibri" pitchFamily="34" charset="0"/>
              </a:rPr>
              <a:t>medición adhoc, cuya aplicación promedio fue de </a:t>
            </a:r>
            <a:r>
              <a:rPr lang="es-CL" sz="1600" b="1" dirty="0" smtClean="0">
                <a:solidFill>
                  <a:srgbClr val="4C1163"/>
                </a:solidFill>
                <a:latin typeface="Calibri" pitchFamily="34" charset="0"/>
              </a:rPr>
              <a:t>25 minutos </a:t>
            </a:r>
            <a:r>
              <a:rPr lang="es-CL" sz="1600" dirty="0" smtClean="0">
                <a:solidFill>
                  <a:srgbClr val="2C2C2C"/>
                </a:solidFill>
                <a:latin typeface="Calibri" pitchFamily="34" charset="0"/>
              </a:rPr>
              <a:t>de duración.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s-MX" sz="2000" b="1" dirty="0" smtClean="0">
                <a:solidFill>
                  <a:srgbClr val="4C1163"/>
                </a:solidFill>
                <a:latin typeface="Calibri" pitchFamily="34" charset="0"/>
              </a:rPr>
              <a:t>Grupo Objetivo</a:t>
            </a:r>
          </a:p>
          <a:p>
            <a:pPr marL="627063" lvl="1" indent="-169863" algn="just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s-CL" sz="1600" dirty="0" smtClean="0">
                <a:solidFill>
                  <a:srgbClr val="2C2C2C"/>
                </a:solidFill>
                <a:latin typeface="Calibri" pitchFamily="34" charset="0"/>
              </a:rPr>
              <a:t>Hombres y Mujeres</a:t>
            </a:r>
          </a:p>
          <a:p>
            <a:pPr marL="627063" lvl="1" indent="-169863" algn="just">
              <a:lnSpc>
                <a:spcPct val="120000"/>
              </a:lnSpc>
              <a:spcBef>
                <a:spcPts val="300"/>
              </a:spcBef>
              <a:buFontTx/>
              <a:buChar char="-"/>
            </a:pPr>
            <a:r>
              <a:rPr lang="es-CL" sz="1600" dirty="0" smtClean="0">
                <a:solidFill>
                  <a:srgbClr val="2C2C2C"/>
                </a:solidFill>
                <a:latin typeface="Calibri" pitchFamily="34" charset="0"/>
              </a:rPr>
              <a:t>Mayores de 18 años de edad</a:t>
            </a:r>
          </a:p>
          <a:p>
            <a:pPr marL="627063" lvl="1" indent="-169863" algn="just">
              <a:lnSpc>
                <a:spcPct val="120000"/>
              </a:lnSpc>
              <a:spcBef>
                <a:spcPts val="300"/>
              </a:spcBef>
              <a:buFontTx/>
              <a:buChar char="-"/>
            </a:pPr>
            <a:r>
              <a:rPr lang="es-CL" sz="1600" dirty="0" smtClean="0">
                <a:solidFill>
                  <a:srgbClr val="2C2C2C"/>
                </a:solidFill>
                <a:latin typeface="Calibri" pitchFamily="34" charset="0"/>
              </a:rPr>
              <a:t>Habitantes de la Región Metropolitana de Santiago</a:t>
            </a:r>
          </a:p>
          <a:p>
            <a:pPr marL="627063" lvl="1" indent="-169863" algn="just">
              <a:lnSpc>
                <a:spcPct val="120000"/>
              </a:lnSpc>
              <a:spcBef>
                <a:spcPts val="300"/>
              </a:spcBef>
              <a:buFontTx/>
              <a:buChar char="-"/>
            </a:pPr>
            <a:r>
              <a:rPr lang="es-CL" sz="1600" dirty="0" smtClean="0">
                <a:solidFill>
                  <a:srgbClr val="2C2C2C"/>
                </a:solidFill>
                <a:latin typeface="Calibri" pitchFamily="34" charset="0"/>
              </a:rPr>
              <a:t>Pertenecientes a todos los GSE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METODOLOGÍA CUANTITATIVA (1)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854272" y="1565962"/>
            <a:ext cx="1728000" cy="0"/>
          </a:xfrm>
          <a:prstGeom prst="line">
            <a:avLst/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854272" y="2513114"/>
            <a:ext cx="3528000" cy="0"/>
          </a:xfrm>
          <a:prstGeom prst="line">
            <a:avLst/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854272" y="4023631"/>
            <a:ext cx="1764000" cy="0"/>
          </a:xfrm>
          <a:prstGeom prst="line">
            <a:avLst/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103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50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INNOVACIÓN Y EMPRENDIMIENTO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51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CICLOVÍAS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52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COLECTORES DE AGUAS LLUVIAS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53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PAVIMENTACIÓN DE CALLES Y VEREDAS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54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RECICLAJE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55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VIVIENDA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56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BASURA EN LAS CALLES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57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CONTROL CANINO (DE PERROS VAGOS)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58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SEGURIDAD Y ORDEN PÚBLICO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59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TRANSPORTE PÚBLICO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 txBox="1">
            <a:spLocks noGrp="1"/>
          </p:cNvSpPr>
          <p:nvPr/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EAFC0945-0374-4554-946C-B1127FA7E395}" type="slidenum">
              <a:rPr lang="es-ES" sz="1400"/>
              <a:pPr algn="ctr"/>
              <a:t>6</a:t>
            </a:fld>
            <a:endParaRPr lang="es-ES" sz="14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5576" y="1123115"/>
            <a:ext cx="7416924" cy="25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MX" sz="2000" b="1" dirty="0">
                <a:solidFill>
                  <a:srgbClr val="4C1163"/>
                </a:solidFill>
                <a:latin typeface="Calibri" pitchFamily="34" charset="0"/>
              </a:rPr>
              <a:t>Marco </a:t>
            </a:r>
            <a:r>
              <a:rPr lang="es-MX" sz="2000" b="1" dirty="0" smtClean="0">
                <a:solidFill>
                  <a:srgbClr val="4C1163"/>
                </a:solidFill>
                <a:latin typeface="Calibri" pitchFamily="34" charset="0"/>
              </a:rPr>
              <a:t>Muestral</a:t>
            </a:r>
          </a:p>
          <a:p>
            <a:pPr algn="just">
              <a:spcBef>
                <a:spcPts val="600"/>
              </a:spcBef>
            </a:pPr>
            <a:r>
              <a:rPr lang="es-CL" sz="1600" dirty="0" smtClean="0">
                <a:solidFill>
                  <a:srgbClr val="2C2C2C"/>
                </a:solidFill>
                <a:latin typeface="Calibri" pitchFamily="34" charset="0"/>
              </a:rPr>
              <a:t>Habitantes de las 6 Provincias que forman parte de la RM de Santiago: </a:t>
            </a:r>
            <a:r>
              <a:rPr lang="es-CL" sz="1600" b="1" dirty="0" smtClean="0">
                <a:solidFill>
                  <a:srgbClr val="4C1163"/>
                </a:solidFill>
                <a:latin typeface="Calibri" pitchFamily="34" charset="0"/>
              </a:rPr>
              <a:t>32 Comunas en la Provincia de Santiago y cabeceras Provinciales para las otras 5 Provincias (37 Comunas en total).</a:t>
            </a:r>
          </a:p>
          <a:p>
            <a:pPr algn="just">
              <a:spcBef>
                <a:spcPts val="2400"/>
              </a:spcBef>
              <a:defRPr/>
            </a:pPr>
            <a:r>
              <a:rPr lang="es-MX" sz="2000" b="1" dirty="0" smtClean="0">
                <a:solidFill>
                  <a:srgbClr val="4C1163"/>
                </a:solidFill>
                <a:latin typeface="Calibri" pitchFamily="34" charset="0"/>
              </a:rPr>
              <a:t>Diseño Muestral</a:t>
            </a:r>
            <a:endParaRPr lang="es-MX" sz="800" b="1" dirty="0" smtClean="0">
              <a:solidFill>
                <a:srgbClr val="4C1163"/>
              </a:solidFill>
              <a:latin typeface="Calibri" pitchFamily="34" charset="0"/>
            </a:endParaRPr>
          </a:p>
          <a:p>
            <a:pPr marL="0" lvl="1" algn="just">
              <a:spcBef>
                <a:spcPts val="600"/>
              </a:spcBef>
              <a:defRPr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Se realizó un total de </a:t>
            </a:r>
            <a:r>
              <a:rPr lang="es-MX" sz="1600" b="1" dirty="0" smtClean="0">
                <a:solidFill>
                  <a:srgbClr val="4C1163"/>
                </a:solidFill>
                <a:latin typeface="Calibri" pitchFamily="34" charset="0"/>
              </a:rPr>
              <a:t>720 encuestas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, distribuidas de la siguiente forma según las variables de interés (Provincias):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819200" y="1552600"/>
            <a:ext cx="1908000" cy="0"/>
          </a:xfrm>
          <a:prstGeom prst="line">
            <a:avLst/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dirty="0">
              <a:solidFill>
                <a:srgbClr val="000000"/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115617" y="3754368"/>
          <a:ext cx="6912767" cy="2306589"/>
        </p:xfrm>
        <a:graphic>
          <a:graphicData uri="http://schemas.openxmlformats.org/drawingml/2006/table">
            <a:tbl>
              <a:tblPr/>
              <a:tblGrid>
                <a:gridCol w="1259383"/>
                <a:gridCol w="1591529"/>
                <a:gridCol w="1591529"/>
                <a:gridCol w="1235163"/>
                <a:gridCol w="1235163"/>
              </a:tblGrid>
              <a:tr h="358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PROVINCIAS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COMUNAS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HABITANTES 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ENCUESTAS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MÁRGEN</a:t>
                      </a:r>
                      <a:r>
                        <a:rPr lang="es-CL" sz="14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DE ERROR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SANTIAGO 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5.128.045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+/- 4,3 %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CORDILLERA 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Puente Alto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802.110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+/- 6,9 %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CHACABUCO 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Colina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122.620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MAIPO 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San Bernardo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323.760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MELIPILLA 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Melipilla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108.578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TALAGANTE 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Peñaflor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90.618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37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6.575.731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720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+/- 3,7 %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METODOLOGÍA CUANTITATIVA (2)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819200" y="2996952"/>
            <a:ext cx="1908000" cy="0"/>
          </a:xfrm>
          <a:prstGeom prst="line">
            <a:avLst/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60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CONTAMINACIÓN DEL AIRE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Pensando en las obras y en las inversiones que se hacen en la Región Metropolitana,</a:t>
            </a:r>
          </a:p>
          <a:p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nos gustaría saber que tan satisfecho está con la forma en cómo se invierten recursos en…?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61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INVERSIÓN PÚBLICA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4035"/>
            <a:ext cx="9144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r="22542"/>
          <a:stretch>
            <a:fillRect/>
          </a:stretch>
        </p:blipFill>
        <p:spPr bwMode="auto">
          <a:xfrm>
            <a:off x="467544" y="1340768"/>
            <a:ext cx="2236713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62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INVERSIÓN PÚBLICA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417" r="1417"/>
          <a:stretch>
            <a:fillRect/>
          </a:stretch>
        </p:blipFill>
        <p:spPr bwMode="auto">
          <a:xfrm>
            <a:off x="0" y="894035"/>
            <a:ext cx="9144000" cy="577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r="12568"/>
          <a:stretch>
            <a:fillRect/>
          </a:stretch>
        </p:blipFill>
        <p:spPr bwMode="auto">
          <a:xfrm>
            <a:off x="251520" y="1340768"/>
            <a:ext cx="2524745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63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INVERSIÓN PÚBLICA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4035"/>
            <a:ext cx="9144000" cy="577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r="12568"/>
          <a:stretch>
            <a:fillRect/>
          </a:stretch>
        </p:blipFill>
        <p:spPr bwMode="auto">
          <a:xfrm>
            <a:off x="179512" y="1196752"/>
            <a:ext cx="2524745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34 Tabla"/>
          <p:cNvGraphicFramePr>
            <a:graphicFrameLocks noGrp="1"/>
          </p:cNvGraphicFramePr>
          <p:nvPr/>
        </p:nvGraphicFramePr>
        <p:xfrm>
          <a:off x="35496" y="1885664"/>
          <a:ext cx="720080" cy="4032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/>
              </a:tblGrid>
              <a:tr h="472887">
                <a:tc>
                  <a:txBody>
                    <a:bodyPr/>
                    <a:lstStyle/>
                    <a:p>
                      <a:pPr algn="ctr"/>
                      <a:r>
                        <a:rPr lang="es-CL" sz="1000" b="1" dirty="0" smtClean="0"/>
                        <a:t>% 2013</a:t>
                      </a:r>
                      <a:endParaRPr lang="es-CL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(20%)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(10%)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(10%)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(12%)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(11%)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(4%)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(8%)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(7%)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(4%)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(3%)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(3%)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(5%)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(1%)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s-CL" sz="900" b="1" dirty="0" smtClean="0">
                          <a:latin typeface="Arial" pitchFamily="34" charset="0"/>
                          <a:cs typeface="Arial" pitchFamily="34" charset="0"/>
                        </a:rPr>
                        <a:t>(2%)</a:t>
                      </a:r>
                      <a:endParaRPr lang="es-CL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17 Flecha derecha"/>
          <p:cNvSpPr/>
          <p:nvPr/>
        </p:nvSpPr>
        <p:spPr>
          <a:xfrm>
            <a:off x="774964" y="1926525"/>
            <a:ext cx="2916000" cy="1584000"/>
          </a:xfrm>
          <a:prstGeom prst="rightArrow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3995936" y="2365772"/>
            <a:ext cx="4747392" cy="792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995936" y="1898510"/>
          <a:ext cx="4752528" cy="419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</a:tblGrid>
              <a:tr h="407758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7030A0"/>
                          </a:solidFill>
                        </a:rPr>
                        <a:t>1° MENCIÓN</a:t>
                      </a:r>
                      <a:endParaRPr lang="es-CL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7030A0"/>
                          </a:solidFill>
                        </a:rPr>
                        <a:t>2° MENCIÓN</a:t>
                      </a:r>
                      <a:endParaRPr lang="es-CL" dirty="0"/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702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-36512" y="1072927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P13: ¿Cuál es el área que requiere mayor prioridad en la </a:t>
            </a:r>
          </a:p>
          <a:p>
            <a:pPr lvl="0" algn="ctr"/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Región Metropolitana? </a:t>
            </a:r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 </a:t>
            </a:r>
          </a:p>
          <a:p>
            <a:pPr lvl="0" algn="ctr"/>
            <a:r>
              <a:rPr lang="es-CL" sz="1600" b="1" kern="1700" dirty="0" smtClean="0">
                <a:solidFill>
                  <a:srgbClr val="660066"/>
                </a:solidFill>
                <a:cs typeface="Times New Roman" pitchFamily="18" charset="0"/>
              </a:rPr>
              <a:t>PRIMERA MENCION</a:t>
            </a:r>
            <a:endParaRPr lang="es-CL" sz="1600" b="1" kern="1700" dirty="0" smtClean="0">
              <a:solidFill>
                <a:srgbClr val="660066"/>
              </a:solidFill>
              <a:cs typeface="Times New Roman" pitchFamily="18" charset="0"/>
            </a:endParaRPr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755576" y="2330558"/>
          <a:ext cx="31683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18 Rectángulo"/>
          <p:cNvSpPr/>
          <p:nvPr/>
        </p:nvSpPr>
        <p:spPr>
          <a:xfrm>
            <a:off x="4716016" y="1052736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P14: ¿Nómbreme otras 2 áreas que considere prioritarias en la Región Metropolitana? </a:t>
            </a:r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6372200" y="2348880"/>
          <a:ext cx="23042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INVERSIÓN PÚBLICA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3995936" y="2348880"/>
          <a:ext cx="23042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52503" y="6121871"/>
            <a:ext cx="3610688" cy="169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Orden según Área que requiere mayor prioridad en RM.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15635" y="3123507"/>
            <a:ext cx="4104837" cy="57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MX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INMIGRANTES</a:t>
            </a:r>
            <a:endParaRPr lang="es-MX" sz="20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2492" y="2913263"/>
            <a:ext cx="2994025" cy="4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MÓDULO </a:t>
            </a: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IV.5</a:t>
            </a:r>
            <a:endParaRPr lang="es-MX" sz="2400" b="1" dirty="0">
              <a:solidFill>
                <a:srgbClr val="4C116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08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Flecha derecha"/>
          <p:cNvSpPr/>
          <p:nvPr/>
        </p:nvSpPr>
        <p:spPr>
          <a:xfrm>
            <a:off x="1575454" y="2999498"/>
            <a:ext cx="2664296" cy="3669315"/>
          </a:xfrm>
          <a:prstGeom prst="rightArrow">
            <a:avLst>
              <a:gd name="adj1" fmla="val 50000"/>
              <a:gd name="adj2" fmla="val 51646"/>
            </a:avLst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533312" y="692696"/>
            <a:ext cx="3610688" cy="169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</p:txBody>
      </p:sp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66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0" y="836712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P15: ¿En su barrio hay personas pertenecientes a otros países?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95536" y="1412776"/>
          <a:ext cx="2455565" cy="153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179512" y="3902858"/>
          <a:ext cx="3384376" cy="190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0" y="3326795"/>
            <a:ext cx="4139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P16: ¿Cómo evaluaría la relación con la población de inmigrantes que vive próxima a Ud.?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076056" y="949906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kern="1700" dirty="0" smtClean="0">
                <a:solidFill>
                  <a:srgbClr val="660066"/>
                </a:solidFill>
                <a:cs typeface="Times New Roman" pitchFamily="18" charset="0"/>
              </a:rPr>
              <a:t>P17: ¿ ¿Por qué razón evalúa usted con esta nota su relación con sus vecinos inmigrantes??</a:t>
            </a:r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/>
        </p:nvGraphicFramePr>
        <p:xfrm>
          <a:off x="4139952" y="1628800"/>
          <a:ext cx="48965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29 CuadroTexto"/>
          <p:cNvSpPr txBox="1"/>
          <p:nvPr/>
        </p:nvSpPr>
        <p:spPr>
          <a:xfrm>
            <a:off x="2195736" y="270892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i="1" kern="1700" dirty="0" smtClean="0">
                <a:solidFill>
                  <a:srgbClr val="660066"/>
                </a:solidFill>
                <a:cs typeface="Times New Roman" pitchFamily="18" charset="0"/>
              </a:rPr>
              <a:t>Base: 720 Casos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7020272" y="6021288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i="1" kern="1700" dirty="0" smtClean="0">
                <a:solidFill>
                  <a:srgbClr val="660066"/>
                </a:solidFill>
                <a:cs typeface="Times New Roman" pitchFamily="18" charset="0"/>
              </a:rPr>
              <a:t>Base: 238 Casos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611560" y="5733256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i="1" kern="1700" dirty="0" smtClean="0">
                <a:solidFill>
                  <a:srgbClr val="660066"/>
                </a:solidFill>
                <a:cs typeface="Times New Roman" pitchFamily="18" charset="0"/>
              </a:rPr>
              <a:t>Base: 238 Casos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INMIGRANTES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851920" y="1700898"/>
            <a:ext cx="1512168" cy="2160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/>
        </p:nvSpPr>
        <p:spPr>
          <a:xfrm>
            <a:off x="3851920" y="3799314"/>
            <a:ext cx="1512168" cy="2160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"/>
          <p:cNvSpPr/>
          <p:nvPr/>
        </p:nvSpPr>
        <p:spPr>
          <a:xfrm>
            <a:off x="3851920" y="4941168"/>
            <a:ext cx="1512168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CuadroTexto"/>
          <p:cNvSpPr txBox="1"/>
          <p:nvPr/>
        </p:nvSpPr>
        <p:spPr>
          <a:xfrm>
            <a:off x="827584" y="1397968"/>
            <a:ext cx="396262" cy="2308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s-CL" sz="900" b="1" dirty="0" smtClean="0"/>
              <a:t>%SI</a:t>
            </a:r>
            <a:endParaRPr lang="es-CL" sz="900" b="1" dirty="0"/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4715635" y="3123507"/>
            <a:ext cx="4104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s-MX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INICIATIVAS</a:t>
            </a:r>
            <a:endParaRPr lang="es-MX" sz="20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2492" y="2913263"/>
            <a:ext cx="2994025" cy="4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MÓDULO </a:t>
            </a:r>
            <a:r>
              <a:rPr lang="es-MX" sz="2400" b="1" dirty="0" smtClean="0">
                <a:solidFill>
                  <a:srgbClr val="4C1163"/>
                </a:solidFill>
                <a:latin typeface="Georgia" pitchFamily="18" charset="0"/>
              </a:rPr>
              <a:t>IV.6</a:t>
            </a:r>
            <a:endParaRPr lang="es-MX" sz="2400" b="1" dirty="0">
              <a:solidFill>
                <a:srgbClr val="4C1163"/>
              </a:solidFill>
              <a:latin typeface="Georgia" pitchFamily="18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0" y="4509120"/>
            <a:ext cx="9144000" cy="1750000"/>
            <a:chOff x="0" y="332656"/>
            <a:chExt cx="9144000" cy="1750000"/>
          </a:xfrm>
        </p:grpSpPr>
        <p:pic>
          <p:nvPicPr>
            <p:cNvPr id="9" name="8 Imagen" descr="Slider-Gore-IB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2656"/>
              <a:ext cx="9144000" cy="1750000"/>
            </a:xfrm>
            <a:prstGeom prst="rect">
              <a:avLst/>
            </a:prstGeom>
          </p:spPr>
        </p:pic>
        <p:pic>
          <p:nvPicPr>
            <p:cNvPr id="10" name="9 Imagen" descr="gor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404664"/>
              <a:ext cx="1104762" cy="100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4508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31 Tabla"/>
          <p:cNvGraphicFramePr>
            <a:graphicFrameLocks noGrp="1"/>
          </p:cNvGraphicFramePr>
          <p:nvPr/>
        </p:nvGraphicFramePr>
        <p:xfrm>
          <a:off x="5476574" y="1296212"/>
          <a:ext cx="1728192" cy="268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</a:tblGrid>
              <a:tr h="322851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Calibri" pitchFamily="34" charset="0"/>
                        </a:rPr>
                        <a:t>Reciclaje</a:t>
                      </a:r>
                      <a:endParaRPr lang="es-CL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48143">
                <a:tc grid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96073"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Si conoce este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Evaluación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720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311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30 Tabla"/>
          <p:cNvGraphicFramePr>
            <a:graphicFrameLocks noGrp="1"/>
          </p:cNvGraphicFramePr>
          <p:nvPr/>
        </p:nvGraphicFramePr>
        <p:xfrm>
          <a:off x="3686884" y="1296212"/>
          <a:ext cx="1728192" cy="268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</a:tblGrid>
              <a:tr h="322851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Calibri" pitchFamily="34" charset="0"/>
                        </a:rPr>
                        <a:t>Bicicletas Públicas</a:t>
                      </a:r>
                      <a:endParaRPr lang="es-CL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48143">
                <a:tc grid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96073"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Si conoce este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Evaluación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720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340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1897194" y="1296212"/>
          <a:ext cx="1728192" cy="268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</a:tblGrid>
              <a:tr h="322851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Calibri" pitchFamily="34" charset="0"/>
                        </a:rPr>
                        <a:t>Ciclovías</a:t>
                      </a:r>
                      <a:endParaRPr lang="es-CL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48143">
                <a:tc grid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96073"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Si conoce este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Evaluación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720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443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107504" y="1296212"/>
          <a:ext cx="1728192" cy="268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</a:tblGrid>
              <a:tr h="322851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Calibri" pitchFamily="34" charset="0"/>
                        </a:rPr>
                        <a:t>Parques y áreas verdes</a:t>
                      </a:r>
                      <a:endParaRPr lang="es-CL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48143">
                <a:tc grid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96073"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Si conoce este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Evaluación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720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448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9512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P18: A continuación le leeré una serie de iniciativas que la autoridad regional está llevando a cabo para mejorar</a:t>
            </a:r>
          </a:p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 la calidad de vida en la región y le pediré que me indique si usted conoce los siguientes proyectos y cómo los evalúa …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CONOCIMIENTO Y EVALUACIÓN PROYECTOS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7" name="16 Gráfico"/>
          <p:cNvGraphicFramePr/>
          <p:nvPr/>
        </p:nvGraphicFramePr>
        <p:xfrm>
          <a:off x="-252536" y="1316850"/>
          <a:ext cx="1619672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18 Gráfico"/>
          <p:cNvGraphicFramePr/>
          <p:nvPr/>
        </p:nvGraphicFramePr>
        <p:xfrm>
          <a:off x="539552" y="1512236"/>
          <a:ext cx="17281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21 Gráfico"/>
          <p:cNvGraphicFramePr/>
          <p:nvPr/>
        </p:nvGraphicFramePr>
        <p:xfrm>
          <a:off x="1547664" y="1368220"/>
          <a:ext cx="165618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22 Gráfico"/>
          <p:cNvGraphicFramePr/>
          <p:nvPr/>
        </p:nvGraphicFramePr>
        <p:xfrm>
          <a:off x="2339752" y="1368220"/>
          <a:ext cx="17281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24 Gráfico"/>
          <p:cNvGraphicFramePr/>
          <p:nvPr/>
        </p:nvGraphicFramePr>
        <p:xfrm>
          <a:off x="3275856" y="1368220"/>
          <a:ext cx="165618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25 Gráfico"/>
          <p:cNvGraphicFramePr/>
          <p:nvPr/>
        </p:nvGraphicFramePr>
        <p:xfrm>
          <a:off x="4067944" y="1296212"/>
          <a:ext cx="17281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27 Gráfico"/>
          <p:cNvGraphicFramePr/>
          <p:nvPr/>
        </p:nvGraphicFramePr>
        <p:xfrm>
          <a:off x="5076056" y="1368220"/>
          <a:ext cx="165618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9" name="28 Gráfico"/>
          <p:cNvGraphicFramePr/>
          <p:nvPr/>
        </p:nvGraphicFramePr>
        <p:xfrm>
          <a:off x="5868144" y="1296212"/>
          <a:ext cx="17281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3" name="32 Tabla"/>
          <p:cNvGraphicFramePr>
            <a:graphicFrameLocks noGrp="1"/>
          </p:cNvGraphicFramePr>
          <p:nvPr/>
        </p:nvGraphicFramePr>
        <p:xfrm>
          <a:off x="7257316" y="1296212"/>
          <a:ext cx="1728192" cy="268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</a:tblGrid>
              <a:tr h="322851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Calibri" pitchFamily="34" charset="0"/>
                        </a:rPr>
                        <a:t>Cerros  Parques</a:t>
                      </a:r>
                      <a:endParaRPr lang="es-CL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48143">
                <a:tc grid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96073"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Si conoce este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Evaluación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720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258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33 Gráfico"/>
          <p:cNvGraphicFramePr/>
          <p:nvPr/>
        </p:nvGraphicFramePr>
        <p:xfrm>
          <a:off x="6876256" y="1368220"/>
          <a:ext cx="165618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5" name="34 Gráfico"/>
          <p:cNvGraphicFramePr/>
          <p:nvPr/>
        </p:nvGraphicFramePr>
        <p:xfrm>
          <a:off x="7668344" y="1296212"/>
          <a:ext cx="17281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6" name="35 Tabla"/>
          <p:cNvGraphicFramePr>
            <a:graphicFrameLocks noGrp="1"/>
          </p:cNvGraphicFramePr>
          <p:nvPr/>
        </p:nvGraphicFramePr>
        <p:xfrm>
          <a:off x="107504" y="4056434"/>
          <a:ext cx="1728192" cy="268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</a:tblGrid>
              <a:tr h="322851">
                <a:tc gridSpan="2">
                  <a:txBody>
                    <a:bodyPr/>
                    <a:lstStyle/>
                    <a:p>
                      <a:pPr algn="ctr"/>
                      <a:r>
                        <a:rPr lang="es-CL" sz="1100" b="1" dirty="0" smtClean="0">
                          <a:latin typeface="Calibri" pitchFamily="34" charset="0"/>
                        </a:rPr>
                        <a:t>Repavimentación veredas</a:t>
                      </a:r>
                      <a:endParaRPr lang="es-CL" sz="1100" b="1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48143">
                <a:tc gridSpan="2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96073"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Si conoce este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Evaluación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720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253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36 Gráfico"/>
          <p:cNvGraphicFramePr/>
          <p:nvPr/>
        </p:nvGraphicFramePr>
        <p:xfrm>
          <a:off x="-252536" y="4077072"/>
          <a:ext cx="165618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8" name="37 Gráfico"/>
          <p:cNvGraphicFramePr/>
          <p:nvPr/>
        </p:nvGraphicFramePr>
        <p:xfrm>
          <a:off x="539552" y="4056434"/>
          <a:ext cx="17281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9" name="38 Tabla"/>
          <p:cNvGraphicFramePr>
            <a:graphicFrameLocks noGrp="1"/>
          </p:cNvGraphicFramePr>
          <p:nvPr/>
        </p:nvGraphicFramePr>
        <p:xfrm>
          <a:off x="1907704" y="4056434"/>
          <a:ext cx="1728192" cy="268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</a:tblGrid>
              <a:tr h="322851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Calibri" pitchFamily="34" charset="0"/>
                        </a:rPr>
                        <a:t>Programa </a:t>
                      </a:r>
                      <a:r>
                        <a:rPr lang="es-CL" sz="1200" b="1" baseline="0" dirty="0" smtClean="0">
                          <a:latin typeface="Calibri" pitchFamily="34" charset="0"/>
                        </a:rPr>
                        <a:t> Antibulling</a:t>
                      </a:r>
                      <a:endParaRPr lang="es-CL" sz="12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48143">
                <a:tc grid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96073"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Si conoce este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Evaluación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720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239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39 Gráfico"/>
          <p:cNvGraphicFramePr/>
          <p:nvPr/>
        </p:nvGraphicFramePr>
        <p:xfrm>
          <a:off x="1526644" y="4128442"/>
          <a:ext cx="165618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1" name="40 Gráfico"/>
          <p:cNvGraphicFramePr/>
          <p:nvPr/>
        </p:nvGraphicFramePr>
        <p:xfrm>
          <a:off x="2318732" y="4056434"/>
          <a:ext cx="17281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2" name="41 Tabla"/>
          <p:cNvGraphicFramePr>
            <a:graphicFrameLocks noGrp="1"/>
          </p:cNvGraphicFramePr>
          <p:nvPr/>
        </p:nvGraphicFramePr>
        <p:xfrm>
          <a:off x="3707904" y="4056434"/>
          <a:ext cx="1728192" cy="268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</a:tblGrid>
              <a:tr h="322851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Calibri" pitchFamily="34" charset="0"/>
                        </a:rPr>
                        <a:t>Control canino</a:t>
                      </a:r>
                      <a:endParaRPr lang="es-CL" sz="12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48143">
                <a:tc grid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96073"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Si conoce este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Evaluación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720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222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42 Gráfico"/>
          <p:cNvGraphicFramePr/>
          <p:nvPr/>
        </p:nvGraphicFramePr>
        <p:xfrm>
          <a:off x="3316334" y="4128442"/>
          <a:ext cx="165618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44" name="43 Gráfico"/>
          <p:cNvGraphicFramePr/>
          <p:nvPr/>
        </p:nvGraphicFramePr>
        <p:xfrm>
          <a:off x="4108422" y="4056434"/>
          <a:ext cx="17281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45" name="44 Tabla"/>
          <p:cNvGraphicFramePr>
            <a:graphicFrameLocks noGrp="1"/>
          </p:cNvGraphicFramePr>
          <p:nvPr/>
        </p:nvGraphicFramePr>
        <p:xfrm>
          <a:off x="5508104" y="4056435"/>
          <a:ext cx="1728192" cy="270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</a:tblGrid>
              <a:tr h="382278">
                <a:tc gridSpan="2">
                  <a:txBody>
                    <a:bodyPr/>
                    <a:lstStyle/>
                    <a:p>
                      <a:pPr algn="ctr"/>
                      <a:r>
                        <a:rPr lang="es-CL" sz="1000" b="1" dirty="0" err="1" smtClean="0">
                          <a:latin typeface="Calibri" pitchFamily="34" charset="0"/>
                        </a:rPr>
                        <a:t>Elim</a:t>
                      </a:r>
                      <a:r>
                        <a:rPr lang="es-CL" sz="1000" b="1" dirty="0" smtClean="0">
                          <a:latin typeface="Calibri" pitchFamily="34" charset="0"/>
                        </a:rPr>
                        <a:t>. Micro basurales</a:t>
                      </a:r>
                      <a:r>
                        <a:rPr lang="es-CL" sz="1000" b="1" baseline="0" dirty="0" smtClean="0">
                          <a:latin typeface="Calibri" pitchFamily="34" charset="0"/>
                        </a:rPr>
                        <a:t> y vertedero ilegales</a:t>
                      </a:r>
                      <a:endParaRPr lang="es-CL" sz="10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686546">
                <a:tc grid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52872"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Si conoce este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Evaluación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42600"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720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203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45 Gráfico"/>
          <p:cNvGraphicFramePr/>
          <p:nvPr/>
        </p:nvGraphicFramePr>
        <p:xfrm>
          <a:off x="5106024" y="4128442"/>
          <a:ext cx="165618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47" name="46 Gráfico"/>
          <p:cNvGraphicFramePr/>
          <p:nvPr/>
        </p:nvGraphicFramePr>
        <p:xfrm>
          <a:off x="5898112" y="4056434"/>
          <a:ext cx="17281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48" name="47 Tabla"/>
          <p:cNvGraphicFramePr>
            <a:graphicFrameLocks noGrp="1"/>
          </p:cNvGraphicFramePr>
          <p:nvPr/>
        </p:nvGraphicFramePr>
        <p:xfrm>
          <a:off x="7287284" y="4056434"/>
          <a:ext cx="1728192" cy="268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</a:tblGrid>
              <a:tr h="322851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latin typeface="Calibri" pitchFamily="34" charset="0"/>
                        </a:rPr>
                        <a:t>Agua potable rural</a:t>
                      </a:r>
                      <a:endParaRPr lang="es-CL" sz="12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48143">
                <a:tc grid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96073"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Si conoce este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b="0" dirty="0" smtClean="0">
                          <a:latin typeface="Calibri" pitchFamily="34" charset="0"/>
                        </a:rPr>
                        <a:t>Evaluación proyecto</a:t>
                      </a:r>
                      <a:endParaRPr lang="es-CL" sz="9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720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i="1" dirty="0" smtClean="0">
                          <a:latin typeface="Calibri" pitchFamily="34" charset="0"/>
                        </a:rPr>
                        <a:t>143</a:t>
                      </a:r>
                      <a:endParaRPr lang="es-CL" sz="1050" b="1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48 Gráfico"/>
          <p:cNvGraphicFramePr/>
          <p:nvPr/>
        </p:nvGraphicFramePr>
        <p:xfrm>
          <a:off x="6906224" y="4128442"/>
          <a:ext cx="165618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50" name="49 Gráfico"/>
          <p:cNvGraphicFramePr/>
          <p:nvPr/>
        </p:nvGraphicFramePr>
        <p:xfrm>
          <a:off x="7698312" y="4056434"/>
          <a:ext cx="17281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1803639"/>
          <a:ext cx="8414262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69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448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PARQUES Y ÁREAS VERDES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A continuación le leeré una serie de iniciativas que la autoridad regional está llevando a cabo para mejorar</a:t>
            </a:r>
          </a:p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 la calidad de vida en la región y le pediré que me indique si usted conoce los siguientes proyectos y cómo los evalúa …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95536" y="1412776"/>
            <a:ext cx="3096344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17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Un 62% conoce este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 txBox="1">
            <a:spLocks noGrp="1"/>
          </p:cNvSpPr>
          <p:nvPr/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EAFC0945-0374-4554-946C-B1127FA7E395}" type="slidenum">
              <a:rPr lang="es-ES" sz="1400"/>
              <a:pPr algn="ctr"/>
              <a:t>7</a:t>
            </a:fld>
            <a:endParaRPr lang="es-ES" sz="1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METODOLOGÍA CUANTITATIVA (3)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793666"/>
            <a:ext cx="9143998" cy="527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395536" y="1803639"/>
          <a:ext cx="8424930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586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70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433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CICLOVÍAS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A continuación le leeré una serie de iniciativas que la autoridad regional está llevando a cabo para mejorar</a:t>
            </a:r>
          </a:p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 la calidad de vida en la región y le pediré que me indique si usted conoce los siguientes proyectos y cómo los evalúa …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412776"/>
            <a:ext cx="3096344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17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Un 61% conoce este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395536" y="1803639"/>
          <a:ext cx="8424930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586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71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340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BICICLETAS PÚBLICAS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A continuación le leeré una serie de iniciativas que la autoridad regional está llevando a cabo para mejorar</a:t>
            </a:r>
          </a:p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 la calidad de vida en la región y le pediré que me indique si usted conoce los siguientes proyectos y cómo los evalúa …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412776"/>
            <a:ext cx="3096344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17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Un 49% conoce este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395536" y="1803639"/>
          <a:ext cx="8424930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586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72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311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PROYECTOS DE RECICLAJES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A continuación le leeré una serie de iniciativas que la autoridad regional está llevando a cabo para mejorar</a:t>
            </a:r>
          </a:p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 la calidad de vida en la región y le pediré que me indique si usted conoce los siguientes proyectos y cómo los evalúa …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412776"/>
            <a:ext cx="3096344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17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Un 44% conoce este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395536" y="1803639"/>
          <a:ext cx="8424930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586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73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258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CERROS PARQUES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A continuación le leeré una serie de iniciativas que la autoridad regional está llevando a cabo para mejorar</a:t>
            </a:r>
          </a:p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 la calidad de vida en la región y le pediré que me indique si usted conoce los siguientes proyectos y cómo los evalúa …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412776"/>
            <a:ext cx="3096344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17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Un 36% conoce este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395536" y="1803639"/>
          <a:ext cx="8424930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586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s-CL" sz="1000" b="0" i="1" u="none" strike="noStrik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51</a:t>
                      </a:r>
                      <a:endParaRPr lang="es-CL" sz="1000" b="0" i="1" u="none" strike="noStrik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74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253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REPAVIMENTACIÓN DE VEREDAS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A continuación le leeré una serie de iniciativas que la autoridad regional está llevando a cabo para mejorar</a:t>
            </a:r>
          </a:p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 la calidad de vida en la región y le pediré que me indique si usted conoce los siguientes proyectos y cómo los evalúa …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412776"/>
            <a:ext cx="3096344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17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Un 35% conoce este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395536" y="1803639"/>
          <a:ext cx="8424930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586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75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239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ANTI-BULLING Y DESERCIÓN ESCOLAR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A continuación le leeré una serie de iniciativas que la autoridad regional está llevando a cabo para mejorar</a:t>
            </a:r>
          </a:p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 la calidad de vida en la región y le pediré que me indique si usted conoce los siguientes proyectos y cómo los evalúa …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412776"/>
            <a:ext cx="3096344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17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Un 33% conoce este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395536" y="1803639"/>
          <a:ext cx="8424930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586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76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222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CONTROL CANINO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A continuación le leeré una serie de iniciativas que la autoridad regional está llevando a cabo para mejorar</a:t>
            </a:r>
          </a:p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 la calidad de vida en la región y le pediré que me indique si usted conoce los siguientes proyectos y cómo los evalúa …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412776"/>
            <a:ext cx="3096344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17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Un 31% conoce este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395536" y="1803639"/>
          <a:ext cx="8424930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586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77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203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200" b="1" kern="1700" dirty="0" smtClean="0">
                <a:solidFill>
                  <a:srgbClr val="660066"/>
                </a:solidFill>
                <a:cs typeface="Times New Roman" pitchFamily="18" charset="0"/>
              </a:rPr>
              <a:t>ELIMINACIÓN MICROBASURALES Y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200" b="1" kern="1700" dirty="0" smtClean="0">
                <a:solidFill>
                  <a:srgbClr val="660066"/>
                </a:solidFill>
                <a:cs typeface="Times New Roman" pitchFamily="18" charset="0"/>
              </a:rPr>
              <a:t> VERTEDEROS ILEGALES</a:t>
            </a:r>
            <a:endParaRPr lang="es-CL" sz="22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A continuación le leeré una serie de iniciativas que la autoridad regional está llevando a cabo para mejorar</a:t>
            </a:r>
          </a:p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 la calidad de vida en la región y le pediré que me indique si usted conoce los siguientes proyectos y cómo los evalúa …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412776"/>
            <a:ext cx="3096344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17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Un 28% conoce este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395536" y="1803639"/>
          <a:ext cx="8424930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586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  <a:gridCol w="93491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GENERO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3500430" y="65246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596B20E8-D0A4-4BEA-B411-C3A8681D4F15}" type="slidenum">
              <a:rPr lang="es-ES" sz="1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 eaLnBrk="1" hangingPunct="1"/>
              <a:t>78</a:t>
            </a:fld>
            <a:endParaRPr lang="es-ES" sz="1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143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1443599"/>
          <a:ext cx="8496944" cy="22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66428"/>
              </p:ext>
            </p:extLst>
          </p:nvPr>
        </p:nvGraphicFramePr>
        <p:xfrm>
          <a:off x="406204" y="4179903"/>
          <a:ext cx="8414268" cy="21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78"/>
                <a:gridCol w="1402378"/>
                <a:gridCol w="1402378"/>
                <a:gridCol w="1402378"/>
                <a:gridCol w="1402378"/>
                <a:gridCol w="1402378"/>
              </a:tblGrid>
              <a:tr h="1637954"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60">
                <a:tc>
                  <a:txBody>
                    <a:bodyPr/>
                    <a:lstStyle/>
                    <a:p>
                      <a:endParaRPr lang="es-CL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ZONA</a:t>
                      </a:r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200" b="1" kern="1200" dirty="0">
                        <a:solidFill>
                          <a:srgbClr val="7030A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4855338"/>
              </p:ext>
            </p:extLst>
          </p:nvPr>
        </p:nvGraphicFramePr>
        <p:xfrm>
          <a:off x="395536" y="4190265"/>
          <a:ext cx="8486276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kern="1700" dirty="0" smtClean="0">
                <a:solidFill>
                  <a:srgbClr val="660066"/>
                </a:solidFill>
                <a:cs typeface="Times New Roman" pitchFamily="18" charset="0"/>
              </a:rPr>
              <a:t>AGUA POTABLE RURAL</a:t>
            </a:r>
            <a:endParaRPr lang="es-CL" sz="2400" b="1" kern="1700" dirty="0">
              <a:solidFill>
                <a:srgbClr val="660066"/>
              </a:solidFill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A continuación le leeré una serie de iniciativas que la autoridad regional está llevando a cabo para mejorar</a:t>
            </a:r>
          </a:p>
          <a:p>
            <a:r>
              <a:rPr lang="es-CL" sz="1200" kern="1700" dirty="0" smtClean="0">
                <a:solidFill>
                  <a:srgbClr val="660066"/>
                </a:solidFill>
                <a:cs typeface="Times New Roman" pitchFamily="18" charset="0"/>
              </a:rPr>
              <a:t> la calidad de vida en la región y le pediré que me indique si usted conoce los siguientes proyectos y cómo los evalúa …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412776"/>
            <a:ext cx="3096344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17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Un 20% conoce este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97280" y="1088136"/>
            <a:ext cx="4104000" cy="29756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xmlns="" val="2199098829"/>
              </p:ext>
            </p:extLst>
          </p:nvPr>
        </p:nvGraphicFramePr>
        <p:xfrm>
          <a:off x="251520" y="747014"/>
          <a:ext cx="8640960" cy="551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5 Rectángulo"/>
          <p:cNvSpPr/>
          <p:nvPr/>
        </p:nvSpPr>
        <p:spPr>
          <a:xfrm>
            <a:off x="1111424" y="3161924"/>
            <a:ext cx="1945822" cy="8064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s-ES" sz="9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Conocimiento: </a:t>
            </a:r>
            <a:r>
              <a:rPr lang="es-E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Corresponde a %SI conoce las Iniciativas regionales. </a:t>
            </a:r>
          </a:p>
          <a:p>
            <a:pPr algn="just"/>
            <a:r>
              <a:rPr lang="es-ES" sz="9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Evaluación Neta:</a:t>
            </a:r>
            <a:r>
              <a:rPr lang="es-ES" sz="9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Corresponde a la diferencias entre % Notas 6 y 7 menos  las % Notas 1 a 4.</a:t>
            </a:r>
            <a:endParaRPr lang="es-ES" sz="900" b="1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2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CONOCIMIENTO vs EVALUACIÓN DE INICIATVAS</a:t>
            </a:r>
          </a:p>
          <a:p>
            <a:pPr algn="r"/>
            <a:r>
              <a:rPr lang="es-CL" sz="22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 DE LA AUTORIDAD REGIONAL</a:t>
            </a:r>
            <a:endParaRPr lang="es-CL" sz="22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15616" y="1124744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  <a:latin typeface="Wingdings" pitchFamily="2" charset="2"/>
              </a:rPr>
              <a:t>L</a:t>
            </a:r>
            <a:endParaRPr lang="es-CL" sz="4000" dirty="0"/>
          </a:p>
        </p:txBody>
      </p:sp>
      <p:sp>
        <p:nvSpPr>
          <p:cNvPr id="12" name="11 Rectángulo"/>
          <p:cNvSpPr/>
          <p:nvPr/>
        </p:nvSpPr>
        <p:spPr>
          <a:xfrm>
            <a:off x="8028384" y="1124744"/>
            <a:ext cx="617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 smtClean="0">
                <a:solidFill>
                  <a:srgbClr val="339966"/>
                </a:solidFill>
                <a:latin typeface="Wingdings" pitchFamily="2" charset="2"/>
              </a:rPr>
              <a:t>J</a:t>
            </a:r>
            <a:endParaRPr lang="es-CL" sz="4000" dirty="0"/>
          </a:p>
        </p:txBody>
      </p:sp>
      <p:sp>
        <p:nvSpPr>
          <p:cNvPr id="13" name="12 Rectángulo"/>
          <p:cNvSpPr/>
          <p:nvPr/>
        </p:nvSpPr>
        <p:spPr>
          <a:xfrm>
            <a:off x="8028384" y="5157192"/>
            <a:ext cx="617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 smtClean="0">
                <a:solidFill>
                  <a:srgbClr val="FF9900"/>
                </a:solidFill>
                <a:latin typeface="Wingdings" pitchFamily="2" charset="2"/>
              </a:rPr>
              <a:t>K</a:t>
            </a:r>
            <a:endParaRPr lang="es-CL" sz="4000" dirty="0"/>
          </a:p>
        </p:txBody>
      </p:sp>
      <p:sp>
        <p:nvSpPr>
          <p:cNvPr id="14" name="13 Rectángulo"/>
          <p:cNvSpPr/>
          <p:nvPr/>
        </p:nvSpPr>
        <p:spPr>
          <a:xfrm>
            <a:off x="1115616" y="5157192"/>
            <a:ext cx="617477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ES_tradnl" sz="4000" b="1" dirty="0" smtClean="0">
                <a:solidFill>
                  <a:schemeClr val="bg1">
                    <a:lumMod val="50000"/>
                  </a:schemeClr>
                </a:solidFill>
                <a:latin typeface="Wingdings" pitchFamily="2" charset="2"/>
              </a:rPr>
              <a:t>K</a:t>
            </a:r>
            <a:endParaRPr lang="es-CL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 txBox="1">
            <a:spLocks noGrp="1"/>
          </p:cNvSpPr>
          <p:nvPr/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EAFC0945-0374-4554-946C-B1127FA7E395}" type="slidenum">
              <a:rPr lang="es-ES" sz="1400"/>
              <a:pPr algn="ctr"/>
              <a:t>8</a:t>
            </a:fld>
            <a:endParaRPr lang="es-ES" sz="1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METODOLOGÍA CUANTITATIVA (4)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2027"/>
            <a:ext cx="9144000" cy="577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371" y="980728"/>
            <a:ext cx="1584325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973336" y="2289572"/>
            <a:ext cx="7416000" cy="1620000"/>
          </a:xfrm>
          <a:prstGeom prst="rect">
            <a:avLst/>
          </a:prstGeom>
          <a:solidFill>
            <a:srgbClr val="DCE6F2">
              <a:alpha val="2509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971599" y="1844824"/>
          <a:ext cx="7416825" cy="4183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392807">
                <a:tc>
                  <a:txBody>
                    <a:bodyPr/>
                    <a:lstStyle/>
                    <a:p>
                      <a:pPr algn="ctr"/>
                      <a:r>
                        <a:rPr lang="es-CL" sz="1600" kern="1700" dirty="0" smtClean="0">
                          <a:solidFill>
                            <a:srgbClr val="660066"/>
                          </a:solidFill>
                          <a:latin typeface="Arial" charset="0"/>
                          <a:ea typeface="+mn-ea"/>
                          <a:cs typeface="Times New Roman" pitchFamily="18" charset="0"/>
                        </a:rPr>
                        <a:t>(%) 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600" b="1" kern="1700" dirty="0" smtClean="0">
                          <a:solidFill>
                            <a:srgbClr val="660066"/>
                          </a:solidFill>
                          <a:latin typeface="Arial" charset="0"/>
                          <a:ea typeface="+mn-ea"/>
                          <a:cs typeface="Times New Roman" pitchFamily="18" charset="0"/>
                        </a:rPr>
                        <a:t>(%)</a:t>
                      </a:r>
                      <a:r>
                        <a:rPr lang="es-CL" sz="1600" b="1" kern="1700" baseline="0" dirty="0" smtClean="0">
                          <a:solidFill>
                            <a:srgbClr val="660066"/>
                          </a:solidFill>
                          <a:latin typeface="Arial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CL" sz="1600" b="1" kern="1700" dirty="0" smtClean="0">
                          <a:solidFill>
                            <a:srgbClr val="660066"/>
                          </a:solidFill>
                          <a:latin typeface="Arial" charset="0"/>
                          <a:ea typeface="+mn-ea"/>
                          <a:cs typeface="Times New Roman" pitchFamily="18" charset="0"/>
                        </a:rPr>
                        <a:t>1° LUGAR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700" dirty="0" smtClean="0">
                          <a:solidFill>
                            <a:srgbClr val="660066"/>
                          </a:solidFill>
                          <a:latin typeface="Arial" charset="0"/>
                          <a:ea typeface="+mn-ea"/>
                          <a:cs typeface="Times New Roman" pitchFamily="18" charset="0"/>
                        </a:rPr>
                        <a:t>(%)</a:t>
                      </a:r>
                      <a:r>
                        <a:rPr lang="es-CL" sz="1600" b="1" kern="1700" baseline="0" dirty="0" smtClean="0">
                          <a:solidFill>
                            <a:srgbClr val="660066"/>
                          </a:solidFill>
                          <a:latin typeface="Arial" charset="0"/>
                          <a:ea typeface="+mn-ea"/>
                          <a:cs typeface="Times New Roman" pitchFamily="18" charset="0"/>
                        </a:rPr>
                        <a:t> 2</a:t>
                      </a:r>
                      <a:r>
                        <a:rPr lang="es-CL" sz="1600" b="1" kern="1700" dirty="0" smtClean="0">
                          <a:solidFill>
                            <a:srgbClr val="660066"/>
                          </a:solidFill>
                          <a:latin typeface="Arial" charset="0"/>
                          <a:ea typeface="+mn-ea"/>
                          <a:cs typeface="Times New Roman" pitchFamily="18" charset="0"/>
                        </a:rPr>
                        <a:t>° LUGAR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030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467544" y="1052736"/>
            <a:ext cx="8280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600" kern="1700" dirty="0" smtClean="0">
                <a:solidFill>
                  <a:srgbClr val="660066"/>
                </a:solidFill>
                <a:cs typeface="Times New Roman" pitchFamily="18" charset="0"/>
              </a:rPr>
              <a:t>P19: ¿Quisiéramos saber su opinión sobre cuál es la mejor forma para que los ciudadanos participen de la toma de decisiones en la Región Metropolitana</a:t>
            </a: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971599" y="2204864"/>
          <a:ext cx="24482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3491879" y="2348880"/>
          <a:ext cx="2376264" cy="365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012159" y="2348880"/>
          <a:ext cx="2376264" cy="365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PARTICIPACION </a:t>
            </a:r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CIUDADANA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517573" y="735474"/>
            <a:ext cx="361068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Respuesta inducida única</a:t>
            </a:r>
          </a:p>
          <a:p>
            <a:pPr algn="r">
              <a:lnSpc>
                <a:spcPts val="500"/>
              </a:lnSpc>
              <a:spcBef>
                <a:spcPct val="50000"/>
              </a:spcBef>
            </a:pP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Base: 720 Casos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endParaRPr lang="es-ES" sz="1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179511" y="1844826"/>
          <a:ext cx="720081" cy="41764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1"/>
              </a:tblGrid>
              <a:tr h="529611">
                <a:tc>
                  <a:txBody>
                    <a:bodyPr/>
                    <a:lstStyle/>
                    <a:p>
                      <a:pPr algn="ctr"/>
                      <a:r>
                        <a:rPr lang="es-CL" sz="1100" b="1" dirty="0" smtClean="0"/>
                        <a:t>%2013</a:t>
                      </a:r>
                      <a:endParaRPr lang="es-CL" sz="11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6596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(50%)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8376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(15%)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8376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(18%)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8376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(11%)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8376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(3%)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8376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(-)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8376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(-)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450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EAFC0945-0374-4554-946C-B1127FA7E395}" type="slidenum">
              <a:rPr lang="es-ES" sz="1400"/>
              <a:pPr algn="ctr"/>
              <a:t>81</a:t>
            </a:fld>
            <a:endParaRPr lang="es-ES" sz="14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980728"/>
            <a:ext cx="842493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En general se mantienen las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malas evaluaciones en cuanto a la inversión de los recursos en cada uno de los ítem que se consultan 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como son Transporte, Vivienda, Pavimentación. Pero se mantienen las áreas de mayor prioridad en asignación de recursos, como son Seguridad, Transporte y </a:t>
            </a:r>
            <a:r>
              <a:rPr lang="es-MX" sz="1600" dirty="0">
                <a:solidFill>
                  <a:srgbClr val="2C2C2C"/>
                </a:solidFill>
                <a:latin typeface="Calibri" pitchFamily="34" charset="0"/>
              </a:rPr>
              <a:t>M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edio Ambiente. Que cuadran con las cosas que menos le gustan de vivir en RM.</a:t>
            </a:r>
            <a:endParaRPr lang="es-MX" sz="1600" dirty="0">
              <a:solidFill>
                <a:srgbClr val="2C2C2C"/>
              </a:solidFill>
              <a:latin typeface="Calibri" pitchFamily="34" charset="0"/>
            </a:endParaRPr>
          </a:p>
          <a:p>
            <a:pPr marL="342900" indent="-342900" algn="just">
              <a:spcBef>
                <a:spcPts val="24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Sobre el conocimiento de las iniciativas que la autoridad Regional planea invertir, podemos mencionar que Parques, Áreas verdes y Ciclovías, son aquellas de mayor recordación (por sobre el 60%), mientras que las mejor evaluadas son aquellas relacionadas con Parques, Bicicletas Públicas, Cerros / Parques y el Programa Anti bullying. Sin embargo, cabe destacar el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bajo conocimiento en la mayoría de estas iniciativas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.</a:t>
            </a:r>
            <a:endParaRPr lang="es-MX" sz="1600" dirty="0">
              <a:solidFill>
                <a:srgbClr val="2C2C2C"/>
              </a:solidFill>
              <a:latin typeface="Calibri" pitchFamily="34" charset="0"/>
            </a:endParaRPr>
          </a:p>
          <a:p>
            <a:pPr marL="342900" indent="-342900" algn="just">
              <a:spcBef>
                <a:spcPts val="240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Cuando se les consulta sobre cuál sería la mejor forma de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participación ciudadana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,  un 66% de los encuestados responde que los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plebiscitos, consultas ciudadanas y/o encuestas </a:t>
            </a:r>
            <a:r>
              <a:rPr lang="es-MX" sz="1600" dirty="0" smtClean="0">
                <a:solidFill>
                  <a:srgbClr val="2C2C2C"/>
                </a:solidFill>
                <a:latin typeface="Calibri" pitchFamily="34" charset="0"/>
              </a:rPr>
              <a:t>generarían más participación y las asambleas, lo que gatillaría una mejor información por parte de la comunidad.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4082" y="0"/>
            <a:ext cx="838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Síntesis </a:t>
            </a:r>
            <a:r>
              <a:rPr lang="es-CL" sz="2400" b="1" kern="1700" dirty="0" smtClean="0">
                <a:solidFill>
                  <a:srgbClr val="660066"/>
                </a:solidFill>
                <a:latin typeface="+mn-lt"/>
                <a:cs typeface="Times New Roman" pitchFamily="18" charset="0"/>
              </a:rPr>
              <a:t>Iniciativas</a:t>
            </a:r>
            <a:endParaRPr lang="es-CL" sz="2400" b="1" kern="1700" dirty="0">
              <a:solidFill>
                <a:srgbClr val="6600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17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2924944"/>
            <a:ext cx="9144000" cy="1750000"/>
            <a:chOff x="0" y="332656"/>
            <a:chExt cx="9144000" cy="1750000"/>
          </a:xfrm>
        </p:grpSpPr>
        <p:pic>
          <p:nvPicPr>
            <p:cNvPr id="5" name="4 Imagen" descr="Slider-Gore-IB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2656"/>
              <a:ext cx="9144000" cy="1750000"/>
            </a:xfrm>
            <a:prstGeom prst="rect">
              <a:avLst/>
            </a:prstGeom>
          </p:spPr>
        </p:pic>
        <p:pic>
          <p:nvPicPr>
            <p:cNvPr id="6" name="5 Imagen" descr="g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404664"/>
              <a:ext cx="1104762" cy="100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94756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3 Rectángulo"/>
          <p:cNvSpPr>
            <a:spLocks noChangeArrowheads="1"/>
          </p:cNvSpPr>
          <p:nvPr/>
        </p:nvSpPr>
        <p:spPr bwMode="auto">
          <a:xfrm>
            <a:off x="2312956" y="3308909"/>
            <a:ext cx="662463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III. </a:t>
            </a:r>
            <a:r>
              <a:rPr lang="es-ES_tradnl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NOMENCLATURA</a:t>
            </a:r>
            <a:endParaRPr lang="es-ES_tradnl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7746" name="Picture 2" descr="http://iaap.files.wordpress.com/2011/04/metodologia.jpg?w=370&amp;h=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2967532" cy="268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5 Grupo"/>
          <p:cNvGrpSpPr/>
          <p:nvPr/>
        </p:nvGrpSpPr>
        <p:grpSpPr>
          <a:xfrm>
            <a:off x="0" y="332656"/>
            <a:ext cx="9144000" cy="1750000"/>
            <a:chOff x="0" y="332656"/>
            <a:chExt cx="9144000" cy="1750000"/>
          </a:xfrm>
        </p:grpSpPr>
        <p:pic>
          <p:nvPicPr>
            <p:cNvPr id="7" name="6 Imagen" descr="Slider-Gore-IB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2656"/>
              <a:ext cx="9144000" cy="1750000"/>
            </a:xfrm>
            <a:prstGeom prst="rect">
              <a:avLst/>
            </a:prstGeom>
          </p:spPr>
        </p:pic>
        <p:pic>
          <p:nvPicPr>
            <p:cNvPr id="8" name="7 Imagen" descr="gor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404664"/>
              <a:ext cx="1104762" cy="100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5165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5602</Words>
  <Application>Microsoft Office PowerPoint</Application>
  <PresentationFormat>Presentación en pantalla (4:3)</PresentationFormat>
  <Paragraphs>1968</Paragraphs>
  <Slides>82</Slides>
  <Notes>77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82</vt:i4>
      </vt:variant>
    </vt:vector>
  </HeadingPairs>
  <TitlesOfParts>
    <vt:vector size="8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Lucia Tomic</dc:creator>
  <cp:lastModifiedBy>Lucia Tomic</cp:lastModifiedBy>
  <cp:revision>5</cp:revision>
  <dcterms:created xsi:type="dcterms:W3CDTF">2015-07-09T17:59:39Z</dcterms:created>
  <dcterms:modified xsi:type="dcterms:W3CDTF">2015-07-09T18:31:01Z</dcterms:modified>
</cp:coreProperties>
</file>